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</p:sldMasterIdLst>
  <p:sldIdLst>
    <p:sldId id="256" r:id="rId4"/>
    <p:sldId id="260" r:id="rId5"/>
    <p:sldId id="262" r:id="rId6"/>
    <p:sldId id="309" r:id="rId7"/>
    <p:sldId id="261" r:id="rId8"/>
    <p:sldId id="259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3F2"/>
    <a:srgbClr val="0D4F8C"/>
    <a:srgbClr val="19B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FCE42F6D-7844-7901-57CB-F4DBF8157B1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5813267"/>
            <a:ext cx="1346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16/5/2025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B12C8551-E8FB-E016-1D25-DEF4029D58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5813267"/>
            <a:ext cx="13462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510537"/>
            <a:ext cx="9357360" cy="11463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4</a:t>
            </a:r>
            <a:r>
              <a:rPr lang="el-GR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η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Επιτροπή Παρακολούθησης</a:t>
            </a:r>
            <a:br>
              <a:rPr lang="el-GR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1671" y="2656936"/>
            <a:ext cx="6928658" cy="803707"/>
          </a:xfrm>
        </p:spPr>
        <p:txBody>
          <a:bodyPr>
            <a:normAutofit/>
          </a:bodyPr>
          <a:lstStyle/>
          <a:p>
            <a:pPr algn="ctr"/>
            <a:r>
              <a:rPr lang="el-G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ΠΕΡΙΦΕΡΕΙΑΚΟ ΠΡΟΓΡΑΜΜΑ ΑΜΘ 2021-2027</a:t>
            </a:r>
          </a:p>
          <a:p>
            <a:pPr algn="ctr"/>
            <a:r>
              <a:rPr lang="el-GR" sz="2000" dirty="0">
                <a:solidFill>
                  <a:schemeClr val="bg1"/>
                </a:solidFill>
                <a:latin typeface="Book Antiqua" panose="02040602050305030304" pitchFamily="18" charset="0"/>
              </a:rPr>
              <a:t>20.05.2025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7EAC4B5-125F-0D45-AE34-EE50A66315AC}"/>
              </a:ext>
            </a:extLst>
          </p:cNvPr>
          <p:cNvSpPr txBox="1">
            <a:spLocks/>
          </p:cNvSpPr>
          <p:nvPr/>
        </p:nvSpPr>
        <p:spPr>
          <a:xfrm>
            <a:off x="8518507" y="4401171"/>
            <a:ext cx="3456093" cy="85621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19BEDE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0D4F8C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  <a:defRPr/>
            </a:pPr>
            <a:endParaRPr lang="el-GR" sz="1800" dirty="0">
              <a:solidFill>
                <a:schemeClr val="tx1"/>
              </a:solidFill>
            </a:endParaRPr>
          </a:p>
          <a:p>
            <a:pPr>
              <a:buFont typeface="Arial"/>
              <a:buNone/>
              <a:defRPr/>
            </a:pPr>
            <a:endParaRPr lang="el-GR" sz="18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r">
              <a:buFont typeface="Arial"/>
              <a:buNone/>
              <a:defRPr/>
            </a:pPr>
            <a:r>
              <a:rPr lang="el-GR" sz="6400" b="1" dirty="0">
                <a:solidFill>
                  <a:schemeClr val="bg1"/>
                </a:solidFill>
                <a:latin typeface="Book Antiqua" panose="02040602050305030304" pitchFamily="18" charset="0"/>
              </a:rPr>
              <a:t>Εμμανουέλα </a:t>
            </a:r>
            <a:r>
              <a:rPr lang="el-GR" sz="6400" b="1" dirty="0" err="1">
                <a:solidFill>
                  <a:schemeClr val="bg1"/>
                </a:solidFill>
                <a:latin typeface="Book Antiqua" panose="02040602050305030304" pitchFamily="18" charset="0"/>
              </a:rPr>
              <a:t>Κουρούση</a:t>
            </a:r>
            <a:endParaRPr lang="el-GR" sz="64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algn="r">
              <a:buFont typeface="Arial"/>
              <a:buNone/>
              <a:defRPr/>
            </a:pPr>
            <a:r>
              <a:rPr lang="el-GR" sz="6400" b="1" dirty="0">
                <a:solidFill>
                  <a:schemeClr val="bg1"/>
                </a:solidFill>
                <a:latin typeface="Book Antiqua" panose="02040602050305030304" pitchFamily="18" charset="0"/>
              </a:rPr>
              <a:t>ΕΥΣΕΚΤ, Στέλεχος Μονάδας Β΄</a:t>
            </a:r>
          </a:p>
          <a:p>
            <a:pPr>
              <a:buFont typeface="Arial"/>
              <a:buNone/>
              <a:defRPr/>
            </a:pPr>
            <a:endParaRPr lang="en-US" sz="1800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006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>
            <a:extLst>
              <a:ext uri="{FF2B5EF4-FFF2-40B4-BE49-F238E27FC236}">
                <a16:creationId xmlns:a16="http://schemas.microsoft.com/office/drawing/2014/main" id="{EE36973A-1F69-5B03-845E-264176489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92" y="149465"/>
            <a:ext cx="11792310" cy="1019984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Κοινωνικές Δομές</a:t>
            </a:r>
            <a:br>
              <a:rPr lang="el-GR" sz="4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el-GR" sz="1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(ένταξη μέχρι 31/1/2025)</a:t>
            </a:r>
            <a:endParaRPr lang="el-GR" sz="1800" dirty="0">
              <a:solidFill>
                <a:srgbClr val="92D050"/>
              </a:solidFill>
            </a:endParaRP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326F5786-9A44-2E0F-BA93-5B495E3ED3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478256"/>
              </p:ext>
            </p:extLst>
          </p:nvPr>
        </p:nvGraphicFramePr>
        <p:xfrm>
          <a:off x="351571" y="1462747"/>
          <a:ext cx="7116792" cy="3853401"/>
        </p:xfrm>
        <a:graphic>
          <a:graphicData uri="http://schemas.openxmlformats.org/drawingml/2006/table">
            <a:tbl>
              <a:tblPr>
                <a:solidFill>
                  <a:srgbClr val="DBF3F2"/>
                </a:solidFill>
                <a:tableStyleId>{5C22544A-7EE6-4342-B048-85BDC9FD1C3A}</a:tableStyleId>
              </a:tblPr>
              <a:tblGrid>
                <a:gridCol w="6239010">
                  <a:extLst>
                    <a:ext uri="{9D8B030D-6E8A-4147-A177-3AD203B41FA5}">
                      <a16:colId xmlns:a16="http://schemas.microsoft.com/office/drawing/2014/main" val="3320387631"/>
                    </a:ext>
                  </a:extLst>
                </a:gridCol>
                <a:gridCol w="877782">
                  <a:extLst>
                    <a:ext uri="{9D8B030D-6E8A-4147-A177-3AD203B41FA5}">
                      <a16:colId xmlns:a16="http://schemas.microsoft.com/office/drawing/2014/main" val="153331007"/>
                    </a:ext>
                  </a:extLst>
                </a:gridCol>
              </a:tblGrid>
              <a:tr h="32145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Κεντρικές Δομές Κέντρων Κοινότητας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rgbClr val="DBF3F2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44193650"/>
                  </a:ext>
                </a:extLst>
              </a:tr>
              <a:tr h="32145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800" b="0" i="0" u="none" strike="noStrike">
                          <a:solidFill>
                            <a:srgbClr val="00B0F0"/>
                          </a:solidFill>
                          <a:effectLst/>
                          <a:latin typeface="Book Antiqua" panose="02040602050305030304" pitchFamily="18" charset="0"/>
                        </a:rPr>
                        <a:t>     Παραρτήματα Ρομά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0" i="0" u="none" strike="noStrike">
                          <a:solidFill>
                            <a:srgbClr val="00B0F0"/>
                          </a:solidFill>
                          <a:effectLst/>
                          <a:latin typeface="Book Antiqua" panose="02040602050305030304" pitchFamily="18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rgbClr val="DBF3F2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92545110"/>
                  </a:ext>
                </a:extLst>
              </a:tr>
              <a:tr h="32145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800" b="0" i="0" u="none" strike="noStrike">
                          <a:solidFill>
                            <a:srgbClr val="00B0F0"/>
                          </a:solidFill>
                          <a:effectLst/>
                          <a:latin typeface="Book Antiqua" panose="02040602050305030304" pitchFamily="18" charset="0"/>
                        </a:rPr>
                        <a:t>     Κέντρα Ένταξης Μεταναστών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0" i="0" u="none" strike="noStrike">
                          <a:solidFill>
                            <a:srgbClr val="00B0F0"/>
                          </a:solidFill>
                          <a:effectLst/>
                          <a:latin typeface="Book Antiqua" panose="020406020503050303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73747689"/>
                  </a:ext>
                </a:extLst>
              </a:tr>
              <a:tr h="32145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1800" b="0" i="0" u="none" strike="noStrike">
                          <a:solidFill>
                            <a:srgbClr val="00B0F0"/>
                          </a:solidFill>
                          <a:effectLst/>
                          <a:latin typeface="Book Antiqua" panose="02040602050305030304" pitchFamily="18" charset="0"/>
                        </a:rPr>
                        <a:t>     Κινητές Μονάδες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800" b="0" i="0" u="none" strike="noStrike">
                          <a:solidFill>
                            <a:srgbClr val="00B0F0"/>
                          </a:solidFill>
                          <a:effectLst/>
                          <a:latin typeface="Book Antiqua" panose="0204060205030503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60128031"/>
                  </a:ext>
                </a:extLst>
              </a:tr>
              <a:tr h="32145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Δομές Παροχής Βασικών Αγαθών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09447408"/>
                  </a:ext>
                </a:extLst>
              </a:tr>
              <a:tr h="32145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Κέντρα Διημέρευσης - Ημερήσιας Φροντίδας (ΚΔΗΦ)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73565748"/>
                  </a:ext>
                </a:extLst>
              </a:tr>
              <a:tr h="46092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Κέντρα Ημερήσιας Φροντίδας Ηλικιωμένων (ΚΗΦΗ)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2140139"/>
                  </a:ext>
                </a:extLst>
              </a:tr>
              <a:tr h="449929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Στέγες Υποστηριζόμενης Διαβίωσης (ΣΥΔ)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06702112"/>
                  </a:ext>
                </a:extLst>
              </a:tr>
              <a:tr h="339468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Δομές Γυναικών (Σ.Κ. &amp; Ξενώνες)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63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62816237"/>
                  </a:ext>
                </a:extLst>
              </a:tr>
              <a:tr h="35288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Δομές Αστέγων (Κέντρα Ημέρας και Ξενώνες)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2000" b="0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04668168"/>
                  </a:ext>
                </a:extLst>
              </a:tr>
              <a:tr h="321456">
                <a:tc>
                  <a:txBody>
                    <a:bodyPr/>
                    <a:lstStyle/>
                    <a:p>
                      <a:pPr algn="l" rtl="0" fontAlgn="ctr"/>
                      <a:r>
                        <a:rPr lang="el-GR" sz="2000" b="1" i="0" u="none" strike="noStrike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Σύνολο:</a:t>
                      </a: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l-GR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Book Antiqua" panose="02040602050305030304" pitchFamily="18" charset="0"/>
                        </a:rPr>
                        <a:t>822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20000"/>
                            <a:lumOff val="80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8534369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FE31E2E-7FB8-5222-210A-5F95E923012E}"/>
              </a:ext>
            </a:extLst>
          </p:cNvPr>
          <p:cNvSpPr txBox="1"/>
          <p:nvPr/>
        </p:nvSpPr>
        <p:spPr>
          <a:xfrm>
            <a:off x="7884543" y="1790108"/>
            <a:ext cx="3752491" cy="2554545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effectLst>
            <a:glow rad="228600">
              <a:schemeClr val="accent6">
                <a:lumMod val="20000"/>
                <a:lumOff val="80000"/>
                <a:alpha val="40000"/>
              </a:schemeClr>
            </a:glow>
            <a:innerShdw blurRad="63500" dist="50800" dir="2700000">
              <a:srgbClr val="92D050">
                <a:alpha val="50000"/>
              </a:srgbClr>
            </a:innerShdw>
          </a:effectLst>
        </p:spPr>
        <p:txBody>
          <a:bodyPr wrap="square">
            <a:spAutoFit/>
          </a:bodyPr>
          <a:lstStyle/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altLang="el-GR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Ωφελούμενα άτομα (2024)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l-GR" altLang="el-GR" sz="20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 sz="2000" b="1" dirty="0">
                <a:latin typeface="Book Antiqua" panose="02040602050305030304" pitchFamily="18" charset="0"/>
              </a:rPr>
              <a:t> </a:t>
            </a:r>
            <a:r>
              <a:rPr lang="el-GR" altLang="el-GR" sz="2000" b="1" dirty="0">
                <a:solidFill>
                  <a:srgbClr val="0070C0"/>
                </a:solidFill>
                <a:latin typeface="Book Antiqua" panose="02040602050305030304" pitchFamily="18" charset="0"/>
              </a:rPr>
              <a:t>Πάνω από 620.000 </a:t>
            </a:r>
            <a:r>
              <a:rPr lang="el-GR" altLang="el-GR" sz="2000" dirty="0">
                <a:solidFill>
                  <a:srgbClr val="0070C0"/>
                </a:solidFill>
                <a:latin typeface="Book Antiqua" panose="02040602050305030304" pitchFamily="18" charset="0"/>
              </a:rPr>
              <a:t>(εκ των οποίων 110.000 </a:t>
            </a:r>
            <a:r>
              <a:rPr lang="el-GR" altLang="el-GR" sz="2000" i="1" dirty="0">
                <a:solidFill>
                  <a:srgbClr val="0070C0"/>
                </a:solidFill>
                <a:latin typeface="Book Antiqua" panose="02040602050305030304" pitchFamily="18" charset="0"/>
              </a:rPr>
              <a:t>νέες εγγραφές)</a:t>
            </a:r>
            <a:endParaRPr lang="el-GR" altLang="el-GR" sz="2000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pPr marL="0" lv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l-GR" altLang="el-GR" sz="2000" b="1" dirty="0">
                <a:solidFill>
                  <a:srgbClr val="0070C0"/>
                </a:solidFill>
                <a:latin typeface="Book Antiqua" panose="02040602050305030304" pitchFamily="18" charset="0"/>
              </a:rPr>
              <a:t> Πάνω από 18.000 κοινωνικές έρευνες </a:t>
            </a:r>
            <a:r>
              <a:rPr lang="el-GR" altLang="el-GR" sz="2000" dirty="0">
                <a:solidFill>
                  <a:srgbClr val="0070C0"/>
                </a:solidFill>
                <a:latin typeface="Book Antiqua" panose="02040602050305030304" pitchFamily="18" charset="0"/>
              </a:rPr>
              <a:t>(συμπεριλαμβανομένων </a:t>
            </a:r>
            <a:r>
              <a:rPr lang="el-GR" altLang="el-GR" sz="2000" i="1" dirty="0">
                <a:solidFill>
                  <a:srgbClr val="0070C0"/>
                </a:solidFill>
                <a:latin typeface="Book Antiqua" panose="02040602050305030304" pitchFamily="18" charset="0"/>
              </a:rPr>
              <a:t>εισαγγελικών παραγγελιών)</a:t>
            </a:r>
            <a:endParaRPr lang="el-GR" altLang="el-GR" sz="2000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898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A08428A-7BAB-DB0C-9CF0-A68A9E6DC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166"/>
          </a:xfrm>
        </p:spPr>
        <p:txBody>
          <a:bodyPr>
            <a:noAutofit/>
          </a:bodyPr>
          <a:lstStyle/>
          <a:p>
            <a:pPr algn="ctr"/>
            <a:r>
              <a:rPr lang="el-GR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Ενεργοποίηση νέων οριζόντιων δράσεων </a:t>
            </a:r>
            <a:br>
              <a:rPr lang="el-GR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el-GR" sz="28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στα Περιφερειακά Προγράμματα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EEC18F7-AECD-0101-54CE-5EFDA5A3F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81" y="1578634"/>
            <a:ext cx="11775057" cy="4412635"/>
          </a:xfrm>
        </p:spPr>
        <p:txBody>
          <a:bodyPr>
            <a:normAutofit/>
          </a:bodyPr>
          <a:lstStyle/>
          <a:p>
            <a:r>
              <a:rPr lang="el-GR" sz="2000" b="1" dirty="0">
                <a:latin typeface="Book Antiqua" panose="02040602050305030304" pitchFamily="18" charset="0"/>
              </a:rPr>
              <a:t>Ε.Σ. 4.1: Κοινωνική Επιχειρηματικότητα (ΚΑΛΟ) </a:t>
            </a:r>
            <a:endParaRPr lang="en-US" sz="2000" b="1" dirty="0">
              <a:latin typeface="Book Antiqua" panose="02040602050305030304" pitchFamily="18" charset="0"/>
            </a:endParaRPr>
          </a:p>
          <a:p>
            <a:r>
              <a:rPr lang="el-GR" sz="2000" b="1" dirty="0">
                <a:latin typeface="Book Antiqua" panose="02040602050305030304" pitchFamily="18" charset="0"/>
              </a:rPr>
              <a:t>Ε.Σ. 4.12:  Ολοκληρωμένα Σχέδια Τοπικών Δράσεων για την αντιμετώπιση της Παιδικής Φτώχειας (</a:t>
            </a:r>
            <a:r>
              <a:rPr lang="en-US" sz="2000" b="1" dirty="0">
                <a:latin typeface="Book Antiqua" panose="02040602050305030304" pitchFamily="18" charset="0"/>
              </a:rPr>
              <a:t>CG)</a:t>
            </a:r>
            <a:endParaRPr lang="el-GR" sz="2000" b="1" dirty="0">
              <a:latin typeface="Book Antiqua" panose="02040602050305030304" pitchFamily="18" charset="0"/>
            </a:endParaRPr>
          </a:p>
          <a:p>
            <a:r>
              <a:rPr lang="el-GR" sz="2000" b="1" dirty="0">
                <a:latin typeface="Book Antiqua" panose="02040602050305030304" pitchFamily="18" charset="0"/>
              </a:rPr>
              <a:t>Ε.Σ. 4.10: Ανάπτυξη παρεμβάσεων ενίσχυσης νηπίων (2-4 ετών), παιδιών (4-12 ετών) και γονέων Ρομά σε βιωματικά εργαστήρια και παιδικές κατασκηνώσεις (</a:t>
            </a:r>
            <a:r>
              <a:rPr lang="en-US" sz="2000" b="1" dirty="0">
                <a:latin typeface="Book Antiqua" panose="02040602050305030304" pitchFamily="18" charset="0"/>
              </a:rPr>
              <a:t>CG)</a:t>
            </a:r>
            <a:endParaRPr lang="el-GR" sz="2000" b="1" dirty="0">
              <a:latin typeface="Book Antiqua" panose="02040602050305030304" pitchFamily="18" charset="0"/>
            </a:endParaRPr>
          </a:p>
          <a:p>
            <a:r>
              <a:rPr lang="el-GR" sz="2000" b="1" dirty="0">
                <a:latin typeface="Book Antiqua" panose="02040602050305030304" pitchFamily="18" charset="0"/>
              </a:rPr>
              <a:t>Ε.Σ. 4.10:</a:t>
            </a:r>
            <a:r>
              <a:rPr lang="en-US" sz="2000" b="1" dirty="0">
                <a:latin typeface="Book Antiqua" panose="02040602050305030304" pitchFamily="18" charset="0"/>
              </a:rPr>
              <a:t> </a:t>
            </a:r>
            <a:r>
              <a:rPr lang="el-GR" sz="2000" b="1" dirty="0">
                <a:latin typeface="Book Antiqua" panose="02040602050305030304" pitchFamily="18" charset="0"/>
              </a:rPr>
              <a:t>Κοινωνική Ένταξη των </a:t>
            </a:r>
            <a:r>
              <a:rPr lang="el-GR" sz="2000" b="1" dirty="0" err="1">
                <a:latin typeface="Book Antiqua" panose="02040602050305030304" pitchFamily="18" charset="0"/>
              </a:rPr>
              <a:t>Ρομά</a:t>
            </a:r>
            <a:r>
              <a:rPr lang="el-GR" sz="2000" b="1" dirty="0">
                <a:latin typeface="Book Antiqua" panose="02040602050305030304" pitchFamily="18" charset="0"/>
              </a:rPr>
              <a:t>:  </a:t>
            </a:r>
            <a:endParaRPr lang="en-US" sz="2000" b="1" dirty="0">
              <a:latin typeface="Book Antiqua" panose="02040602050305030304" pitchFamily="18" charset="0"/>
            </a:endParaRPr>
          </a:p>
          <a:p>
            <a:pPr lvl="1"/>
            <a:r>
              <a:rPr lang="el-GR" sz="1600" b="1" dirty="0">
                <a:solidFill>
                  <a:srgbClr val="00B0F0"/>
                </a:solidFill>
                <a:latin typeface="Book Antiqua" panose="02040602050305030304" pitchFamily="18" charset="0"/>
              </a:rPr>
              <a:t>Ομάδες Βελτίωσης Συνθηκών Διαβίωσης</a:t>
            </a:r>
          </a:p>
          <a:p>
            <a:pPr lvl="1"/>
            <a:r>
              <a:rPr lang="el-GR" sz="1600" b="1" dirty="0">
                <a:solidFill>
                  <a:srgbClr val="00B0F0"/>
                </a:solidFill>
                <a:latin typeface="Book Antiqua" panose="02040602050305030304" pitchFamily="18" charset="0"/>
              </a:rPr>
              <a:t>Ομάδες Διαχείρισης Χώρων Μετεγκατάστασης</a:t>
            </a:r>
          </a:p>
          <a:p>
            <a:pPr algn="just">
              <a:lnSpc>
                <a:spcPct val="100000"/>
              </a:lnSpc>
            </a:pPr>
            <a:r>
              <a:rPr lang="el-GR" sz="2000" b="1" dirty="0">
                <a:latin typeface="Book Antiqua" panose="02040602050305030304" pitchFamily="18" charset="0"/>
              </a:rPr>
              <a:t>Ε.Σ. 4.11: Νέες ΤΟΜΥ </a:t>
            </a:r>
          </a:p>
          <a:p>
            <a:pPr algn="just">
              <a:lnSpc>
                <a:spcPct val="100000"/>
              </a:lnSpc>
            </a:pPr>
            <a:r>
              <a:rPr lang="el-GR" sz="2000" b="1" dirty="0">
                <a:latin typeface="Book Antiqua" panose="02040602050305030304" pitchFamily="18" charset="0"/>
              </a:rPr>
              <a:t>Ε.Σ. 4.9: Διαπολιτισμικοί Μεσολαβητές Υγείας </a:t>
            </a:r>
          </a:p>
          <a:p>
            <a:pPr marL="514350" indent="-514350" algn="just">
              <a:buFont typeface="+mj-lt"/>
              <a:buAutoNum type="arabicPeriod"/>
            </a:pPr>
            <a:endParaRPr lang="el-GR" sz="2000" dirty="0">
              <a:solidFill>
                <a:srgbClr val="00B0F0"/>
              </a:solidFill>
            </a:endParaRPr>
          </a:p>
          <a:p>
            <a:pPr marL="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2706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CCBB7-985F-C716-6F0C-C9D2B3069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F33500-45B4-10F0-49B4-3A9538B97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396815"/>
            <a:ext cx="11521440" cy="33643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1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Ενδεικτικές Δράσεις του Τομεακού ΑΔΚΣ</a:t>
            </a:r>
            <a:br>
              <a:rPr lang="en-US" sz="2000" b="1" dirty="0"/>
            </a:br>
            <a:endParaRPr lang="el-GR" sz="2000" b="1" dirty="0">
              <a:solidFill>
                <a:srgbClr val="00B050"/>
              </a:solidFill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B4E3390-BAD6-5D76-76F2-B8F496637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81" y="733246"/>
            <a:ext cx="11757804" cy="5072331"/>
          </a:xfrm>
        </p:spPr>
        <p:txBody>
          <a:bodyPr>
            <a:normAutofit fontScale="92500" lnSpcReduction="20000"/>
          </a:bodyPr>
          <a:lstStyle/>
          <a:p>
            <a:pPr marL="227252" indent="-227252" algn="just" defTabSz="909005">
              <a:lnSpc>
                <a:spcPct val="12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</a:rPr>
              <a:t>Παρατηρητήριο Ισότητας των Φύλων</a:t>
            </a:r>
          </a:p>
          <a:p>
            <a:pPr marL="227252" indent="-227252" algn="just" defTabSz="909005">
              <a:lnSpc>
                <a:spcPct val="12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</a:rPr>
              <a:t>Λειτουργία της τηλεφωνικής γραμμής υποστήριξης SOS για την καταπολέμηση της βίας κατά των γυναικών </a:t>
            </a:r>
          </a:p>
          <a:p>
            <a:pPr marL="227252" indent="-227252" algn="just" defTabSz="909005">
              <a:lnSpc>
                <a:spcPct val="12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</a:rPr>
              <a:t>Γραφείο Υποστήριξης Ισότητας σε θέματα που αφορούν την ενσωμάτωση της ισότητας σε όλες τις πολιτικές και δράσεις</a:t>
            </a:r>
            <a:endParaRPr lang="en-US" sz="1600" dirty="0">
              <a:latin typeface="Book Antiqua" panose="02040602050305030304" pitchFamily="18" charset="0"/>
            </a:endParaRPr>
          </a:p>
          <a:p>
            <a:pPr algn="just" defTabSz="909005">
              <a:lnSpc>
                <a:spcPct val="12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Δημιουργία και Λειτουργία Παρατηρητηρίου για τη Δημογραφική Πολιτική </a:t>
            </a:r>
            <a:endParaRPr lang="el-GR" sz="1600" b="1" dirty="0">
              <a:latin typeface="Book Antiqua" panose="0204060205030503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l-GR" sz="1600" dirty="0">
                <a:latin typeface="Book Antiqua" panose="02040602050305030304" pitchFamily="18" charset="0"/>
              </a:rPr>
              <a:t>Ανάπτυξη θεσμικού πλαισίου, μηχανισμών και εργαλείων για την εφαρμογή κοινωνικής στεγαστικής πολιτικής και την αντιμετώπιση της </a:t>
            </a:r>
            <a:r>
              <a:rPr lang="el-GR" sz="1600" dirty="0" err="1">
                <a:latin typeface="Book Antiqua" panose="02040602050305030304" pitchFamily="18" charset="0"/>
              </a:rPr>
              <a:t>αστεγίας</a:t>
            </a:r>
            <a:r>
              <a:rPr lang="el-GR" sz="1600" dirty="0">
                <a:latin typeface="Book Antiqua" panose="02040602050305030304" pitchFamily="18" charset="0"/>
              </a:rPr>
              <a:t> </a:t>
            </a:r>
          </a:p>
          <a:p>
            <a:pPr algn="just" defTabSz="909005">
              <a:lnSpc>
                <a:spcPct val="13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</a:rPr>
              <a:t>Θεσμική και επιχειρησιακή</a:t>
            </a:r>
            <a:r>
              <a:rPr lang="el-GR" sz="1600" b="1" dirty="0">
                <a:latin typeface="Book Antiqua" panose="02040602050305030304" pitchFamily="18" charset="0"/>
              </a:rPr>
              <a:t> </a:t>
            </a:r>
            <a:r>
              <a:rPr lang="el-GR" sz="1600" dirty="0">
                <a:latin typeface="Book Antiqua" panose="02040602050305030304" pitchFamily="18" charset="0"/>
              </a:rPr>
              <a:t>ενίσχυση του Υπουργείου Κοινωνικής Συνοχής &amp; Οικογένειας στον τομέα πρόνοιας και κοινωνικής ένταξης  (μελέτες)</a:t>
            </a:r>
          </a:p>
          <a:p>
            <a:pPr marL="227252" indent="-227252" algn="just" defTabSz="909005">
              <a:lnSpc>
                <a:spcPct val="12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</a:rPr>
              <a:t>Συστημικές Δράσεις στο πλαίσιο της Πρωτοβουλίας «Εγγύηση για το Παιδί» (</a:t>
            </a:r>
            <a:r>
              <a:rPr lang="el-GR" sz="1600" dirty="0" err="1">
                <a:latin typeface="Book Antiqua" panose="02040602050305030304" pitchFamily="18" charset="0"/>
              </a:rPr>
              <a:t>Child</a:t>
            </a:r>
            <a:r>
              <a:rPr lang="el-GR" sz="1600" dirty="0">
                <a:latin typeface="Book Antiqua" panose="02040602050305030304" pitchFamily="18" charset="0"/>
              </a:rPr>
              <a:t> </a:t>
            </a:r>
            <a:r>
              <a:rPr lang="el-GR" sz="1600" dirty="0" err="1">
                <a:latin typeface="Book Antiqua" panose="02040602050305030304" pitchFamily="18" charset="0"/>
              </a:rPr>
              <a:t>Guarantee</a:t>
            </a:r>
            <a:r>
              <a:rPr lang="el-GR" sz="1600" dirty="0">
                <a:latin typeface="Book Antiqua" panose="02040602050305030304" pitchFamily="18" charset="0"/>
              </a:rPr>
              <a:t>)</a:t>
            </a:r>
          </a:p>
          <a:p>
            <a:pPr marL="227252" indent="-227252" algn="just" defTabSz="909005">
              <a:lnSpc>
                <a:spcPct val="12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</a:rPr>
              <a:t>Ενίσχυση του θεσμού της Επαγγελματικής αναδοχής</a:t>
            </a:r>
          </a:p>
          <a:p>
            <a:pPr marL="227252" indent="-227252" algn="just" defTabSz="909005">
              <a:lnSpc>
                <a:spcPct val="120000"/>
              </a:lnSpc>
              <a:spcBef>
                <a:spcPts val="994"/>
              </a:spcBef>
              <a:buFont typeface="Wingdings" panose="05000000000000000000" pitchFamily="2" charset="2"/>
              <a:buChar char="Ø"/>
              <a:defRPr/>
            </a:pPr>
            <a:r>
              <a:rPr lang="el-GR" sz="1600" dirty="0">
                <a:latin typeface="Book Antiqua" panose="02040602050305030304" pitchFamily="18" charset="0"/>
              </a:rPr>
              <a:t>Μετασχηματισμός ιδρυμάτων παιδικής προστασίας με στόχο την πρόληψη της </a:t>
            </a:r>
            <a:r>
              <a:rPr lang="el-GR" sz="1600" dirty="0" err="1">
                <a:latin typeface="Book Antiqua" panose="02040602050305030304" pitchFamily="18" charset="0"/>
              </a:rPr>
              <a:t>ιδρυματοποίησης</a:t>
            </a:r>
            <a:r>
              <a:rPr lang="el-GR" sz="1600" dirty="0">
                <a:latin typeface="Book Antiqua" panose="02040602050305030304" pitchFamily="18" charset="0"/>
              </a:rPr>
              <a:t> και την αποϊδρυματοποίηση των παιδιών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1600" kern="100" dirty="0">
                <a:latin typeface="Book Antiqua" panose="02040602050305030304" pitchFamily="18" charset="0"/>
                <a:ea typeface="Aptos" panose="020B0004020202020204" pitchFamily="34" charset="0"/>
              </a:rPr>
              <a:t>Ενδυνάμωση και προώθηση της Κοινωνικής Οικονομίας για τη δυναμική και βιώσιμη ανάπτυξή της στη χώρα για τη στήριξη της κοινωνικής ένταξης και κοινωνικής Επιχειρηματικότητας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1600" kern="100" dirty="0">
                <a:latin typeface="Book Antiqua" panose="02040602050305030304" pitchFamily="18" charset="0"/>
                <a:ea typeface="Aptos" panose="020B0004020202020204" pitchFamily="34" charset="0"/>
              </a:rPr>
              <a:t>Συστημικές Δράσεις για την αναβάθμιση της αποτελεσματικότητας και την ενίσχυση της επιχειρησιακής ικανότητας της ΔΥΠΑ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sz="1600" kern="100" dirty="0">
                <a:latin typeface="Book Antiqua" panose="02040602050305030304" pitchFamily="18" charset="0"/>
                <a:ea typeface="Aptos" panose="020B0004020202020204" pitchFamily="34" charset="0"/>
              </a:rPr>
              <a:t>Αναβάθμιση δυνατοτήτων και επέκταση της λειτουργίας του Εθνικού Μηχανισμού Διάγνωσης Αναγκών της Αγοράς Εργασίας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l-GR" sz="23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68016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45E459-97FB-EAB1-1890-0D0998271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0515600" cy="57515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ΑΠΛΟΠΟΙΗΣΗ: </a:t>
            </a:r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SCO</a:t>
            </a:r>
            <a:r>
              <a:rPr lang="el-GR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και </a:t>
            </a:r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FNLC</a:t>
            </a:r>
            <a:endParaRPr lang="el-GR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5DD6435-C9CD-E279-5172-9CFA415A9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856" y="1026543"/>
            <a:ext cx="11654287" cy="5072783"/>
          </a:xfrm>
        </p:spPr>
        <p:txBody>
          <a:bodyPr>
            <a:normAutofit fontScale="55000" lnSpcReduction="20000"/>
          </a:bodyPr>
          <a:lstStyle/>
          <a:p>
            <a:r>
              <a:rPr lang="en-US" sz="2900" b="1" dirty="0">
                <a:latin typeface="Book Antiqua" panose="02040602050305030304" pitchFamily="18" charset="0"/>
              </a:rPr>
              <a:t>Simplified Cost Options (SCO</a:t>
            </a:r>
            <a:r>
              <a:rPr lang="el-GR" sz="2900" b="1" dirty="0">
                <a:latin typeface="Book Antiqua" panose="02040602050305030304" pitchFamily="18" charset="0"/>
              </a:rPr>
              <a:t>) / Επιλογές Απλουστευμένου Κόστους (ΕΑΚ)</a:t>
            </a:r>
          </a:p>
          <a:p>
            <a:endParaRPr lang="el-GR" sz="2600" dirty="0">
              <a:latin typeface="Book Antiqua" panose="0204060205030503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600" dirty="0">
                <a:latin typeface="Book Antiqua" panose="02040602050305030304" pitchFamily="18" charset="0"/>
              </a:rPr>
              <a:t>π.χ. </a:t>
            </a:r>
            <a:r>
              <a:rPr lang="el-GR" sz="2600" dirty="0" err="1">
                <a:latin typeface="Book Antiqua" panose="02040602050305030304" pitchFamily="18" charset="0"/>
              </a:rPr>
              <a:t>μοναδιαία</a:t>
            </a:r>
            <a:r>
              <a:rPr lang="el-GR" sz="2600" dirty="0">
                <a:latin typeface="Book Antiqua" panose="02040602050305030304" pitchFamily="18" charset="0"/>
              </a:rPr>
              <a:t> κόστη, </a:t>
            </a:r>
            <a:r>
              <a:rPr lang="el-GR" sz="2600" dirty="0" err="1">
                <a:latin typeface="Book Antiqua" panose="02040602050305030304" pitchFamily="18" charset="0"/>
              </a:rPr>
              <a:t>κατ</a:t>
            </a:r>
            <a:r>
              <a:rPr lang="el-GR" sz="2600" dirty="0">
                <a:latin typeface="Book Antiqua" panose="02040602050305030304" pitchFamily="18" charset="0"/>
              </a:rPr>
              <a:t>΄</a:t>
            </a:r>
            <a:r>
              <a:rPr lang="en-US" sz="2600" dirty="0">
                <a:latin typeface="Book Antiqua" panose="02040602050305030304" pitchFamily="18" charset="0"/>
              </a:rPr>
              <a:t> </a:t>
            </a:r>
            <a:r>
              <a:rPr lang="el-GR" sz="2600" dirty="0">
                <a:latin typeface="Book Antiqua" panose="02040602050305030304" pitchFamily="18" charset="0"/>
              </a:rPr>
              <a:t>αποκοπή συντελεστές</a:t>
            </a:r>
            <a:r>
              <a:rPr lang="en-US" sz="2600" dirty="0">
                <a:latin typeface="Book Antiqua" panose="02040602050305030304" pitchFamily="18" charset="0"/>
              </a:rPr>
              <a:t>, </a:t>
            </a:r>
            <a:r>
              <a:rPr lang="el-GR" sz="2600" dirty="0">
                <a:latin typeface="Book Antiqua" panose="02040602050305030304" pitchFamily="18" charset="0"/>
              </a:rPr>
              <a:t>έτοιμα στον ΚΚΔ, </a:t>
            </a:r>
            <a:r>
              <a:rPr lang="en-US" sz="2600" dirty="0">
                <a:latin typeface="Book Antiqua" panose="02040602050305030304" pitchFamily="18" charset="0"/>
              </a:rPr>
              <a:t>EU level SCO</a:t>
            </a:r>
            <a:r>
              <a:rPr lang="el-GR" sz="2600" dirty="0">
                <a:latin typeface="Book Antiqua" panose="0204060205030503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600" dirty="0">
                <a:latin typeface="Book Antiqua" panose="02040602050305030304" pitchFamily="18" charset="0"/>
              </a:rPr>
              <a:t>Από ΕΚΤ → και στο ΕΤΠΑ, με αυξανόμενη </a:t>
            </a:r>
            <a:r>
              <a:rPr lang="el-GR" sz="2600" dirty="0" err="1">
                <a:latin typeface="Book Antiqua" panose="02040602050305030304" pitchFamily="18" charset="0"/>
              </a:rPr>
              <a:t>υποχρεωτικότητα</a:t>
            </a:r>
            <a:r>
              <a:rPr lang="el-GR" sz="2600" dirty="0">
                <a:latin typeface="Book Antiqua" panose="02040602050305030304" pitchFamily="18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600" dirty="0">
                <a:latin typeface="Book Antiqua" panose="02040602050305030304" pitchFamily="18" charset="0"/>
              </a:rPr>
              <a:t>Στόχος: το </a:t>
            </a:r>
            <a:r>
              <a:rPr lang="en-US" sz="2600" dirty="0">
                <a:latin typeface="Book Antiqua" panose="02040602050305030304" pitchFamily="18" charset="0"/>
              </a:rPr>
              <a:t>max</a:t>
            </a:r>
            <a:r>
              <a:rPr lang="el-GR" sz="2600" dirty="0">
                <a:latin typeface="Book Antiqua" panose="02040602050305030304" pitchFamily="18" charset="0"/>
              </a:rPr>
              <a:t> του π/υ του ΕΚΤ+ να μην αποζημιώνεται βάσει παραστατικών αλλά αποτελεσμάτων και στόχων</a:t>
            </a:r>
          </a:p>
          <a:p>
            <a:pPr marL="457200" lvl="1" indent="0">
              <a:buNone/>
            </a:pPr>
            <a:endParaRPr lang="el-GR" sz="2600" dirty="0">
              <a:latin typeface="Book Antiqua" panose="02040602050305030304" pitchFamily="18" charset="0"/>
            </a:endParaRPr>
          </a:p>
          <a:p>
            <a:r>
              <a:rPr lang="en-US" sz="2900" b="1" dirty="0">
                <a:latin typeface="Book Antiqua" panose="02040602050305030304" pitchFamily="18" charset="0"/>
              </a:rPr>
              <a:t>Financing Not Linked to Cost (FNLC) / </a:t>
            </a:r>
            <a:r>
              <a:rPr lang="el-GR" sz="2900" b="1" dirty="0">
                <a:latin typeface="Book Antiqua" panose="02040602050305030304" pitchFamily="18" charset="0"/>
              </a:rPr>
              <a:t>Χρηματοδότηση που δεν συνδέεται με δαπάνες</a:t>
            </a:r>
          </a:p>
          <a:p>
            <a:endParaRPr lang="el-GR" sz="2600" dirty="0">
              <a:latin typeface="Book Antiqua" panose="0204060205030503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600" dirty="0">
                <a:latin typeface="Book Antiqua" panose="02040602050305030304" pitchFamily="18" charset="0"/>
              </a:rPr>
              <a:t>Όπως στο ΤΑΑ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600" dirty="0">
                <a:latin typeface="Book Antiqua" panose="02040602050305030304" pitchFamily="18" charset="0"/>
              </a:rPr>
              <a:t>Για διαρθρωτικές παρεμβάσεις, στρατηγικές</a:t>
            </a:r>
          </a:p>
          <a:p>
            <a:pPr marL="742950" lvl="1" indent="-285750"/>
            <a:r>
              <a:rPr lang="el-GR" sz="2600" dirty="0">
                <a:latin typeface="Book Antiqua" panose="02040602050305030304" pitchFamily="18" charset="0"/>
              </a:rPr>
              <a:t>9 Υποδείγματα FNLC (π.χ. απασχόληση, ένταξη, ΠΤΧ, δομές μιας στάσης)</a:t>
            </a:r>
          </a:p>
          <a:p>
            <a:pPr marL="742950" lvl="1" indent="-285750"/>
            <a:r>
              <a:rPr lang="el-GR" sz="2600" dirty="0">
                <a:latin typeface="Book Antiqua" panose="02040602050305030304" pitchFamily="18" charset="0"/>
              </a:rPr>
              <a:t>Εφαρμογή σε πάνω (ΕΕ→ΚΜ) &amp; κάτω επίπεδο (</a:t>
            </a:r>
            <a:r>
              <a:rPr lang="el-GR" sz="2600" dirty="0" err="1">
                <a:latin typeface="Book Antiqua" panose="02040602050305030304" pitchFamily="18" charset="0"/>
              </a:rPr>
              <a:t>ΚΜ→Δικαιούχους</a:t>
            </a:r>
            <a:r>
              <a:rPr lang="el-GR" sz="2600" dirty="0">
                <a:latin typeface="Book Antiqua" panose="02040602050305030304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sz="2600" dirty="0">
                <a:latin typeface="Book Antiqua" panose="02040602050305030304" pitchFamily="18" charset="0"/>
              </a:rPr>
              <a:t>Στο ΕΣΠΑ, μέχρι τώρα, σχεδόν αποκλειστικά χρήση στο κάτω επίπεδο (π.χ. κοινωνικές δομές)</a:t>
            </a:r>
          </a:p>
          <a:p>
            <a:pPr marL="457200" lvl="1" indent="0">
              <a:buNone/>
            </a:pPr>
            <a:endParaRPr lang="el-GR" sz="2600" dirty="0">
              <a:latin typeface="Book Antiqua" panose="02040602050305030304" pitchFamily="18" charset="0"/>
            </a:endParaRPr>
          </a:p>
          <a:p>
            <a:r>
              <a:rPr lang="el-GR" sz="2900" b="1" dirty="0">
                <a:latin typeface="Book Antiqua" panose="02040602050305030304" pitchFamily="18" charset="0"/>
              </a:rPr>
              <a:t>Εκδόσεις Ε.Ε.</a:t>
            </a:r>
            <a:r>
              <a:rPr lang="en-US" sz="2900" b="1" dirty="0">
                <a:latin typeface="Book Antiqua" panose="02040602050305030304" pitchFamily="18" charset="0"/>
              </a:rPr>
              <a:t> </a:t>
            </a:r>
            <a:r>
              <a:rPr lang="el-GR" sz="2900" b="1" dirty="0">
                <a:latin typeface="Book Antiqua" panose="02040602050305030304" pitchFamily="18" charset="0"/>
              </a:rPr>
              <a:t>για υποστήριξη ΚΜ &amp; ΕΥΔ </a:t>
            </a:r>
          </a:p>
          <a:p>
            <a:endParaRPr lang="el-GR" sz="2600" dirty="0">
              <a:latin typeface="Book Antiqua" panose="02040602050305030304" pitchFamily="18" charset="0"/>
            </a:endParaRPr>
          </a:p>
          <a:p>
            <a:pPr lvl="2"/>
            <a:r>
              <a:rPr lang="el-GR" sz="2600" dirty="0">
                <a:latin typeface="Book Antiqua" panose="02040602050305030304" pitchFamily="18" charset="0"/>
              </a:rPr>
              <a:t>Καταγραφή πρακτικών </a:t>
            </a:r>
            <a:r>
              <a:rPr lang="en-US" sz="2600" dirty="0">
                <a:latin typeface="Book Antiqua" panose="02040602050305030304" pitchFamily="18" charset="0"/>
              </a:rPr>
              <a:t>SCO &amp; FNLC</a:t>
            </a:r>
            <a:r>
              <a:rPr lang="el-GR" sz="2600" dirty="0">
                <a:latin typeface="Book Antiqua" panose="02040602050305030304" pitchFamily="18" charset="0"/>
              </a:rPr>
              <a:t> 2014–2020 και 2021–2027</a:t>
            </a:r>
          </a:p>
          <a:p>
            <a:pPr lvl="2"/>
            <a:r>
              <a:rPr lang="el-GR" sz="2600" dirty="0">
                <a:latin typeface="Book Antiqua" panose="02040602050305030304" pitchFamily="18" charset="0"/>
              </a:rPr>
              <a:t>Οδηγός χρήσης SCO</a:t>
            </a:r>
          </a:p>
          <a:p>
            <a:pPr lvl="2"/>
            <a:r>
              <a:rPr lang="el-GR" sz="2600" dirty="0">
                <a:latin typeface="Book Antiqua" panose="02040602050305030304" pitchFamily="18" charset="0"/>
              </a:rPr>
              <a:t>Συστάσεις για SCO &amp; FNLC</a:t>
            </a:r>
          </a:p>
          <a:p>
            <a:pPr lvl="2"/>
            <a:r>
              <a:rPr lang="el-GR" sz="2600" dirty="0">
                <a:latin typeface="Book Antiqua" panose="02040602050305030304" pitchFamily="18" charset="0"/>
              </a:rPr>
              <a:t>Οδικός χάρτης NO MORE REAL COST (ΕΚΤ)</a:t>
            </a:r>
          </a:p>
          <a:p>
            <a:pPr lvl="2"/>
            <a:r>
              <a:rPr lang="el-GR" sz="2600" dirty="0">
                <a:latin typeface="Book Antiqua" panose="02040602050305030304" pitchFamily="18" charset="0"/>
              </a:rPr>
              <a:t>Οδηγίες για ελέγχους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8175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9ADB6F-96DC-EB49-39C1-A59DEF5E15EF}"/>
              </a:ext>
            </a:extLst>
          </p:cNvPr>
          <p:cNvSpPr txBox="1"/>
          <p:nvPr/>
        </p:nvSpPr>
        <p:spPr>
          <a:xfrm>
            <a:off x="888520" y="2912715"/>
            <a:ext cx="1054148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  <a:defRPr/>
            </a:pPr>
            <a:r>
              <a:rPr lang="el-GR" altLang="el-GR" sz="3600" b="1" i="1" dirty="0">
                <a:solidFill>
                  <a:srgbClr val="19BED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Ευχαριστώ πολύ για την προσοχή σας!</a:t>
            </a:r>
          </a:p>
          <a:p>
            <a:pPr marL="0" indent="0" algn="ctr">
              <a:buNone/>
              <a:defRPr/>
            </a:pPr>
            <a:r>
              <a:rPr lang="el-GR" altLang="el-GR" sz="1800" dirty="0">
                <a:solidFill>
                  <a:schemeClr val="bg1"/>
                </a:solidFill>
                <a:latin typeface="Book Antiqua" panose="02040602050305030304" pitchFamily="18" charset="0"/>
              </a:rPr>
              <a:t>Εμμανουέλα </a:t>
            </a:r>
            <a:r>
              <a:rPr lang="el-GR" altLang="el-GR" sz="1800" dirty="0" err="1">
                <a:solidFill>
                  <a:schemeClr val="bg1"/>
                </a:solidFill>
                <a:latin typeface="Book Antiqua" panose="02040602050305030304" pitchFamily="18" charset="0"/>
              </a:rPr>
              <a:t>Κουρούση</a:t>
            </a:r>
            <a:endParaRPr lang="el-GR" altLang="el-GR" sz="18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0" indent="0" algn="ctr">
              <a:buNone/>
              <a:defRPr/>
            </a:pPr>
            <a:r>
              <a:rPr lang="el-GR" altLang="el-GR" sz="1800" dirty="0">
                <a:solidFill>
                  <a:schemeClr val="bg1"/>
                </a:solidFill>
                <a:latin typeface="Book Antiqua" panose="02040602050305030304" pitchFamily="18" charset="0"/>
              </a:rPr>
              <a:t>Ειδική Υπηρεσία Συντονισμού Δράσεων ΕΚΤ</a:t>
            </a:r>
          </a:p>
          <a:p>
            <a:pPr marL="0" indent="0" algn="ctr">
              <a:buNone/>
              <a:defRPr/>
            </a:pPr>
            <a:endParaRPr lang="en-US" altLang="el-GR" sz="18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0" indent="0" algn="ctr">
              <a:buNone/>
              <a:defRPr/>
            </a:pPr>
            <a:r>
              <a:rPr lang="el-GR" altLang="el-GR" sz="1800" dirty="0" err="1">
                <a:solidFill>
                  <a:schemeClr val="bg1"/>
                </a:solidFill>
                <a:latin typeface="Book Antiqua" panose="02040602050305030304" pitchFamily="18" charset="0"/>
              </a:rPr>
              <a:t>τηλ</a:t>
            </a:r>
            <a:r>
              <a:rPr lang="el-GR" altLang="el-GR" sz="1800" dirty="0">
                <a:solidFill>
                  <a:schemeClr val="bg1"/>
                </a:solidFill>
                <a:latin typeface="Book Antiqua" panose="02040602050305030304" pitchFamily="18" charset="0"/>
              </a:rPr>
              <a:t>: 210 5271413</a:t>
            </a:r>
          </a:p>
          <a:p>
            <a:pPr marL="0" indent="0" algn="ctr">
              <a:buNone/>
              <a:defRPr/>
            </a:pPr>
            <a:r>
              <a:rPr lang="en-US" altLang="el-GR" sz="1800" dirty="0">
                <a:solidFill>
                  <a:schemeClr val="bg1"/>
                </a:solidFill>
                <a:latin typeface="Book Antiqua" panose="02040602050305030304" pitchFamily="18" charset="0"/>
              </a:rPr>
              <a:t>e-mail: emmakour@mou.gr</a:t>
            </a:r>
            <a:endParaRPr lang="el-GR" altLang="el-GR" sz="18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8094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612</Words>
  <Application>Microsoft Office PowerPoint</Application>
  <PresentationFormat>Ευρεία οθόνη</PresentationFormat>
  <Paragraphs>84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6</vt:i4>
      </vt:variant>
    </vt:vector>
  </HeadingPairs>
  <TitlesOfParts>
    <vt:vector size="14" baseType="lpstr">
      <vt:lpstr>Arial</vt:lpstr>
      <vt:lpstr>Book Antiqua</vt:lpstr>
      <vt:lpstr>Calibri</vt:lpstr>
      <vt:lpstr>Trebuchet MS</vt:lpstr>
      <vt:lpstr>Wingdings</vt:lpstr>
      <vt:lpstr>Θέμα του Office</vt:lpstr>
      <vt:lpstr>Προσαρμοσμένη σχεδίαση</vt:lpstr>
      <vt:lpstr>1_Προσαρμοσμένη σχεδίαση</vt:lpstr>
      <vt:lpstr> 4η Επιτροπή Παρακολούθησης </vt:lpstr>
      <vt:lpstr>Κοινωνικές Δομές (ένταξη μέχρι 31/1/2025)</vt:lpstr>
      <vt:lpstr>Ενεργοποίηση νέων οριζόντιων δράσεων  στα Περιφερειακά Προγράμματα</vt:lpstr>
      <vt:lpstr>Ενδεικτικές Δράσεις του Τομεακού ΑΔΚΣ </vt:lpstr>
      <vt:lpstr>ΑΠΛΟΠΟΙΗΣΗ: SCO και FNLC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ΚΟΥΡΟΥΣΗ ΕΜΜΑΝΟΥΕΛΑ</cp:lastModifiedBy>
  <cp:revision>29</cp:revision>
  <dcterms:created xsi:type="dcterms:W3CDTF">2022-06-03T15:25:51Z</dcterms:created>
  <dcterms:modified xsi:type="dcterms:W3CDTF">2025-05-16T13:07:37Z</dcterms:modified>
</cp:coreProperties>
</file>