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5" r:id="rId3"/>
    <p:sldMasterId id="2147483678" r:id="rId4"/>
    <p:sldMasterId id="2147483690" r:id="rId5"/>
  </p:sldMasterIdLst>
  <p:notesMasterIdLst>
    <p:notesMasterId r:id="rId80"/>
  </p:notesMasterIdLst>
  <p:sldIdLst>
    <p:sldId id="256" r:id="rId6"/>
    <p:sldId id="1560" r:id="rId7"/>
    <p:sldId id="386" r:id="rId8"/>
    <p:sldId id="305" r:id="rId9"/>
    <p:sldId id="1561" r:id="rId10"/>
    <p:sldId id="1563" r:id="rId11"/>
    <p:sldId id="1137" r:id="rId12"/>
    <p:sldId id="1138" r:id="rId13"/>
    <p:sldId id="1562" r:id="rId14"/>
    <p:sldId id="1559" r:id="rId15"/>
    <p:sldId id="1565" r:id="rId16"/>
    <p:sldId id="1564" r:id="rId17"/>
    <p:sldId id="1568" r:id="rId18"/>
    <p:sldId id="1569" r:id="rId19"/>
    <p:sldId id="1567" r:id="rId20"/>
    <p:sldId id="1573" r:id="rId21"/>
    <p:sldId id="1571" r:id="rId22"/>
    <p:sldId id="1572" r:id="rId23"/>
    <p:sldId id="1570" r:id="rId24"/>
    <p:sldId id="1575" r:id="rId25"/>
    <p:sldId id="1577" r:id="rId26"/>
    <p:sldId id="1578" r:id="rId27"/>
    <p:sldId id="1576" r:id="rId28"/>
    <p:sldId id="1566" r:id="rId29"/>
    <p:sldId id="1460" r:id="rId30"/>
    <p:sldId id="257" r:id="rId31"/>
    <p:sldId id="271" r:id="rId32"/>
    <p:sldId id="1461" r:id="rId33"/>
    <p:sldId id="258" r:id="rId34"/>
    <p:sldId id="262" r:id="rId35"/>
    <p:sldId id="261" r:id="rId36"/>
    <p:sldId id="1582" r:id="rId37"/>
    <p:sldId id="1583" r:id="rId38"/>
    <p:sldId id="1589" r:id="rId39"/>
    <p:sldId id="1465" r:id="rId40"/>
    <p:sldId id="1580" r:id="rId41"/>
    <p:sldId id="1581" r:id="rId42"/>
    <p:sldId id="1579" r:id="rId43"/>
    <p:sldId id="1584" r:id="rId44"/>
    <p:sldId id="1585" r:id="rId45"/>
    <p:sldId id="1591" r:id="rId46"/>
    <p:sldId id="1626" r:id="rId47"/>
    <p:sldId id="1628" r:id="rId48"/>
    <p:sldId id="1627" r:id="rId49"/>
    <p:sldId id="1630" r:id="rId50"/>
    <p:sldId id="1629" r:id="rId51"/>
    <p:sldId id="1310" r:id="rId52"/>
    <p:sldId id="1592" r:id="rId53"/>
    <p:sldId id="1483" r:id="rId54"/>
    <p:sldId id="1596" r:id="rId55"/>
    <p:sldId id="1480" r:id="rId56"/>
    <p:sldId id="1597" r:id="rId57"/>
    <p:sldId id="1606" r:id="rId58"/>
    <p:sldId id="1607" r:id="rId59"/>
    <p:sldId id="1604" r:id="rId60"/>
    <p:sldId id="1550" r:id="rId61"/>
    <p:sldId id="1605" r:id="rId62"/>
    <p:sldId id="1486" r:id="rId63"/>
    <p:sldId id="1517" r:id="rId64"/>
    <p:sldId id="1588" r:id="rId65"/>
    <p:sldId id="1593" r:id="rId66"/>
    <p:sldId id="1552" r:id="rId67"/>
    <p:sldId id="1525" r:id="rId68"/>
    <p:sldId id="1617" r:id="rId69"/>
    <p:sldId id="1641" r:id="rId70"/>
    <p:sldId id="1643" r:id="rId71"/>
    <p:sldId id="1642" r:id="rId72"/>
    <p:sldId id="1587" r:id="rId73"/>
    <p:sldId id="1440" r:id="rId74"/>
    <p:sldId id="1656" r:id="rId75"/>
    <p:sldId id="1445" r:id="rId76"/>
    <p:sldId id="1447" r:id="rId77"/>
    <p:sldId id="1140" r:id="rId78"/>
    <p:sldId id="1312" r:id="rId79"/>
  </p:sldIdLst>
  <p:sldSz cx="12192000" cy="6858000"/>
  <p:notesSz cx="9926638" cy="6858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4F8C"/>
    <a:srgbClr val="00BFE9"/>
    <a:srgbClr val="144E8C"/>
    <a:srgbClr val="19BEDE"/>
    <a:srgbClr val="7EC352"/>
    <a:srgbClr val="97CA3F"/>
    <a:srgbClr val="00CC99"/>
    <a:srgbClr val="F1A0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712" autoAdjust="0"/>
  </p:normalViewPr>
  <p:slideViewPr>
    <p:cSldViewPr snapToGrid="0">
      <p:cViewPr varScale="1">
        <p:scale>
          <a:sx n="102" d="100"/>
          <a:sy n="102" d="100"/>
        </p:scale>
        <p:origin x="192" y="10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1609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tableStyles" Target="tableStyle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baseline="0">
                <a:solidFill>
                  <a:srgbClr val="0D4F8C"/>
                </a:solidFill>
                <a:latin typeface="+mn-lt"/>
                <a:ea typeface="+mn-ea"/>
                <a:cs typeface="+mn-cs"/>
              </a:defRPr>
            </a:pPr>
            <a:r>
              <a:rPr lang="el-GR" sz="2000" dirty="0">
                <a:solidFill>
                  <a:srgbClr val="0D4F8C"/>
                </a:solidFill>
              </a:rPr>
              <a:t>Κατανομή</a:t>
            </a:r>
            <a:r>
              <a:rPr lang="el-GR" sz="2000" baseline="0" dirty="0">
                <a:solidFill>
                  <a:srgbClr val="0D4F8C"/>
                </a:solidFill>
              </a:rPr>
              <a:t> Πόρων ανά Ταμείο </a:t>
            </a:r>
          </a:p>
          <a:p>
            <a:pPr>
              <a:defRPr sz="2000">
                <a:solidFill>
                  <a:srgbClr val="0D4F8C"/>
                </a:solidFill>
              </a:defRPr>
            </a:pPr>
            <a:r>
              <a:rPr lang="el-GR" sz="2000" baseline="0" dirty="0">
                <a:solidFill>
                  <a:srgbClr val="0D4F8C"/>
                </a:solidFill>
              </a:rPr>
              <a:t>(Δημόσια Δαπάνη €)</a:t>
            </a:r>
            <a:endParaRPr lang="el-GR" sz="2000" dirty="0">
              <a:solidFill>
                <a:srgbClr val="0D4F8C"/>
              </a:solidFill>
            </a:endParaRPr>
          </a:p>
        </c:rich>
      </c:tx>
      <c:overlay val="0"/>
      <c:spPr>
        <a:noFill/>
        <a:ln>
          <a:noFill/>
        </a:ln>
        <a:effectLst/>
      </c:spPr>
      <c:txPr>
        <a:bodyPr rot="0" spcFirstLastPara="1" vertOverflow="ellipsis" vert="horz" wrap="square" anchor="ctr" anchorCtr="1"/>
        <a:lstStyle/>
        <a:p>
          <a:pPr>
            <a:defRPr sz="2000" b="1" i="0" u="none" strike="noStrike" kern="1200" baseline="0">
              <a:solidFill>
                <a:srgbClr val="0D4F8C"/>
              </a:solidFill>
              <a:latin typeface="+mn-lt"/>
              <a:ea typeface="+mn-ea"/>
              <a:cs typeface="+mn-cs"/>
            </a:defRPr>
          </a:pPr>
          <a:endParaRPr lang="el-GR"/>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0196096224831575E-2"/>
          <c:y val="0.2358072759417322"/>
          <c:w val="0.89576863639708637"/>
          <c:h val="0.70612416411546419"/>
        </c:manualLayout>
      </c:layout>
      <c:pie3DChart>
        <c:varyColors val="1"/>
        <c:ser>
          <c:idx val="0"/>
          <c:order val="0"/>
          <c:explosion val="4"/>
          <c:dPt>
            <c:idx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D914-4613-9C0A-25DE9A733291}"/>
              </c:ext>
            </c:extLst>
          </c:dPt>
          <c:dPt>
            <c:idx val="1"/>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D914-4613-9C0A-25DE9A733291}"/>
              </c:ext>
            </c:extLst>
          </c:dPt>
          <c:dLbls>
            <c:dLbl>
              <c:idx val="0"/>
              <c:layout>
                <c:manualLayout>
                  <c:x val="-2.7052174033811679E-4"/>
                  <c:y val="4.6833161019950539E-2"/>
                </c:manualLayout>
              </c:layout>
              <c:spPr>
                <a:noFill/>
                <a:ln>
                  <a:noFill/>
                </a:ln>
                <a:effectLst/>
              </c:spPr>
              <c:txPr>
                <a:bodyPr rot="0" spcFirstLastPara="1" vertOverflow="ellipsis" vert="horz" wrap="square" lIns="38100" tIns="19050" rIns="38100" bIns="19050" anchor="ctr" anchorCtr="1">
                  <a:noAutofit/>
                </a:bodyPr>
                <a:lstStyle/>
                <a:p>
                  <a:pPr>
                    <a:defRPr sz="2400" b="1" i="0" u="none" strike="noStrike" kern="1200" baseline="0">
                      <a:solidFill>
                        <a:srgbClr val="0D4F8C"/>
                      </a:solidFill>
                      <a:latin typeface="+mn-lt"/>
                      <a:ea typeface="+mn-ea"/>
                      <a:cs typeface="+mn-cs"/>
                    </a:defRPr>
                  </a:pPr>
                  <a:endParaRPr lang="el-GR"/>
                </a:p>
              </c:txPr>
              <c:showLegendKey val="0"/>
              <c:showVal val="1"/>
              <c:showCatName val="0"/>
              <c:showSerName val="0"/>
              <c:showPercent val="0"/>
              <c:showBubbleSize val="0"/>
              <c:extLst>
                <c:ext xmlns:c15="http://schemas.microsoft.com/office/drawing/2012/chart" uri="{CE6537A1-D6FC-4f65-9D91-7224C49458BB}">
                  <c15:layout>
                    <c:manualLayout>
                      <c:w val="0.39033220847394073"/>
                      <c:h val="0.17803979324030933"/>
                    </c:manualLayout>
                  </c15:layout>
                </c:ext>
                <c:ext xmlns:c16="http://schemas.microsoft.com/office/drawing/2014/chart" uri="{C3380CC4-5D6E-409C-BE32-E72D297353CC}">
                  <c16:uniqueId val="{00000001-D914-4613-9C0A-25DE9A733291}"/>
                </c:ext>
              </c:extLst>
            </c:dLbl>
            <c:dLbl>
              <c:idx val="1"/>
              <c:layout>
                <c:manualLayout>
                  <c:x val="3.1719960510415715E-2"/>
                  <c:y val="-4.2199890153866916E-2"/>
                </c:manualLayout>
              </c:layout>
              <c:spPr>
                <a:noFill/>
                <a:ln>
                  <a:noFill/>
                </a:ln>
                <a:effectLst/>
              </c:spPr>
              <c:txPr>
                <a:bodyPr rot="0" spcFirstLastPara="1" vertOverflow="ellipsis" vert="horz" wrap="square" lIns="38100" tIns="19050" rIns="38100" bIns="19050" anchor="ctr" anchorCtr="1">
                  <a:noAutofit/>
                </a:bodyPr>
                <a:lstStyle/>
                <a:p>
                  <a:pPr>
                    <a:defRPr sz="2400" b="1" i="0" u="none" strike="noStrike" kern="1200" baseline="0">
                      <a:solidFill>
                        <a:srgbClr val="0D4F8C"/>
                      </a:solidFill>
                      <a:latin typeface="+mn-lt"/>
                      <a:ea typeface="+mn-ea"/>
                      <a:cs typeface="+mn-cs"/>
                    </a:defRPr>
                  </a:pPr>
                  <a:endParaRPr lang="el-GR"/>
                </a:p>
              </c:txPr>
              <c:showLegendKey val="0"/>
              <c:showVal val="1"/>
              <c:showCatName val="0"/>
              <c:showSerName val="0"/>
              <c:showPercent val="0"/>
              <c:showBubbleSize val="0"/>
              <c:extLst>
                <c:ext xmlns:c15="http://schemas.microsoft.com/office/drawing/2012/chart" uri="{CE6537A1-D6FC-4f65-9D91-7224C49458BB}">
                  <c15:layout>
                    <c:manualLayout>
                      <c:w val="0.36223678256625624"/>
                      <c:h val="0.12836437249286806"/>
                    </c:manualLayout>
                  </c15:layout>
                </c:ext>
                <c:ext xmlns:c16="http://schemas.microsoft.com/office/drawing/2014/chart" uri="{C3380CC4-5D6E-409C-BE32-E72D297353CC}">
                  <c16:uniqueId val="{00000003-D914-4613-9C0A-25DE9A733291}"/>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rgbClr val="0D4F8C"/>
                    </a:solidFill>
                    <a:latin typeface="+mn-lt"/>
                    <a:ea typeface="+mn-ea"/>
                    <a:cs typeface="+mn-cs"/>
                  </a:defRPr>
                </a:pPr>
                <a:endParaRPr lang="el-G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(Φύλλο1!$B$11,Φύλλο1!$B$12)</c:f>
              <c:strCache>
                <c:ptCount val="2"/>
                <c:pt idx="0">
                  <c:v> ΕΤΠΑ</c:v>
                </c:pt>
                <c:pt idx="1">
                  <c:v> ΕΚΤ+</c:v>
                </c:pt>
              </c:strCache>
            </c:strRef>
          </c:cat>
          <c:val>
            <c:numRef>
              <c:f>(Φύλλο1!$F$11,Φύλλο1!$F$12)</c:f>
              <c:numCache>
                <c:formatCode>#,##0</c:formatCode>
                <c:ptCount val="2"/>
                <c:pt idx="0">
                  <c:v>473526739</c:v>
                </c:pt>
                <c:pt idx="1">
                  <c:v>165572105</c:v>
                </c:pt>
              </c:numCache>
            </c:numRef>
          </c:val>
          <c:extLst>
            <c:ext xmlns:c16="http://schemas.microsoft.com/office/drawing/2014/chart" uri="{C3380CC4-5D6E-409C-BE32-E72D297353CC}">
              <c16:uniqueId val="{00000004-D914-4613-9C0A-25DE9A733291}"/>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0.33541289373391353"/>
          <c:y val="0.90801576463297062"/>
          <c:w val="0.35502290203570103"/>
          <c:h val="8.2046252384949114E-2"/>
        </c:manualLayout>
      </c:layout>
      <c:overlay val="0"/>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l-GR"/>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4302125" cy="3444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5622925" y="0"/>
            <a:ext cx="4302125" cy="344488"/>
          </a:xfrm>
          <a:prstGeom prst="rect">
            <a:avLst/>
          </a:prstGeom>
        </p:spPr>
        <p:txBody>
          <a:bodyPr vert="horz" lIns="91440" tIns="45720" rIns="91440" bIns="45720" rtlCol="0"/>
          <a:lstStyle>
            <a:lvl1pPr algn="r">
              <a:defRPr sz="1200"/>
            </a:lvl1pPr>
          </a:lstStyle>
          <a:p>
            <a:fld id="{5CBF1B95-7F8A-47CA-A6BF-7AA203EB746F}" type="datetimeFigureOut">
              <a:rPr lang="el-GR" smtClean="0"/>
              <a:t>20/5/2025</a:t>
            </a:fld>
            <a:endParaRPr lang="el-GR"/>
          </a:p>
        </p:txBody>
      </p:sp>
      <p:sp>
        <p:nvSpPr>
          <p:cNvPr id="4" name="Θέση εικόνας διαφάνειας 3"/>
          <p:cNvSpPr>
            <a:spLocks noGrp="1" noRot="1" noChangeAspect="1"/>
          </p:cNvSpPr>
          <p:nvPr>
            <p:ph type="sldImg" idx="2"/>
          </p:nvPr>
        </p:nvSpPr>
        <p:spPr>
          <a:xfrm>
            <a:off x="2905125" y="857250"/>
            <a:ext cx="4116388" cy="2314575"/>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992188" y="3300413"/>
            <a:ext cx="7942262" cy="2700337"/>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6513513"/>
            <a:ext cx="4302125" cy="3444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5622925" y="6513513"/>
            <a:ext cx="4302125" cy="344487"/>
          </a:xfrm>
          <a:prstGeom prst="rect">
            <a:avLst/>
          </a:prstGeom>
        </p:spPr>
        <p:txBody>
          <a:bodyPr vert="horz" lIns="91440" tIns="45720" rIns="91440" bIns="45720" rtlCol="0" anchor="b"/>
          <a:lstStyle>
            <a:lvl1pPr algn="r">
              <a:defRPr sz="1200"/>
            </a:lvl1pPr>
          </a:lstStyle>
          <a:p>
            <a:fld id="{C6EFF1BE-7326-46B5-89E4-3087D26465EA}" type="slidenum">
              <a:rPr lang="el-GR" smtClean="0"/>
              <a:t>‹#›</a:t>
            </a:fld>
            <a:endParaRPr lang="el-GR"/>
          </a:p>
        </p:txBody>
      </p:sp>
    </p:spTree>
    <p:extLst>
      <p:ext uri="{BB962C8B-B14F-4D97-AF65-F5344CB8AC3E}">
        <p14:creationId xmlns:p14="http://schemas.microsoft.com/office/powerpoint/2010/main" val="2630301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2913744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C6EFF1BE-7326-46B5-89E4-3087D26465EA}" type="slidenum">
              <a:rPr lang="el-GR" smtClean="0"/>
              <a:t>44</a:t>
            </a:fld>
            <a:endParaRPr lang="el-GR"/>
          </a:p>
        </p:txBody>
      </p:sp>
    </p:spTree>
    <p:extLst>
      <p:ext uri="{BB962C8B-B14F-4D97-AF65-F5344CB8AC3E}">
        <p14:creationId xmlns:p14="http://schemas.microsoft.com/office/powerpoint/2010/main" val="4012968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C6EFF1BE-7326-46B5-89E4-3087D26465EA}" type="slidenum">
              <a:rPr lang="el-GR" smtClean="0"/>
              <a:t>45</a:t>
            </a:fld>
            <a:endParaRPr lang="el-GR"/>
          </a:p>
        </p:txBody>
      </p:sp>
    </p:spTree>
    <p:extLst>
      <p:ext uri="{BB962C8B-B14F-4D97-AF65-F5344CB8AC3E}">
        <p14:creationId xmlns:p14="http://schemas.microsoft.com/office/powerpoint/2010/main" val="389958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C6EFF1BE-7326-46B5-89E4-3087D26465EA}" type="slidenum">
              <a:rPr lang="el-GR" smtClean="0"/>
              <a:t>46</a:t>
            </a:fld>
            <a:endParaRPr lang="el-GR"/>
          </a:p>
        </p:txBody>
      </p:sp>
    </p:spTree>
    <p:extLst>
      <p:ext uri="{BB962C8B-B14F-4D97-AF65-F5344CB8AC3E}">
        <p14:creationId xmlns:p14="http://schemas.microsoft.com/office/powerpoint/2010/main" val="31732644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C6EFF1BE-7326-46B5-89E4-3087D26465EA}" type="slidenum">
              <a:rPr lang="el-GR" smtClean="0"/>
              <a:t>68</a:t>
            </a:fld>
            <a:endParaRPr lang="el-GR"/>
          </a:p>
        </p:txBody>
      </p:sp>
    </p:spTree>
    <p:extLst>
      <p:ext uri="{BB962C8B-B14F-4D97-AF65-F5344CB8AC3E}">
        <p14:creationId xmlns:p14="http://schemas.microsoft.com/office/powerpoint/2010/main" val="834351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EFF1BE-7326-46B5-89E4-3087D26465EA}" type="slidenum">
              <a:rPr kumimoji="0" lang="el-G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l-G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3246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EFF1BE-7326-46B5-89E4-3087D26465EA}" type="slidenum">
              <a:rPr kumimoji="0" lang="el-G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l-G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1332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EFF1BE-7326-46B5-89E4-3087D26465EA}" type="slidenum">
              <a:rPr kumimoji="0" lang="el-G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l-G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4489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EFF1BE-7326-46B5-89E4-3087D26465EA}" type="slidenum">
              <a:rPr kumimoji="0" lang="el-G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l-G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1245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EFF1BE-7326-46B5-89E4-3087D26465EA}" type="slidenum">
              <a:rPr kumimoji="0" lang="el-G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l-G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2051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EFF1BE-7326-46B5-89E4-3087D26465EA}" type="slidenum">
              <a:rPr kumimoji="0" lang="el-G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l-G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97095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20/5/2025</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07102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C8F0F-BA7E-7CB9-3A54-6BEA479714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0B75243-BBCD-43CE-822F-C6F6983528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BB4CB97-2DE6-EC80-87E7-BD3E198C2D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733E93E-16E7-C099-DED5-97837B9E7858}"/>
              </a:ext>
            </a:extLst>
          </p:cNvPr>
          <p:cNvSpPr>
            <a:spLocks noGrp="1"/>
          </p:cNvSpPr>
          <p:nvPr>
            <p:ph type="dt" sz="half" idx="10"/>
          </p:nvPr>
        </p:nvSpPr>
        <p:spPr/>
        <p:txBody>
          <a:bodyPr/>
          <a:lstStyle/>
          <a:p>
            <a:fld id="{33312B16-8557-4743-8EE6-3DDFEC79069C}" type="datetimeFigureOut">
              <a:rPr lang="el-GR" smtClean="0"/>
              <a:t>20/5/2025</a:t>
            </a:fld>
            <a:endParaRPr lang="el-GR"/>
          </a:p>
        </p:txBody>
      </p:sp>
      <p:sp>
        <p:nvSpPr>
          <p:cNvPr id="6" name="Θέση υποσέλιδου 5">
            <a:extLst>
              <a:ext uri="{FF2B5EF4-FFF2-40B4-BE49-F238E27FC236}">
                <a16:creationId xmlns:a16="http://schemas.microsoft.com/office/drawing/2014/main" id="{AF45B22E-AFD4-EB40-0F5A-7DDF7541110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B6FC40F-9A36-69D8-5960-73B06ADCDBF5}"/>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776321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55BD0E-ACB0-F32F-2E40-61B53F91E9A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9647C48-58F9-1D41-3599-64F8768DB10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2EB6C4A-BE76-9C2C-CF1D-3B213480673C}"/>
              </a:ext>
            </a:extLst>
          </p:cNvPr>
          <p:cNvSpPr>
            <a:spLocks noGrp="1"/>
          </p:cNvSpPr>
          <p:nvPr>
            <p:ph type="dt" sz="half" idx="10"/>
          </p:nvPr>
        </p:nvSpPr>
        <p:spPr/>
        <p:txBody>
          <a:bodyPr/>
          <a:lstStyle/>
          <a:p>
            <a:fld id="{33312B16-8557-4743-8EE6-3DDFEC79069C}" type="datetimeFigureOut">
              <a:rPr lang="el-GR" smtClean="0"/>
              <a:t>20/5/2025</a:t>
            </a:fld>
            <a:endParaRPr lang="el-GR"/>
          </a:p>
        </p:txBody>
      </p:sp>
      <p:sp>
        <p:nvSpPr>
          <p:cNvPr id="5" name="Θέση υποσέλιδου 4">
            <a:extLst>
              <a:ext uri="{FF2B5EF4-FFF2-40B4-BE49-F238E27FC236}">
                <a16:creationId xmlns:a16="http://schemas.microsoft.com/office/drawing/2014/main" id="{4102D70D-9B4B-0C37-CBA9-2DE8780220C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202EDDF-5764-A8EC-CADA-CCA704B90D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816522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77DC1C3-C346-6B0A-080D-73E65C565F5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DBF89DD-2E67-7AAC-5247-4A9E9D00A52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2C0E958-0C65-C4CA-3376-45E282750974}"/>
              </a:ext>
            </a:extLst>
          </p:cNvPr>
          <p:cNvSpPr>
            <a:spLocks noGrp="1"/>
          </p:cNvSpPr>
          <p:nvPr>
            <p:ph type="dt" sz="half" idx="10"/>
          </p:nvPr>
        </p:nvSpPr>
        <p:spPr/>
        <p:txBody>
          <a:bodyPr/>
          <a:lstStyle/>
          <a:p>
            <a:fld id="{33312B16-8557-4743-8EE6-3DDFEC79069C}" type="datetimeFigureOut">
              <a:rPr lang="el-GR" smtClean="0"/>
              <a:t>20/5/2025</a:t>
            </a:fld>
            <a:endParaRPr lang="el-GR"/>
          </a:p>
        </p:txBody>
      </p:sp>
      <p:sp>
        <p:nvSpPr>
          <p:cNvPr id="5" name="Θέση υποσέλιδου 4">
            <a:extLst>
              <a:ext uri="{FF2B5EF4-FFF2-40B4-BE49-F238E27FC236}">
                <a16:creationId xmlns:a16="http://schemas.microsoft.com/office/drawing/2014/main" id="{B64282EE-F41D-7F6B-2076-C658F59BDB1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64A46E9-1CC2-A7D2-B18C-69D2B3FBE55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39199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Slide 2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D9D9D9"/>
          </a:solidFill>
          <a:ln/>
        </p:spPr>
      </p:sp>
      <p:sp>
        <p:nvSpPr>
          <p:cNvPr id="3" name="Shape 1"/>
          <p:cNvSpPr/>
          <p:nvPr/>
        </p:nvSpPr>
        <p:spPr>
          <a:xfrm>
            <a:off x="0" y="0"/>
            <a:ext cx="12192000" cy="68580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1098784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cSld name="Slide 7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D9D9D9"/>
          </a:solidFill>
          <a:ln/>
        </p:spPr>
      </p:sp>
      <p:sp>
        <p:nvSpPr>
          <p:cNvPr id="3" name="Shape 1"/>
          <p:cNvSpPr/>
          <p:nvPr/>
        </p:nvSpPr>
        <p:spPr>
          <a:xfrm>
            <a:off x="0" y="0"/>
            <a:ext cx="12192000" cy="6858000"/>
          </a:xfrm>
          <a:prstGeom prst="rect">
            <a:avLst/>
          </a:prstGeom>
          <a:solidFill>
            <a:srgbClr val="F7F7F7"/>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9826148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t>20/5/2025</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7468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531FB97F-CC01-4389-A587-E51C83BD77D2}" type="datetimeFigureOut">
              <a:rPr lang="el-GR" smtClean="0"/>
              <a:t>20/5/2025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59CAA72-09AF-44B1-877F-00ACFED4FCF1}"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94629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531FB97F-CC01-4389-A587-E51C83BD77D2}" type="datetimeFigureOut">
              <a:rPr lang="el-GR" smtClean="0"/>
              <a:t>20/5/2025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59CAA72-09AF-44B1-877F-00ACFED4FCF1}" type="slidenum">
              <a:rPr lang="el-GR" smtClean="0"/>
              <a:t>‹#›</a:t>
            </a:fld>
            <a:endParaRPr lang="el-GR"/>
          </a:p>
        </p:txBody>
      </p:sp>
    </p:spTree>
    <p:extLst>
      <p:ext uri="{BB962C8B-B14F-4D97-AF65-F5344CB8AC3E}">
        <p14:creationId xmlns:p14="http://schemas.microsoft.com/office/powerpoint/2010/main" val="41057016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531FB97F-CC01-4389-A587-E51C83BD77D2}" type="datetimeFigureOut">
              <a:rPr lang="el-GR" smtClean="0"/>
              <a:t>20/5/2025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59CAA72-09AF-44B1-877F-00ACFED4FCF1}"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0623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C51F3F-A005-3BA9-10E2-3A482100AD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B6E654C-8964-0AF7-34FF-BD50C2CF211F}"/>
              </a:ext>
            </a:extLst>
          </p:cNvPr>
          <p:cNvSpPr>
            <a:spLocks noGrp="1"/>
          </p:cNvSpPr>
          <p:nvPr>
            <p:ph type="dt" sz="half" idx="10"/>
          </p:nvPr>
        </p:nvSpPr>
        <p:spPr/>
        <p:txBody>
          <a:bodyPr/>
          <a:lstStyle/>
          <a:p>
            <a:fld id="{33312B16-8557-4743-8EE6-3DDFEC79069C}" type="datetimeFigureOut">
              <a:rPr lang="el-GR" smtClean="0"/>
              <a:t>20/5/2025</a:t>
            </a:fld>
            <a:endParaRPr lang="el-GR"/>
          </a:p>
        </p:txBody>
      </p:sp>
      <p:sp>
        <p:nvSpPr>
          <p:cNvPr id="4" name="Θέση υποσέλιδου 3">
            <a:extLst>
              <a:ext uri="{FF2B5EF4-FFF2-40B4-BE49-F238E27FC236}">
                <a16:creationId xmlns:a16="http://schemas.microsoft.com/office/drawing/2014/main" id="{2DA513F4-377C-8213-406E-E05FDA99FCA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66D9FAF-D353-4D75-6242-880A95ACE3F6}"/>
              </a:ext>
            </a:extLst>
          </p:cNvPr>
          <p:cNvSpPr>
            <a:spLocks noGrp="1"/>
          </p:cNvSpPr>
          <p:nvPr>
            <p:ph type="sldNum" sz="quarter" idx="12"/>
          </p:nvPr>
        </p:nvSpPr>
        <p:spPr/>
        <p:txBody>
          <a:bodyPr/>
          <a:lstStyle/>
          <a:p>
            <a:fld id="{C6DD6E9A-F6BC-4101-9D32-73E53CB7934B}" type="slidenum">
              <a:rPr lang="el-GR" smtClean="0"/>
              <a:t>‹#›</a:t>
            </a:fld>
            <a:endParaRPr lang="el-GR"/>
          </a:p>
        </p:txBody>
      </p:sp>
      <p:sp>
        <p:nvSpPr>
          <p:cNvPr id="6" name="Θέση περιεχομένου 2">
            <a:extLst>
              <a:ext uri="{FF2B5EF4-FFF2-40B4-BE49-F238E27FC236}">
                <a16:creationId xmlns:a16="http://schemas.microsoft.com/office/drawing/2014/main" id="{38F1B451-D1F7-FA4D-007E-083E8C9EDCBE}"/>
              </a:ext>
            </a:extLst>
          </p:cNvPr>
          <p:cNvSpPr>
            <a:spLocks noGrp="1"/>
          </p:cNvSpPr>
          <p:nvPr>
            <p:ph idx="1"/>
          </p:nvPr>
        </p:nvSpPr>
        <p:spPr>
          <a:xfrm>
            <a:off x="838200" y="1825625"/>
            <a:ext cx="10515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14938402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531FB97F-CC01-4389-A587-E51C83BD77D2}" type="datetimeFigureOut">
              <a:rPr lang="el-GR" smtClean="0"/>
              <a:t>20/5/2025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59CAA72-09AF-44B1-877F-00ACFED4FCF1}" type="slidenum">
              <a:rPr lang="el-GR" smtClean="0"/>
              <a:t>‹#›</a:t>
            </a:fld>
            <a:endParaRPr lang="el-GR"/>
          </a:p>
        </p:txBody>
      </p:sp>
    </p:spTree>
    <p:extLst>
      <p:ext uri="{BB962C8B-B14F-4D97-AF65-F5344CB8AC3E}">
        <p14:creationId xmlns:p14="http://schemas.microsoft.com/office/powerpoint/2010/main" val="2541696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097280" y="2582334"/>
            <a:ext cx="4937760" cy="3378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217920" y="2582334"/>
            <a:ext cx="4937760" cy="3378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531FB97F-CC01-4389-A587-E51C83BD77D2}" type="datetimeFigureOut">
              <a:rPr lang="el-GR" smtClean="0"/>
              <a:t>20/5/2025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59CAA72-09AF-44B1-877F-00ACFED4FCF1}" type="slidenum">
              <a:rPr lang="el-GR" smtClean="0"/>
              <a:t>‹#›</a:t>
            </a:fld>
            <a:endParaRPr lang="el-GR"/>
          </a:p>
        </p:txBody>
      </p:sp>
    </p:spTree>
    <p:extLst>
      <p:ext uri="{BB962C8B-B14F-4D97-AF65-F5344CB8AC3E}">
        <p14:creationId xmlns:p14="http://schemas.microsoft.com/office/powerpoint/2010/main" val="24474945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531FB97F-CC01-4389-A587-E51C83BD77D2}" type="datetimeFigureOut">
              <a:rPr lang="el-GR" smtClean="0"/>
              <a:t>20/5/2025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59CAA72-09AF-44B1-877F-00ACFED4FCF1}" type="slidenum">
              <a:rPr lang="el-GR" smtClean="0"/>
              <a:t>‹#›</a:t>
            </a:fld>
            <a:endParaRPr lang="el-GR"/>
          </a:p>
        </p:txBody>
      </p:sp>
    </p:spTree>
    <p:extLst>
      <p:ext uri="{BB962C8B-B14F-4D97-AF65-F5344CB8AC3E}">
        <p14:creationId xmlns:p14="http://schemas.microsoft.com/office/powerpoint/2010/main" val="15875871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31FB97F-CC01-4389-A587-E51C83BD77D2}" type="datetimeFigureOut">
              <a:rPr lang="el-GR" smtClean="0"/>
              <a:t>20/5/2025</a:t>
            </a:fld>
            <a:endParaRPr lang="el-G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l-GR"/>
          </a:p>
        </p:txBody>
      </p:sp>
      <p:sp>
        <p:nvSpPr>
          <p:cNvPr id="9" name="Slide Number Placeholder 8"/>
          <p:cNvSpPr>
            <a:spLocks noGrp="1"/>
          </p:cNvSpPr>
          <p:nvPr>
            <p:ph type="sldNum" sz="quarter" idx="12"/>
          </p:nvPr>
        </p:nvSpPr>
        <p:spPr/>
        <p:txBody>
          <a:bodyPr/>
          <a:lstStyle/>
          <a:p>
            <a:fld id="{D59CAA72-09AF-44B1-877F-00ACFED4FCF1}" type="slidenum">
              <a:rPr lang="el-GR" smtClean="0"/>
              <a:t>‹#›</a:t>
            </a:fld>
            <a:endParaRPr lang="el-GR"/>
          </a:p>
        </p:txBody>
      </p:sp>
    </p:spTree>
    <p:extLst>
      <p:ext uri="{BB962C8B-B14F-4D97-AF65-F5344CB8AC3E}">
        <p14:creationId xmlns:p14="http://schemas.microsoft.com/office/powerpoint/2010/main" val="2687935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31FB97F-CC01-4389-A587-E51C83BD77D2}" type="datetimeFigureOut">
              <a:rPr lang="el-GR" smtClean="0"/>
              <a:t>20/5/2025</a:t>
            </a:fld>
            <a:endParaRPr lang="el-G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9CAA72-09AF-44B1-877F-00ACFED4FCF1}" type="slidenum">
              <a:rPr lang="el-GR" smtClean="0"/>
              <a:t>‹#›</a:t>
            </a:fld>
            <a:endParaRPr lang="el-GR"/>
          </a:p>
        </p:txBody>
      </p:sp>
    </p:spTree>
    <p:extLst>
      <p:ext uri="{BB962C8B-B14F-4D97-AF65-F5344CB8AC3E}">
        <p14:creationId xmlns:p14="http://schemas.microsoft.com/office/powerpoint/2010/main" val="21995437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531FB97F-CC01-4389-A587-E51C83BD77D2}" type="datetimeFigureOut">
              <a:rPr lang="el-GR" smtClean="0"/>
              <a:t>20/5/2025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59CAA72-09AF-44B1-877F-00ACFED4FCF1}" type="slidenum">
              <a:rPr lang="el-GR" smtClean="0"/>
              <a:t>‹#›</a:t>
            </a:fld>
            <a:endParaRPr lang="el-GR"/>
          </a:p>
        </p:txBody>
      </p:sp>
    </p:spTree>
    <p:extLst>
      <p:ext uri="{BB962C8B-B14F-4D97-AF65-F5344CB8AC3E}">
        <p14:creationId xmlns:p14="http://schemas.microsoft.com/office/powerpoint/2010/main" val="41023458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531FB97F-CC01-4389-A587-E51C83BD77D2}" type="datetimeFigureOut">
              <a:rPr lang="el-GR" smtClean="0"/>
              <a:t>20/5/2025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59CAA72-09AF-44B1-877F-00ACFED4FCF1}" type="slidenum">
              <a:rPr lang="el-GR" smtClean="0"/>
              <a:t>‹#›</a:t>
            </a:fld>
            <a:endParaRPr lang="el-GR"/>
          </a:p>
        </p:txBody>
      </p:sp>
    </p:spTree>
    <p:extLst>
      <p:ext uri="{BB962C8B-B14F-4D97-AF65-F5344CB8AC3E}">
        <p14:creationId xmlns:p14="http://schemas.microsoft.com/office/powerpoint/2010/main" val="29840225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531FB97F-CC01-4389-A587-E51C83BD77D2}" type="datetimeFigureOut">
              <a:rPr lang="el-GR" smtClean="0"/>
              <a:t>20/5/2025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59CAA72-09AF-44B1-877F-00ACFED4FCF1}" type="slidenum">
              <a:rPr lang="el-GR" smtClean="0"/>
              <a:t>‹#›</a:t>
            </a:fld>
            <a:endParaRPr lang="el-GR"/>
          </a:p>
        </p:txBody>
      </p:sp>
    </p:spTree>
    <p:extLst>
      <p:ext uri="{BB962C8B-B14F-4D97-AF65-F5344CB8AC3E}">
        <p14:creationId xmlns:p14="http://schemas.microsoft.com/office/powerpoint/2010/main" val="39112596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62926E22-669E-47A9-B585-83141EB8A1CF}" type="datetimeFigureOut">
              <a:rPr lang="el-GR" smtClean="0"/>
              <a:t>20/5/2025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F887013-4095-41CD-A629-EBEC3AFD4B2A}"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7027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62926E22-669E-47A9-B585-83141EB8A1CF}" type="datetimeFigureOut">
              <a:rPr lang="el-GR" smtClean="0"/>
              <a:t>20/5/2025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F887013-4095-41CD-A629-EBEC3AFD4B2A}" type="slidenum">
              <a:rPr lang="el-GR" smtClean="0"/>
              <a:t>‹#›</a:t>
            </a:fld>
            <a:endParaRPr lang="el-GR"/>
          </a:p>
        </p:txBody>
      </p:sp>
    </p:spTree>
    <p:extLst>
      <p:ext uri="{BB962C8B-B14F-4D97-AF65-F5344CB8AC3E}">
        <p14:creationId xmlns:p14="http://schemas.microsoft.com/office/powerpoint/2010/main" val="1769062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5B180-03A5-54B2-FF10-D88D62CB1B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D8BD2AB-2786-DEEA-66E7-D27B1A80A32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F7A3B8E-6754-BC80-511E-63AA56052E42}"/>
              </a:ext>
            </a:extLst>
          </p:cNvPr>
          <p:cNvSpPr>
            <a:spLocks noGrp="1"/>
          </p:cNvSpPr>
          <p:nvPr>
            <p:ph type="dt" sz="half" idx="10"/>
          </p:nvPr>
        </p:nvSpPr>
        <p:spPr/>
        <p:txBody>
          <a:bodyPr/>
          <a:lstStyle/>
          <a:p>
            <a:fld id="{33312B16-8557-4743-8EE6-3DDFEC79069C}" type="datetimeFigureOut">
              <a:rPr lang="el-GR" smtClean="0"/>
              <a:t>20/5/2025</a:t>
            </a:fld>
            <a:endParaRPr lang="el-GR"/>
          </a:p>
        </p:txBody>
      </p:sp>
      <p:sp>
        <p:nvSpPr>
          <p:cNvPr id="5" name="Θέση υποσέλιδου 4">
            <a:extLst>
              <a:ext uri="{FF2B5EF4-FFF2-40B4-BE49-F238E27FC236}">
                <a16:creationId xmlns:a16="http://schemas.microsoft.com/office/drawing/2014/main" id="{BD22244D-72CD-2979-F484-8014864503F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7DE94E2-BE2B-0F7F-9628-25ECE7C8DDBC}"/>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3418186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62926E22-669E-47A9-B585-83141EB8A1CF}" type="datetimeFigureOut">
              <a:rPr lang="el-GR" smtClean="0"/>
              <a:t>20/5/2025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F887013-4095-41CD-A629-EBEC3AFD4B2A}"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71101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62926E22-669E-47A9-B585-83141EB8A1CF}" type="datetimeFigureOut">
              <a:rPr lang="el-GR" smtClean="0"/>
              <a:t>20/5/2025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F887013-4095-41CD-A629-EBEC3AFD4B2A}" type="slidenum">
              <a:rPr lang="el-GR" smtClean="0"/>
              <a:t>‹#›</a:t>
            </a:fld>
            <a:endParaRPr lang="el-GR"/>
          </a:p>
        </p:txBody>
      </p:sp>
    </p:spTree>
    <p:extLst>
      <p:ext uri="{BB962C8B-B14F-4D97-AF65-F5344CB8AC3E}">
        <p14:creationId xmlns:p14="http://schemas.microsoft.com/office/powerpoint/2010/main" val="21560670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097280" y="2582335"/>
            <a:ext cx="4937760" cy="328676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217920" y="2582334"/>
            <a:ext cx="4937760" cy="328676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62926E22-669E-47A9-B585-83141EB8A1CF}" type="datetimeFigureOut">
              <a:rPr lang="el-GR" smtClean="0"/>
              <a:t>20/5/2025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F887013-4095-41CD-A629-EBEC3AFD4B2A}" type="slidenum">
              <a:rPr lang="el-GR" smtClean="0"/>
              <a:t>‹#›</a:t>
            </a:fld>
            <a:endParaRPr lang="el-GR"/>
          </a:p>
        </p:txBody>
      </p:sp>
    </p:spTree>
    <p:extLst>
      <p:ext uri="{BB962C8B-B14F-4D97-AF65-F5344CB8AC3E}">
        <p14:creationId xmlns:p14="http://schemas.microsoft.com/office/powerpoint/2010/main" val="39732644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62926E22-669E-47A9-B585-83141EB8A1CF}" type="datetimeFigureOut">
              <a:rPr lang="el-GR" smtClean="0"/>
              <a:t>20/5/2025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F887013-4095-41CD-A629-EBEC3AFD4B2A}" type="slidenum">
              <a:rPr lang="el-GR" smtClean="0"/>
              <a:t>‹#›</a:t>
            </a:fld>
            <a:endParaRPr lang="el-GR"/>
          </a:p>
        </p:txBody>
      </p:sp>
    </p:spTree>
    <p:extLst>
      <p:ext uri="{BB962C8B-B14F-4D97-AF65-F5344CB8AC3E}">
        <p14:creationId xmlns:p14="http://schemas.microsoft.com/office/powerpoint/2010/main" val="42744723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2926E22-669E-47A9-B585-83141EB8A1CF}" type="datetimeFigureOut">
              <a:rPr lang="el-GR" smtClean="0"/>
              <a:t>20/5/2025</a:t>
            </a:fld>
            <a:endParaRPr lang="el-G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l-GR"/>
          </a:p>
        </p:txBody>
      </p:sp>
      <p:sp>
        <p:nvSpPr>
          <p:cNvPr id="9" name="Slide Number Placeholder 8"/>
          <p:cNvSpPr>
            <a:spLocks noGrp="1"/>
          </p:cNvSpPr>
          <p:nvPr>
            <p:ph type="sldNum" sz="quarter" idx="12"/>
          </p:nvPr>
        </p:nvSpPr>
        <p:spPr/>
        <p:txBody>
          <a:bodyPr/>
          <a:lstStyle/>
          <a:p>
            <a:fld id="{CF887013-4095-41CD-A629-EBEC3AFD4B2A}" type="slidenum">
              <a:rPr lang="el-GR" smtClean="0"/>
              <a:t>‹#›</a:t>
            </a:fld>
            <a:endParaRPr lang="el-GR"/>
          </a:p>
        </p:txBody>
      </p:sp>
    </p:spTree>
    <p:extLst>
      <p:ext uri="{BB962C8B-B14F-4D97-AF65-F5344CB8AC3E}">
        <p14:creationId xmlns:p14="http://schemas.microsoft.com/office/powerpoint/2010/main" val="1855496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2926E22-669E-47A9-B585-83141EB8A1CF}" type="datetimeFigureOut">
              <a:rPr lang="el-GR" smtClean="0"/>
              <a:t>20/5/2025</a:t>
            </a:fld>
            <a:endParaRPr lang="el-G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F887013-4095-41CD-A629-EBEC3AFD4B2A}" type="slidenum">
              <a:rPr lang="el-GR" smtClean="0"/>
              <a:t>‹#›</a:t>
            </a:fld>
            <a:endParaRPr lang="el-GR"/>
          </a:p>
        </p:txBody>
      </p:sp>
    </p:spTree>
    <p:extLst>
      <p:ext uri="{BB962C8B-B14F-4D97-AF65-F5344CB8AC3E}">
        <p14:creationId xmlns:p14="http://schemas.microsoft.com/office/powerpoint/2010/main" val="24690486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62926E22-669E-47A9-B585-83141EB8A1CF}" type="datetimeFigureOut">
              <a:rPr lang="el-GR" smtClean="0"/>
              <a:t>20/5/2025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F887013-4095-41CD-A629-EBEC3AFD4B2A}" type="slidenum">
              <a:rPr lang="el-GR" smtClean="0"/>
              <a:t>‹#›</a:t>
            </a:fld>
            <a:endParaRPr lang="el-GR"/>
          </a:p>
        </p:txBody>
      </p:sp>
    </p:spTree>
    <p:extLst>
      <p:ext uri="{BB962C8B-B14F-4D97-AF65-F5344CB8AC3E}">
        <p14:creationId xmlns:p14="http://schemas.microsoft.com/office/powerpoint/2010/main" val="41194934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62926E22-669E-47A9-B585-83141EB8A1CF}" type="datetimeFigureOut">
              <a:rPr lang="el-GR" smtClean="0"/>
              <a:t>20/5/2025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F887013-4095-41CD-A629-EBEC3AFD4B2A}" type="slidenum">
              <a:rPr lang="el-GR" smtClean="0"/>
              <a:t>‹#›</a:t>
            </a:fld>
            <a:endParaRPr lang="el-GR"/>
          </a:p>
        </p:txBody>
      </p:sp>
    </p:spTree>
    <p:extLst>
      <p:ext uri="{BB962C8B-B14F-4D97-AF65-F5344CB8AC3E}">
        <p14:creationId xmlns:p14="http://schemas.microsoft.com/office/powerpoint/2010/main" val="21581640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62926E22-669E-47A9-B585-83141EB8A1CF}" type="datetimeFigureOut">
              <a:rPr lang="el-GR" smtClean="0"/>
              <a:t>20/5/2025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F887013-4095-41CD-A629-EBEC3AFD4B2A}" type="slidenum">
              <a:rPr lang="el-GR" smtClean="0"/>
              <a:t>‹#›</a:t>
            </a:fld>
            <a:endParaRPr lang="el-GR"/>
          </a:p>
        </p:txBody>
      </p:sp>
    </p:spTree>
    <p:extLst>
      <p:ext uri="{BB962C8B-B14F-4D97-AF65-F5344CB8AC3E}">
        <p14:creationId xmlns:p14="http://schemas.microsoft.com/office/powerpoint/2010/main" val="3249951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C31601-5B7E-E389-2AE1-ABDA92D4B0E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86131FF-6BD8-B2C6-28DD-930B5881A6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726B1E2-C7FB-27B2-717D-5D4208E3B7BD}"/>
              </a:ext>
            </a:extLst>
          </p:cNvPr>
          <p:cNvSpPr>
            <a:spLocks noGrp="1"/>
          </p:cNvSpPr>
          <p:nvPr>
            <p:ph type="dt" sz="half" idx="10"/>
          </p:nvPr>
        </p:nvSpPr>
        <p:spPr/>
        <p:txBody>
          <a:bodyPr/>
          <a:lstStyle/>
          <a:p>
            <a:fld id="{33312B16-8557-4743-8EE6-3DDFEC79069C}" type="datetimeFigureOut">
              <a:rPr lang="el-GR" smtClean="0"/>
              <a:t>20/5/2025</a:t>
            </a:fld>
            <a:endParaRPr lang="el-GR"/>
          </a:p>
        </p:txBody>
      </p:sp>
      <p:sp>
        <p:nvSpPr>
          <p:cNvPr id="5" name="Θέση υποσέλιδου 4">
            <a:extLst>
              <a:ext uri="{FF2B5EF4-FFF2-40B4-BE49-F238E27FC236}">
                <a16:creationId xmlns:a16="http://schemas.microsoft.com/office/drawing/2014/main" id="{2B663768-C5D9-E0C5-8700-0D441B623D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57E914-FAC1-1C33-3BE9-CA363AF22B56}"/>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14083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D5962-0662-A4B9-DA37-982F3BC1942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2EBBE3A-CF74-1428-8034-9927074D226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6B8698B-2578-4AE5-A22A-F33DC80AAEB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C2523CD-C411-DF42-96BE-5013E8427F8E}"/>
              </a:ext>
            </a:extLst>
          </p:cNvPr>
          <p:cNvSpPr>
            <a:spLocks noGrp="1"/>
          </p:cNvSpPr>
          <p:nvPr>
            <p:ph type="dt" sz="half" idx="10"/>
          </p:nvPr>
        </p:nvSpPr>
        <p:spPr/>
        <p:txBody>
          <a:bodyPr/>
          <a:lstStyle/>
          <a:p>
            <a:fld id="{33312B16-8557-4743-8EE6-3DDFEC79069C}" type="datetimeFigureOut">
              <a:rPr lang="el-GR" smtClean="0"/>
              <a:t>20/5/2025</a:t>
            </a:fld>
            <a:endParaRPr lang="el-GR"/>
          </a:p>
        </p:txBody>
      </p:sp>
      <p:sp>
        <p:nvSpPr>
          <p:cNvPr id="6" name="Θέση υποσέλιδου 5">
            <a:extLst>
              <a:ext uri="{FF2B5EF4-FFF2-40B4-BE49-F238E27FC236}">
                <a16:creationId xmlns:a16="http://schemas.microsoft.com/office/drawing/2014/main" id="{F00A34AE-467F-C56F-F5D0-88345088A7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902BEBD-379D-CE1B-D170-5AB319ADCDCA}"/>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124960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81447-91D5-E3FA-4665-322C6E37777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7BB54E7-9723-FC84-5E40-FD9C5B5EA2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FC01F0D-5FB6-E559-65AD-E935293C164C}"/>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A9E3192-004C-C164-D50A-320CAC785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B456367-AB5B-6B8B-AE42-39EAD7C3D14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0E4C15F-4F64-8D60-AEC3-0EE18BA892D8}"/>
              </a:ext>
            </a:extLst>
          </p:cNvPr>
          <p:cNvSpPr>
            <a:spLocks noGrp="1"/>
          </p:cNvSpPr>
          <p:nvPr>
            <p:ph type="dt" sz="half" idx="10"/>
          </p:nvPr>
        </p:nvSpPr>
        <p:spPr/>
        <p:txBody>
          <a:bodyPr/>
          <a:lstStyle/>
          <a:p>
            <a:fld id="{33312B16-8557-4743-8EE6-3DDFEC79069C}" type="datetimeFigureOut">
              <a:rPr lang="el-GR" smtClean="0"/>
              <a:t>20/5/2025</a:t>
            </a:fld>
            <a:endParaRPr lang="el-GR"/>
          </a:p>
        </p:txBody>
      </p:sp>
      <p:sp>
        <p:nvSpPr>
          <p:cNvPr id="8" name="Θέση υποσέλιδου 7">
            <a:extLst>
              <a:ext uri="{FF2B5EF4-FFF2-40B4-BE49-F238E27FC236}">
                <a16:creationId xmlns:a16="http://schemas.microsoft.com/office/drawing/2014/main" id="{2BDE0303-FC11-56B8-3B92-8680921BFA1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3985EC7-CF44-F42B-603E-2ED0A46960B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593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12C978-79DA-B2DF-BA1E-F79B7076B06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FC4F3B5-BCDD-E310-F14E-9B644255DCC0}"/>
              </a:ext>
            </a:extLst>
          </p:cNvPr>
          <p:cNvSpPr>
            <a:spLocks noGrp="1"/>
          </p:cNvSpPr>
          <p:nvPr>
            <p:ph type="dt" sz="half" idx="10"/>
          </p:nvPr>
        </p:nvSpPr>
        <p:spPr/>
        <p:txBody>
          <a:bodyPr/>
          <a:lstStyle/>
          <a:p>
            <a:fld id="{33312B16-8557-4743-8EE6-3DDFEC79069C}" type="datetimeFigureOut">
              <a:rPr lang="el-GR" smtClean="0"/>
              <a:t>20/5/2025</a:t>
            </a:fld>
            <a:endParaRPr lang="el-GR"/>
          </a:p>
        </p:txBody>
      </p:sp>
      <p:sp>
        <p:nvSpPr>
          <p:cNvPr id="4" name="Θέση υποσέλιδου 3">
            <a:extLst>
              <a:ext uri="{FF2B5EF4-FFF2-40B4-BE49-F238E27FC236}">
                <a16:creationId xmlns:a16="http://schemas.microsoft.com/office/drawing/2014/main" id="{B0D03EE5-8F19-1B71-D626-2B7DE5A4C10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E86306C-C37E-5F48-0ECB-7BD8E9D24CC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97202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323DC95-1F9B-1304-D7CB-2DFB69813285}"/>
              </a:ext>
            </a:extLst>
          </p:cNvPr>
          <p:cNvSpPr>
            <a:spLocks noGrp="1"/>
          </p:cNvSpPr>
          <p:nvPr>
            <p:ph type="dt" sz="half" idx="10"/>
          </p:nvPr>
        </p:nvSpPr>
        <p:spPr/>
        <p:txBody>
          <a:bodyPr/>
          <a:lstStyle/>
          <a:p>
            <a:fld id="{33312B16-8557-4743-8EE6-3DDFEC79069C}" type="datetimeFigureOut">
              <a:rPr lang="el-GR" smtClean="0"/>
              <a:t>20/5/2025</a:t>
            </a:fld>
            <a:endParaRPr lang="el-GR"/>
          </a:p>
        </p:txBody>
      </p:sp>
      <p:sp>
        <p:nvSpPr>
          <p:cNvPr id="3" name="Θέση υποσέλιδου 2">
            <a:extLst>
              <a:ext uri="{FF2B5EF4-FFF2-40B4-BE49-F238E27FC236}">
                <a16:creationId xmlns:a16="http://schemas.microsoft.com/office/drawing/2014/main" id="{FFEEAAAA-C5B4-8079-5026-3F96E46F0A5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438664D-825B-70E2-B424-B0E48334834F}"/>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08154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2D9265-3AED-E571-B24E-474E4433C96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26D340B-9A85-D1A4-B2A3-B979FECF7E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6F1AF9A-BCBF-4FEE-E23D-9E8716917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E209292-DA13-E712-0F08-993783B9C4A1}"/>
              </a:ext>
            </a:extLst>
          </p:cNvPr>
          <p:cNvSpPr>
            <a:spLocks noGrp="1"/>
          </p:cNvSpPr>
          <p:nvPr>
            <p:ph type="dt" sz="half" idx="10"/>
          </p:nvPr>
        </p:nvSpPr>
        <p:spPr/>
        <p:txBody>
          <a:bodyPr/>
          <a:lstStyle/>
          <a:p>
            <a:fld id="{33312B16-8557-4743-8EE6-3DDFEC79069C}" type="datetimeFigureOut">
              <a:rPr lang="el-GR" smtClean="0"/>
              <a:t>20/5/2025</a:t>
            </a:fld>
            <a:endParaRPr lang="el-GR"/>
          </a:p>
        </p:txBody>
      </p:sp>
      <p:sp>
        <p:nvSpPr>
          <p:cNvPr id="6" name="Θέση υποσέλιδου 5">
            <a:extLst>
              <a:ext uri="{FF2B5EF4-FFF2-40B4-BE49-F238E27FC236}">
                <a16:creationId xmlns:a16="http://schemas.microsoft.com/office/drawing/2014/main" id="{BCA5D16D-8992-6C3A-7D88-AB6205BCA12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CFBF6E2-149E-8E53-CE23-E07A765AF9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998600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3.xml"/><Relationship Id="rId1"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5.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2396CA78-E66D-AA14-B2F5-C8BA18BBFBF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269" y="0"/>
            <a:ext cx="12189461" cy="6858000"/>
          </a:xfrm>
          <a:prstGeom prst="rect">
            <a:avLst/>
          </a:prstGeom>
        </p:spPr>
      </p:pic>
      <p:sp>
        <p:nvSpPr>
          <p:cNvPr id="2" name="Θέση τίτλου 1">
            <a:extLst>
              <a:ext uri="{FF2B5EF4-FFF2-40B4-BE49-F238E27FC236}">
                <a16:creationId xmlns:a16="http://schemas.microsoft.com/office/drawing/2014/main" id="{751C3A3A-2600-909B-C7FA-BAFEDE7B28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C4AA6C-A549-9668-BC95-EFB9918480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C052320E-A551-2E40-8D7A-9CCB3B42C8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12B16-8557-4743-8EE6-3DDFEC79069C}" type="datetimeFigureOut">
              <a:rPr lang="el-GR" smtClean="0"/>
              <a:t>20/5/2025</a:t>
            </a:fld>
            <a:endParaRPr lang="el-GR"/>
          </a:p>
        </p:txBody>
      </p:sp>
      <p:sp>
        <p:nvSpPr>
          <p:cNvPr id="5" name="Θέση υποσέλιδου 4">
            <a:extLst>
              <a:ext uri="{FF2B5EF4-FFF2-40B4-BE49-F238E27FC236}">
                <a16:creationId xmlns:a16="http://schemas.microsoft.com/office/drawing/2014/main" id="{295BD96A-21E8-290D-D80B-E4C72C952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A3E2E86-9DD1-AA85-BEF6-A05BBC05D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ctr">
              <a:defRPr sz="1200">
                <a:solidFill>
                  <a:srgbClr val="0D4F8C"/>
                </a:solidFill>
              </a:defRPr>
            </a:lvl1pPr>
          </a:lstStyle>
          <a:p>
            <a:fld id="{C6DD6E9A-F6BC-4101-9D32-73E53CB7934B}" type="slidenum">
              <a:rPr lang="el-GR" smtClean="0"/>
              <a:pPr/>
              <a:t>‹#›</a:t>
            </a:fld>
            <a:endParaRPr lang="el-GR" dirty="0"/>
          </a:p>
        </p:txBody>
      </p:sp>
      <p:pic>
        <p:nvPicPr>
          <p:cNvPr id="9" name="Εικόνα 8">
            <a:extLst>
              <a:ext uri="{FF2B5EF4-FFF2-40B4-BE49-F238E27FC236}">
                <a16:creationId xmlns:a16="http://schemas.microsoft.com/office/drawing/2014/main" id="{3D71919C-7B8B-91A4-B0A8-D0AF9F0448D2}"/>
              </a:ext>
            </a:extLst>
          </p:cNvPr>
          <p:cNvPicPr>
            <a:picLocks noChangeAspect="1"/>
          </p:cNvPicPr>
          <p:nvPr userDrawn="1"/>
        </p:nvPicPr>
        <p:blipFill>
          <a:blip r:embed="rId17"/>
          <a:stretch>
            <a:fillRect/>
          </a:stretch>
        </p:blipFill>
        <p:spPr>
          <a:xfrm>
            <a:off x="764771" y="6198569"/>
            <a:ext cx="3208713" cy="631482"/>
          </a:xfrm>
          <a:prstGeom prst="rect">
            <a:avLst/>
          </a:prstGeom>
        </p:spPr>
      </p:pic>
    </p:spTree>
    <p:extLst>
      <p:ext uri="{BB962C8B-B14F-4D97-AF65-F5344CB8AC3E}">
        <p14:creationId xmlns:p14="http://schemas.microsoft.com/office/powerpoint/2010/main" val="303870931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702" r:id="rId13"/>
    <p:sldLayoutId id="2147483703" r:id="rId14"/>
  </p:sldLayoutIdLst>
  <p:txStyles>
    <p:title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8AEA9-71C6-468C-BEB2-7FB1CAECB70F}" type="datetimeFigureOut">
              <a:rPr lang="el-GR" smtClean="0"/>
              <a:t>20/5/2025</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1DC26-6129-45E6-B3DE-8F39747A7F71}" type="slidenum">
              <a:rPr lang="el-GR" smtClean="0"/>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36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31FB97F-CC01-4389-A587-E51C83BD77D2}" type="datetimeFigureOut">
              <a:rPr lang="el-GR" smtClean="0"/>
              <a:t>20/5/2025</a:t>
            </a:fld>
            <a:endParaRPr lang="el-G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l-G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9CAA72-09AF-44B1-877F-00ACFED4FCF1}" type="slidenum">
              <a:rPr lang="el-GR" smtClean="0"/>
              <a:t>‹#›</a:t>
            </a:fld>
            <a:endParaRPr lang="el-G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832351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2926E22-669E-47A9-B585-83141EB8A1CF}" type="datetimeFigureOut">
              <a:rPr lang="el-GR" smtClean="0"/>
              <a:t>20/5/2025</a:t>
            </a:fld>
            <a:endParaRPr lang="el-G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l-G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F887013-4095-41CD-A629-EBEC3AFD4B2A}" type="slidenum">
              <a:rPr lang="el-GR" smtClean="0"/>
              <a:t>‹#›</a:t>
            </a:fld>
            <a:endParaRPr lang="el-G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720428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image" Target="../media/image22.png"/><Relationship Id="rId1" Type="http://schemas.openxmlformats.org/officeDocument/2006/relationships/slideLayout" Target="../slideLayouts/slideLayout8.xml"/><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35.png"/><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4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0" y="1"/>
            <a:ext cx="12192000" cy="2034576"/>
          </a:xfrm>
        </p:spPr>
        <p:txBody>
          <a:bodyPr anchor="ctr">
            <a:noAutofit/>
          </a:bodyPr>
          <a:lstStyle/>
          <a:p>
            <a:pPr algn="ctr"/>
            <a:r>
              <a:rPr lang="el-GR" sz="2800" b="1" dirty="0"/>
              <a:t>Πορεία Υλοποίησης Προγράμματος </a:t>
            </a:r>
            <a:br>
              <a:rPr lang="el-GR" sz="2800" b="1" dirty="0"/>
            </a:br>
            <a:r>
              <a:rPr lang="el-GR" sz="2800" b="1" dirty="0"/>
              <a:t>«Ανατολική Μακεδονία, Θράκη» 2021-2027</a:t>
            </a:r>
            <a:br>
              <a:rPr lang="en-US" sz="2800" b="1" dirty="0"/>
            </a:br>
            <a:r>
              <a:rPr lang="el-GR" sz="2400" i="1" dirty="0">
                <a:latin typeface="+mn-lt"/>
              </a:rPr>
              <a:t>και ενημέρωση για τα Έργα Στρατηγικής Σημασίας </a:t>
            </a:r>
            <a:endParaRPr lang="el-GR" sz="2400"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500122" y="2774599"/>
            <a:ext cx="4412998" cy="803707"/>
          </a:xfrm>
        </p:spPr>
        <p:txBody>
          <a:bodyPr>
            <a:normAutofit fontScale="92500"/>
          </a:bodyPr>
          <a:lstStyle/>
          <a:p>
            <a:r>
              <a:rPr lang="el-GR" sz="1700" b="1" dirty="0">
                <a:solidFill>
                  <a:srgbClr val="00BFE0"/>
                </a:solidFill>
              </a:rPr>
              <a:t>4η Συνεδρίαση Επιτροπής Παρακολούθησης</a:t>
            </a:r>
          </a:p>
          <a:p>
            <a:r>
              <a:rPr lang="el-GR" b="1" dirty="0">
                <a:solidFill>
                  <a:srgbClr val="00BFE0"/>
                </a:solidFill>
              </a:rPr>
              <a:t>Κομοτηνή, 20/0</a:t>
            </a:r>
            <a:r>
              <a:rPr lang="en-US" b="1" dirty="0">
                <a:solidFill>
                  <a:srgbClr val="00BFE0"/>
                </a:solidFill>
              </a:rPr>
              <a:t>5</a:t>
            </a:r>
            <a:r>
              <a:rPr lang="el-GR" b="1" dirty="0">
                <a:solidFill>
                  <a:srgbClr val="00BFE0"/>
                </a:solidFill>
              </a:rPr>
              <a:t>/2025</a:t>
            </a:r>
          </a:p>
        </p:txBody>
      </p:sp>
      <p:pic>
        <p:nvPicPr>
          <p:cNvPr id="5" name="Εικόνα 4" descr="Εικόνα που περιέχει κείμενο, γραμματοσειρά, στιγμιότυπο οθόνης&#10;&#10;Περιγραφή που δημιουργήθηκε αυτόματα">
            <a:extLst>
              <a:ext uri="{FF2B5EF4-FFF2-40B4-BE49-F238E27FC236}">
                <a16:creationId xmlns:a16="http://schemas.microsoft.com/office/drawing/2014/main" id="{C6D72732-E87A-1E23-01FE-5932187FF3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08" y="5857489"/>
            <a:ext cx="3794271" cy="668749"/>
          </a:xfrm>
          <a:prstGeom prst="rect">
            <a:avLst/>
          </a:prstGeom>
        </p:spPr>
      </p:pic>
      <p:sp>
        <p:nvSpPr>
          <p:cNvPr id="6" name="7 - TextBox">
            <a:extLst>
              <a:ext uri="{FF2B5EF4-FFF2-40B4-BE49-F238E27FC236}">
                <a16:creationId xmlns:a16="http://schemas.microsoft.com/office/drawing/2014/main" id="{5E88F8EC-9231-3127-A7C5-E015FEC94DD0}"/>
              </a:ext>
            </a:extLst>
          </p:cNvPr>
          <p:cNvSpPr txBox="1">
            <a:spLocks noChangeArrowheads="1"/>
          </p:cNvSpPr>
          <p:nvPr/>
        </p:nvSpPr>
        <p:spPr bwMode="auto">
          <a:xfrm>
            <a:off x="8100205" y="5637866"/>
            <a:ext cx="409179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l-GR" altLang="el-GR" sz="1800" b="1" dirty="0">
                <a:solidFill>
                  <a:srgbClr val="144E8C"/>
                </a:solidFill>
                <a:latin typeface="Calibri" panose="020F0502020204030204" pitchFamily="34" charset="0"/>
                <a:cs typeface="Arial" panose="020B0604020202020204" pitchFamily="34" charset="0"/>
              </a:rPr>
              <a:t>Παναγιώτης </a:t>
            </a:r>
            <a:r>
              <a:rPr lang="el-GR" altLang="el-GR" sz="1800" b="1" dirty="0" err="1">
                <a:solidFill>
                  <a:srgbClr val="144E8C"/>
                </a:solidFill>
                <a:latin typeface="Calibri" panose="020F0502020204030204" pitchFamily="34" charset="0"/>
                <a:cs typeface="Arial" panose="020B0604020202020204" pitchFamily="34" charset="0"/>
              </a:rPr>
              <a:t>Κουδουμάκης</a:t>
            </a:r>
            <a:endParaRPr lang="en-US" altLang="el-GR" sz="1800" b="1" dirty="0">
              <a:solidFill>
                <a:srgbClr val="144E8C"/>
              </a:solidFill>
              <a:latin typeface="Calibri" panose="020F0502020204030204" pitchFamily="34" charset="0"/>
              <a:cs typeface="Arial" panose="020B0604020202020204" pitchFamily="34" charset="0"/>
            </a:endParaRPr>
          </a:p>
          <a:p>
            <a:pPr eaLnBrk="1" hangingPunct="1">
              <a:spcBef>
                <a:spcPct val="0"/>
              </a:spcBef>
              <a:buClrTx/>
              <a:buSzTx/>
              <a:buFontTx/>
              <a:buNone/>
            </a:pPr>
            <a:r>
              <a:rPr lang="el-GR" altLang="el-GR" sz="1600" dirty="0">
                <a:solidFill>
                  <a:srgbClr val="144E8C"/>
                </a:solidFill>
                <a:latin typeface="Calibri" panose="020F0502020204030204" pitchFamily="34" charset="0"/>
                <a:cs typeface="Arial" panose="020B0604020202020204" pitchFamily="34" charset="0"/>
              </a:rPr>
              <a:t>Προϊστάμενος</a:t>
            </a:r>
            <a:endParaRPr lang="en-US" altLang="el-GR" sz="1600" dirty="0">
              <a:solidFill>
                <a:srgbClr val="144E8C"/>
              </a:solidFill>
              <a:latin typeface="Calibri" panose="020F0502020204030204" pitchFamily="34" charset="0"/>
              <a:cs typeface="Arial" panose="020B0604020202020204" pitchFamily="34" charset="0"/>
            </a:endParaRPr>
          </a:p>
          <a:p>
            <a:pPr eaLnBrk="1" hangingPunct="1">
              <a:spcBef>
                <a:spcPct val="0"/>
              </a:spcBef>
              <a:buClrTx/>
              <a:buSzTx/>
              <a:buFontTx/>
              <a:buNone/>
            </a:pPr>
            <a:r>
              <a:rPr lang="el-GR" altLang="el-GR" sz="1600" dirty="0">
                <a:solidFill>
                  <a:srgbClr val="144E8C"/>
                </a:solidFill>
                <a:latin typeface="Calibri" panose="020F0502020204030204" pitchFamily="34" charset="0"/>
                <a:cs typeface="Arial" panose="020B0604020202020204" pitchFamily="34" charset="0"/>
              </a:rPr>
              <a:t>Ειδικής Υπηρεσίας Διαχείρισης</a:t>
            </a:r>
            <a:r>
              <a:rPr lang="en-US" altLang="el-GR" sz="1600" dirty="0">
                <a:solidFill>
                  <a:srgbClr val="144E8C"/>
                </a:solidFill>
                <a:latin typeface="Calibri" panose="020F0502020204030204" pitchFamily="34" charset="0"/>
                <a:cs typeface="Arial" panose="020B0604020202020204" pitchFamily="34" charset="0"/>
              </a:rPr>
              <a:t> </a:t>
            </a:r>
            <a:r>
              <a:rPr lang="el-GR" altLang="el-GR" sz="1600" dirty="0">
                <a:solidFill>
                  <a:srgbClr val="144E8C"/>
                </a:solidFill>
                <a:latin typeface="Calibri" panose="020F0502020204030204" pitchFamily="34" charset="0"/>
                <a:cs typeface="Arial" panose="020B0604020202020204" pitchFamily="34" charset="0"/>
              </a:rPr>
              <a:t>Προγράμματος «Ανατολική Μακεδονία, Θράκη»</a:t>
            </a:r>
          </a:p>
        </p:txBody>
      </p:sp>
    </p:spTree>
    <p:extLst>
      <p:ext uri="{BB962C8B-B14F-4D97-AF65-F5344CB8AC3E}">
        <p14:creationId xmlns:p14="http://schemas.microsoft.com/office/powerpoint/2010/main" val="3454006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checkerboard(across)">
                                      <p:cBhvr>
                                        <p:cTn id="10" dur="500"/>
                                        <p:tgtEl>
                                          <p:spTgt spid="3">
                                            <p:txEl>
                                              <p:pRg st="0" end="0"/>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checkerboard(across)">
                                      <p:cBhvr>
                                        <p:cTn id="13" dur="500"/>
                                        <p:tgtEl>
                                          <p:spTgt spid="3">
                                            <p:txEl>
                                              <p:pRg st="1" end="1"/>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heckerboard(across)">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2ADB159-9B9E-6114-C533-0A152B3A4665}"/>
              </a:ext>
            </a:extLst>
          </p:cNvPr>
          <p:cNvSpPr>
            <a:spLocks noGrp="1"/>
          </p:cNvSpPr>
          <p:nvPr>
            <p:ph idx="1"/>
          </p:nvPr>
        </p:nvSpPr>
        <p:spPr>
          <a:xfrm>
            <a:off x="0" y="179108"/>
            <a:ext cx="12192000" cy="6678891"/>
          </a:xfrm>
        </p:spPr>
        <p:txBody>
          <a:bodyPr vert="horz" lIns="91440" tIns="45720" rIns="91440" bIns="45720" rtlCol="0">
            <a:normAutofit/>
          </a:bodyPr>
          <a:lstStyle/>
          <a:p>
            <a:pPr marL="0" indent="0" algn="just">
              <a:buNone/>
              <a:tabLst>
                <a:tab pos="358775" algn="l"/>
              </a:tabLst>
            </a:pPr>
            <a:endParaRPr lang="el-GR" dirty="0">
              <a:latin typeface="Calibri" panose="020F0502020204030204" pitchFamily="34" charset="0"/>
              <a:ea typeface="Times New Roman" panose="02020603050405020304" pitchFamily="18" charset="0"/>
            </a:endParaRPr>
          </a:p>
          <a:p>
            <a:pPr marL="0" indent="0" algn="just">
              <a:lnSpc>
                <a:spcPct val="100000"/>
              </a:lnSpc>
              <a:spcBef>
                <a:spcPct val="0"/>
              </a:spcBef>
              <a:buNone/>
              <a:tabLst>
                <a:tab pos="358775" algn="l"/>
              </a:tabLst>
            </a:pPr>
            <a:r>
              <a:rPr lang="el-GR" sz="3200" dirty="0">
                <a:latin typeface="Calibri" panose="020F0502020204030204" pitchFamily="34" charset="0"/>
                <a:ea typeface="Times New Roman" panose="02020603050405020304" pitchFamily="18" charset="0"/>
                <a:cs typeface="+mj-cs"/>
              </a:rPr>
              <a:t>Υπερκαλύφθηκε ο ετήσιος στόχος πληρωμών για το 2024. Συγκεκριμένα, έναντι στόχου </a:t>
            </a:r>
            <a:r>
              <a:rPr lang="el-GR" sz="3200" b="1" dirty="0">
                <a:latin typeface="Calibri" panose="020F0502020204030204" pitchFamily="34" charset="0"/>
                <a:ea typeface="Times New Roman" panose="02020603050405020304" pitchFamily="18" charset="0"/>
                <a:cs typeface="+mj-cs"/>
              </a:rPr>
              <a:t>84,14 εκατ. € </a:t>
            </a:r>
            <a:r>
              <a:rPr lang="el-GR" sz="3200" dirty="0">
                <a:latin typeface="Calibri" panose="020F0502020204030204" pitchFamily="34" charset="0"/>
                <a:ea typeface="Times New Roman" panose="02020603050405020304" pitchFamily="18" charset="0"/>
                <a:cs typeface="+mj-cs"/>
              </a:rPr>
              <a:t>οι δαπάνες του Προγράμματος ανήλθαν σε </a:t>
            </a:r>
            <a:r>
              <a:rPr lang="el-GR" sz="3200" b="1" dirty="0">
                <a:latin typeface="Calibri" panose="020F0502020204030204" pitchFamily="34" charset="0"/>
                <a:ea typeface="Times New Roman" panose="02020603050405020304" pitchFamily="18" charset="0"/>
                <a:cs typeface="+mj-cs"/>
              </a:rPr>
              <a:t>88,5 εκατ. €</a:t>
            </a:r>
            <a:r>
              <a:rPr lang="el-GR" sz="3200" dirty="0">
                <a:latin typeface="Calibri" panose="020F0502020204030204" pitchFamily="34" charset="0"/>
                <a:ea typeface="Times New Roman" panose="02020603050405020304" pitchFamily="18" charset="0"/>
                <a:cs typeface="+mj-cs"/>
              </a:rPr>
              <a:t>, ήτοι υπερκάλυψη κατά περίπου </a:t>
            </a:r>
            <a:r>
              <a:rPr lang="el-GR" sz="3200" b="1" dirty="0">
                <a:latin typeface="Calibri" panose="020F0502020204030204" pitchFamily="34" charset="0"/>
                <a:ea typeface="Times New Roman" panose="02020603050405020304" pitchFamily="18" charset="0"/>
                <a:cs typeface="+mj-cs"/>
              </a:rPr>
              <a:t>4,32 εκατ. €</a:t>
            </a:r>
            <a:r>
              <a:rPr lang="el-GR" sz="3200" dirty="0">
                <a:latin typeface="Calibri" panose="020F0502020204030204" pitchFamily="34" charset="0"/>
                <a:ea typeface="Times New Roman" panose="02020603050405020304" pitchFamily="18" charset="0"/>
                <a:cs typeface="+mj-cs"/>
              </a:rPr>
              <a:t>.</a:t>
            </a:r>
          </a:p>
        </p:txBody>
      </p:sp>
    </p:spTree>
    <p:extLst>
      <p:ext uri="{BB962C8B-B14F-4D97-AF65-F5344CB8AC3E}">
        <p14:creationId xmlns:p14="http://schemas.microsoft.com/office/powerpoint/2010/main" val="176035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a:extLst>
              <a:ext uri="{FF2B5EF4-FFF2-40B4-BE49-F238E27FC236}">
                <a16:creationId xmlns:a16="http://schemas.microsoft.com/office/drawing/2014/main" id="{B6ABEB4A-111D-551B-3DA9-81EDE4357D86}"/>
              </a:ext>
            </a:extLst>
          </p:cNvPr>
          <p:cNvSpPr>
            <a:spLocks noGrp="1"/>
          </p:cNvSpPr>
          <p:nvPr>
            <p:ph type="title"/>
          </p:nvPr>
        </p:nvSpPr>
        <p:spPr>
          <a:xfrm>
            <a:off x="0" y="197963"/>
            <a:ext cx="12192000" cy="597912"/>
          </a:xfrm>
        </p:spPr>
        <p:txBody>
          <a:bodyPr vert="horz" lIns="91440" tIns="45720" rIns="91440" bIns="45720" rtlCol="0" anchor="ctr">
            <a:normAutofit/>
          </a:bodyPr>
          <a:lstStyle/>
          <a:p>
            <a:pPr algn="ctr"/>
            <a:r>
              <a:rPr lang="el-GR" sz="3200" b="1" dirty="0">
                <a:solidFill>
                  <a:srgbClr val="144E8C"/>
                </a:solidFill>
                <a:latin typeface="Calibri" panose="020F0502020204030204" pitchFamily="34" charset="0"/>
              </a:rPr>
              <a:t>Μεταβολή βασικών μεγεθών προόδου</a:t>
            </a:r>
          </a:p>
        </p:txBody>
      </p:sp>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pPr>
            <a:endParaRPr lang="el-GR" sz="2600" b="0" dirty="0">
              <a:solidFill>
                <a:schemeClr val="accent1">
                  <a:lumMod val="75000"/>
                </a:schemeClr>
              </a:solidFill>
            </a:endParaRPr>
          </a:p>
        </p:txBody>
      </p:sp>
      <p:pic>
        <p:nvPicPr>
          <p:cNvPr id="2" name="Εικόνα 1">
            <a:extLst>
              <a:ext uri="{FF2B5EF4-FFF2-40B4-BE49-F238E27FC236}">
                <a16:creationId xmlns:a16="http://schemas.microsoft.com/office/drawing/2014/main" id="{B5CBD9C8-CCE9-B756-BC63-8A51B7E95685}"/>
              </a:ext>
            </a:extLst>
          </p:cNvPr>
          <p:cNvPicPr>
            <a:picLocks noChangeAspect="1"/>
          </p:cNvPicPr>
          <p:nvPr/>
        </p:nvPicPr>
        <p:blipFill>
          <a:blip r:embed="rId2"/>
          <a:stretch>
            <a:fillRect/>
          </a:stretch>
        </p:blipFill>
        <p:spPr>
          <a:xfrm>
            <a:off x="516000" y="841574"/>
            <a:ext cx="11160000" cy="5174852"/>
          </a:xfrm>
          <a:prstGeom prst="rect">
            <a:avLst/>
          </a:prstGeom>
        </p:spPr>
      </p:pic>
    </p:spTree>
    <p:extLst>
      <p:ext uri="{BB962C8B-B14F-4D97-AF65-F5344CB8AC3E}">
        <p14:creationId xmlns:p14="http://schemas.microsoft.com/office/powerpoint/2010/main" val="287234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nodePh="1">
                                  <p:stCondLst>
                                    <p:cond delay="0"/>
                                  </p:stCondLst>
                                  <p:endCondLst>
                                    <p:cond evt="begin" delay="0">
                                      <p:tn val="8"/>
                                    </p:cond>
                                  </p:end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par>
                                <p:cTn id="11" presetID="5"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DA59B87B-52D5-D44D-145F-F0347D08A9E2}"/>
              </a:ext>
            </a:extLst>
          </p:cNvPr>
          <p:cNvPicPr>
            <a:picLocks noChangeAspect="1"/>
          </p:cNvPicPr>
          <p:nvPr/>
        </p:nvPicPr>
        <p:blipFill>
          <a:blip r:embed="rId2"/>
          <a:stretch>
            <a:fillRect/>
          </a:stretch>
        </p:blipFill>
        <p:spPr>
          <a:xfrm>
            <a:off x="114758" y="1153734"/>
            <a:ext cx="11700000" cy="4309625"/>
          </a:xfrm>
          <a:prstGeom prst="rect">
            <a:avLst/>
          </a:prstGeom>
        </p:spPr>
      </p:pic>
      <p:sp>
        <p:nvSpPr>
          <p:cNvPr id="7" name="Τίτλος 1">
            <a:extLst>
              <a:ext uri="{FF2B5EF4-FFF2-40B4-BE49-F238E27FC236}">
                <a16:creationId xmlns:a16="http://schemas.microsoft.com/office/drawing/2014/main" id="{B6ABEB4A-111D-551B-3DA9-81EDE4357D86}"/>
              </a:ext>
            </a:extLst>
          </p:cNvPr>
          <p:cNvSpPr>
            <a:spLocks noGrp="1"/>
          </p:cNvSpPr>
          <p:nvPr>
            <p:ph type="title"/>
          </p:nvPr>
        </p:nvSpPr>
        <p:spPr>
          <a:xfrm>
            <a:off x="0" y="197963"/>
            <a:ext cx="12192000" cy="597912"/>
          </a:xfrm>
        </p:spPr>
        <p:txBody>
          <a:bodyPr>
            <a:normAutofit/>
          </a:bodyPr>
          <a:lstStyle/>
          <a:p>
            <a:pPr algn="ctr"/>
            <a:r>
              <a:rPr lang="el-GR" sz="3200" b="1" dirty="0">
                <a:solidFill>
                  <a:srgbClr val="144E8C"/>
                </a:solidFill>
                <a:latin typeface="Calibri" panose="020F0502020204030204" pitchFamily="34" charset="0"/>
              </a:rPr>
              <a:t>Εκτίμηση Προόδου - Στόχος Σχεδίου Δράσης</a:t>
            </a:r>
            <a:endParaRPr lang="el-GR" sz="3200" dirty="0">
              <a:solidFill>
                <a:srgbClr val="144E8C"/>
              </a:solidFill>
            </a:endParaRPr>
          </a:p>
        </p:txBody>
      </p:sp>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pPr>
            <a:endParaRPr lang="el-GR" sz="2600" b="0" dirty="0">
              <a:solidFill>
                <a:schemeClr val="accent1">
                  <a:lumMod val="75000"/>
                </a:schemeClr>
              </a:solidFill>
            </a:endParaRPr>
          </a:p>
        </p:txBody>
      </p:sp>
      <p:sp>
        <p:nvSpPr>
          <p:cNvPr id="5" name="Ορθογώνιο 4">
            <a:extLst>
              <a:ext uri="{FF2B5EF4-FFF2-40B4-BE49-F238E27FC236}">
                <a16:creationId xmlns:a16="http://schemas.microsoft.com/office/drawing/2014/main" id="{BE1ECB6F-50B4-E643-4E62-E185BDFF5E8F}"/>
              </a:ext>
            </a:extLst>
          </p:cNvPr>
          <p:cNvSpPr/>
          <p:nvPr/>
        </p:nvSpPr>
        <p:spPr>
          <a:xfrm>
            <a:off x="8461763" y="3077993"/>
            <a:ext cx="748146" cy="31539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Ορθογώνιο 5">
            <a:extLst>
              <a:ext uri="{FF2B5EF4-FFF2-40B4-BE49-F238E27FC236}">
                <a16:creationId xmlns:a16="http://schemas.microsoft.com/office/drawing/2014/main" id="{368D0A9D-32A2-894E-786A-7A52AE2D6837}"/>
              </a:ext>
            </a:extLst>
          </p:cNvPr>
          <p:cNvSpPr/>
          <p:nvPr/>
        </p:nvSpPr>
        <p:spPr>
          <a:xfrm>
            <a:off x="8471193" y="4087595"/>
            <a:ext cx="748146" cy="32298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Ορθογώνιο 12">
            <a:extLst>
              <a:ext uri="{FF2B5EF4-FFF2-40B4-BE49-F238E27FC236}">
                <a16:creationId xmlns:a16="http://schemas.microsoft.com/office/drawing/2014/main" id="{11967C7F-BE68-79CD-5BC5-9D1767E052EB}"/>
              </a:ext>
            </a:extLst>
          </p:cNvPr>
          <p:cNvSpPr/>
          <p:nvPr/>
        </p:nvSpPr>
        <p:spPr>
          <a:xfrm>
            <a:off x="8433484" y="5088370"/>
            <a:ext cx="748146" cy="32298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Ορθογώνιο 14">
            <a:extLst>
              <a:ext uri="{FF2B5EF4-FFF2-40B4-BE49-F238E27FC236}">
                <a16:creationId xmlns:a16="http://schemas.microsoft.com/office/drawing/2014/main" id="{25881467-49D4-0013-4589-80DDBCDFBF4A}"/>
              </a:ext>
            </a:extLst>
          </p:cNvPr>
          <p:cNvSpPr/>
          <p:nvPr/>
        </p:nvSpPr>
        <p:spPr>
          <a:xfrm>
            <a:off x="10872789" y="4095419"/>
            <a:ext cx="748146" cy="32298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Ορθογώνιο 15">
            <a:extLst>
              <a:ext uri="{FF2B5EF4-FFF2-40B4-BE49-F238E27FC236}">
                <a16:creationId xmlns:a16="http://schemas.microsoft.com/office/drawing/2014/main" id="{3E3C14A5-64E4-E529-99AE-83C8AA709E1F}"/>
              </a:ext>
            </a:extLst>
          </p:cNvPr>
          <p:cNvSpPr/>
          <p:nvPr/>
        </p:nvSpPr>
        <p:spPr>
          <a:xfrm>
            <a:off x="10868647" y="5100671"/>
            <a:ext cx="748146" cy="32298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Ορθογώνιο 17">
            <a:extLst>
              <a:ext uri="{FF2B5EF4-FFF2-40B4-BE49-F238E27FC236}">
                <a16:creationId xmlns:a16="http://schemas.microsoft.com/office/drawing/2014/main" id="{A64C2C5D-D14A-0B6A-48CF-E08032FEA5B7}"/>
              </a:ext>
            </a:extLst>
          </p:cNvPr>
          <p:cNvSpPr/>
          <p:nvPr/>
        </p:nvSpPr>
        <p:spPr>
          <a:xfrm>
            <a:off x="10863359" y="3077993"/>
            <a:ext cx="748146" cy="32298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Ορθογώνιο 18">
            <a:extLst>
              <a:ext uri="{FF2B5EF4-FFF2-40B4-BE49-F238E27FC236}">
                <a16:creationId xmlns:a16="http://schemas.microsoft.com/office/drawing/2014/main" id="{5877BC4D-DB5E-B22C-CCEA-5A78F30A0E18}"/>
              </a:ext>
            </a:extLst>
          </p:cNvPr>
          <p:cNvSpPr/>
          <p:nvPr/>
        </p:nvSpPr>
        <p:spPr>
          <a:xfrm>
            <a:off x="9662561" y="3070403"/>
            <a:ext cx="748146" cy="33057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Ορθογώνιο 19">
            <a:extLst>
              <a:ext uri="{FF2B5EF4-FFF2-40B4-BE49-F238E27FC236}">
                <a16:creationId xmlns:a16="http://schemas.microsoft.com/office/drawing/2014/main" id="{1958C99D-5C30-458F-9DAA-D71C30C8F24C}"/>
              </a:ext>
            </a:extLst>
          </p:cNvPr>
          <p:cNvSpPr/>
          <p:nvPr/>
        </p:nvSpPr>
        <p:spPr>
          <a:xfrm>
            <a:off x="9671991" y="4087595"/>
            <a:ext cx="748146" cy="32298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Ορθογώνιο 20">
            <a:extLst>
              <a:ext uri="{FF2B5EF4-FFF2-40B4-BE49-F238E27FC236}">
                <a16:creationId xmlns:a16="http://schemas.microsoft.com/office/drawing/2014/main" id="{C9C3E158-AFC7-DFF8-F6E9-FED9EC49F54F}"/>
              </a:ext>
            </a:extLst>
          </p:cNvPr>
          <p:cNvSpPr/>
          <p:nvPr/>
        </p:nvSpPr>
        <p:spPr>
          <a:xfrm>
            <a:off x="9651065" y="5088370"/>
            <a:ext cx="748146" cy="32298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070632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nodePh="1">
                                  <p:stCondLst>
                                    <p:cond delay="0"/>
                                  </p:stCondLst>
                                  <p:endCondLst>
                                    <p:cond evt="begin" delay="0">
                                      <p:tn val="8"/>
                                    </p:cond>
                                  </p:end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heckerboard(across)">
                                      <p:cBhvr>
                                        <p:cTn id="16" dur="500"/>
                                        <p:tgtEl>
                                          <p:spTgt spid="6"/>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heckerboard(across)">
                                      <p:cBhvr>
                                        <p:cTn id="19" dur="500"/>
                                        <p:tgtEl>
                                          <p:spTgt spid="13"/>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checkerboard(across)">
                                      <p:cBhvr>
                                        <p:cTn id="22" dur="500"/>
                                        <p:tgtEl>
                                          <p:spTgt spid="15"/>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checkerboard(across)">
                                      <p:cBhvr>
                                        <p:cTn id="25" dur="500"/>
                                        <p:tgtEl>
                                          <p:spTgt spid="16"/>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checkerboard(across)">
                                      <p:cBhvr>
                                        <p:cTn id="28" dur="500"/>
                                        <p:tgtEl>
                                          <p:spTgt spid="18"/>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checkerboard(across)">
                                      <p:cBhvr>
                                        <p:cTn id="31" dur="500"/>
                                        <p:tgtEl>
                                          <p:spTgt spid="19"/>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checkerboard(across)">
                                      <p:cBhvr>
                                        <p:cTn id="34" dur="500"/>
                                        <p:tgtEl>
                                          <p:spTgt spid="20"/>
                                        </p:tgtEl>
                                      </p:cBhvr>
                                    </p:animEffect>
                                  </p:childTnLst>
                                </p:cTn>
                              </p:par>
                              <p:par>
                                <p:cTn id="35" presetID="5" presetClass="entr" presetSubtype="1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checkerboard(across)">
                                      <p:cBhvr>
                                        <p:cTn id="37" dur="500"/>
                                        <p:tgtEl>
                                          <p:spTgt spid="21"/>
                                        </p:tgtEl>
                                      </p:cBhvr>
                                    </p:animEffect>
                                  </p:childTnLst>
                                </p:cTn>
                              </p:par>
                              <p:par>
                                <p:cTn id="38" presetID="5" presetClass="entr" presetSubtype="10" fill="hold" nodeType="with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checkerboard(across)">
                                      <p:cBhvr>
                                        <p:cTn id="4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5" grpId="0" animBg="1"/>
      <p:bldP spid="6" grpId="0" animBg="1"/>
      <p:bldP spid="13" grpId="0" animBg="1"/>
      <p:bldP spid="15" grpId="0" animBg="1"/>
      <p:bldP spid="16" grpId="0" animBg="1"/>
      <p:bldP spid="18" grpId="0" animBg="1"/>
      <p:bldP spid="19" grpId="0" animBg="1"/>
      <p:bldP spid="20"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2ADB159-9B9E-6114-C533-0A152B3A4665}"/>
              </a:ext>
            </a:extLst>
          </p:cNvPr>
          <p:cNvSpPr>
            <a:spLocks noGrp="1"/>
          </p:cNvSpPr>
          <p:nvPr>
            <p:ph idx="1"/>
          </p:nvPr>
        </p:nvSpPr>
        <p:spPr>
          <a:xfrm>
            <a:off x="0" y="188536"/>
            <a:ext cx="12192000" cy="6669464"/>
          </a:xfrm>
        </p:spPr>
        <p:txBody>
          <a:bodyPr vert="horz" lIns="91440" tIns="45720" rIns="91440" bIns="45720" rtlCol="0">
            <a:normAutofit/>
          </a:bodyPr>
          <a:lstStyle/>
          <a:p>
            <a:pPr marL="0" indent="0" algn="just">
              <a:buNone/>
              <a:tabLst>
                <a:tab pos="358775" algn="l"/>
              </a:tabLst>
            </a:pPr>
            <a:endParaRPr lang="el-GR" dirty="0">
              <a:latin typeface="Calibri" panose="020F0502020204030204" pitchFamily="34" charset="0"/>
              <a:ea typeface="Times New Roman" panose="02020603050405020304" pitchFamily="18" charset="0"/>
            </a:endParaRPr>
          </a:p>
          <a:p>
            <a:pPr marL="0" indent="0" algn="just">
              <a:lnSpc>
                <a:spcPct val="100000"/>
              </a:lnSpc>
              <a:spcBef>
                <a:spcPts val="1200"/>
              </a:spcBef>
              <a:buNone/>
            </a:pPr>
            <a:r>
              <a:rPr lang="el-GR" sz="3200" dirty="0">
                <a:effectLst/>
                <a:latin typeface="+mn-lt"/>
                <a:ea typeface="Times New Roman" panose="02020603050405020304" pitchFamily="18" charset="0"/>
                <a:cs typeface="Times New Roman" panose="02020603050405020304" pitchFamily="18" charset="0"/>
              </a:rPr>
              <a:t>Για την κατάρτιση και παρακολούθηση του Σχεδίου Δράσης η ΕΥΔ Π-ΑΜΘ:</a:t>
            </a:r>
            <a:endParaRPr lang="el-GR" sz="2400" dirty="0">
              <a:effectLst/>
              <a:latin typeface="+mn-lt"/>
              <a:ea typeface="Times New Roman" panose="02020603050405020304" pitchFamily="18" charset="0"/>
              <a:cs typeface="Times New Roman" panose="02020603050405020304" pitchFamily="18" charset="0"/>
            </a:endParaRPr>
          </a:p>
          <a:p>
            <a:pPr marL="715963" indent="-715963">
              <a:lnSpc>
                <a:spcPct val="100000"/>
              </a:lnSpc>
              <a:buNone/>
              <a:tabLst>
                <a:tab pos="715963" algn="l"/>
              </a:tabLst>
            </a:pPr>
            <a:r>
              <a:rPr lang="el-GR" sz="3200" dirty="0">
                <a:effectLst/>
                <a:latin typeface="+mn-lt"/>
                <a:ea typeface="Times New Roman" panose="02020603050405020304" pitchFamily="18" charset="0"/>
              </a:rPr>
              <a:t>Α)	Διοργάνωσε τεχνικές συναντήσεις με κρίσιμους Δικαιούχους του προγράμματος με στόχο την</a:t>
            </a:r>
            <a:r>
              <a:rPr lang="el-GR" sz="3200" dirty="0">
                <a:effectLst/>
                <a:latin typeface="+mn-lt"/>
                <a:ea typeface="Calibri" panose="020F0502020204030204" pitchFamily="34" charset="0"/>
              </a:rPr>
              <a:t> επιτάχυνση των διαδικασιών ολοκλήρωσης των πράξεων του </a:t>
            </a:r>
            <a:r>
              <a:rPr lang="el-GR" sz="3200" dirty="0" err="1">
                <a:effectLst/>
                <a:latin typeface="+mn-lt"/>
                <a:ea typeface="Calibri" panose="020F0502020204030204" pitchFamily="34" charset="0"/>
              </a:rPr>
              <a:t>ΕΠ</a:t>
            </a:r>
            <a:r>
              <a:rPr lang="el-GR" sz="3200" dirty="0">
                <a:effectLst/>
                <a:latin typeface="+mn-lt"/>
                <a:ea typeface="Calibri" panose="020F0502020204030204" pitchFamily="34" charset="0"/>
              </a:rPr>
              <a:t> ΑΜΘ 14-20 αλλά και την παρακολούθηση της προόδου υλοποίησης των πράξεων της περιόδου 21-27</a:t>
            </a:r>
            <a:r>
              <a:rPr lang="en-US" sz="3200" dirty="0">
                <a:effectLst/>
                <a:latin typeface="+mn-lt"/>
                <a:ea typeface="Calibri" panose="020F0502020204030204" pitchFamily="34" charset="0"/>
              </a:rPr>
              <a:t>.</a:t>
            </a:r>
            <a:endParaRPr lang="el-GR" sz="3200" dirty="0">
              <a:latin typeface="+mn-l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89141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heckerboard(across)">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2ADB159-9B9E-6114-C533-0A152B3A4665}"/>
              </a:ext>
            </a:extLst>
          </p:cNvPr>
          <p:cNvSpPr>
            <a:spLocks noGrp="1"/>
          </p:cNvSpPr>
          <p:nvPr>
            <p:ph idx="1"/>
          </p:nvPr>
        </p:nvSpPr>
        <p:spPr>
          <a:xfrm>
            <a:off x="0" y="207390"/>
            <a:ext cx="12192000" cy="6650610"/>
          </a:xfrm>
        </p:spPr>
        <p:txBody>
          <a:bodyPr vert="horz" lIns="91440" tIns="45720" rIns="91440" bIns="45720" rtlCol="0">
            <a:normAutofit/>
          </a:bodyPr>
          <a:lstStyle/>
          <a:p>
            <a:pPr marL="0" lvl="0" indent="0" algn="just">
              <a:lnSpc>
                <a:spcPct val="100000"/>
              </a:lnSpc>
              <a:spcBef>
                <a:spcPts val="600"/>
              </a:spcBef>
              <a:spcAft>
                <a:spcPts val="800"/>
              </a:spcAft>
              <a:buSzPct val="80000"/>
              <a:buNone/>
              <a:tabLst>
                <a:tab pos="715963" algn="l"/>
              </a:tabLst>
            </a:pPr>
            <a:r>
              <a:rPr lang="en-US" sz="3000" dirty="0">
                <a:effectLst/>
                <a:latin typeface="Calibri" panose="020F0502020204030204" pitchFamily="34" charset="0"/>
                <a:ea typeface="Calibri" panose="020F0502020204030204" pitchFamily="34" charset="0"/>
                <a:cs typeface="Calibri" panose="020F0502020204030204" pitchFamily="34" charset="0"/>
              </a:rPr>
              <a:t>1)	</a:t>
            </a:r>
            <a:r>
              <a:rPr lang="el-GR" sz="3000" dirty="0">
                <a:effectLst/>
                <a:latin typeface="Calibri" panose="020F0502020204030204" pitchFamily="34" charset="0"/>
                <a:ea typeface="Calibri" panose="020F0502020204030204" pitchFamily="34" charset="0"/>
                <a:cs typeface="Calibri" panose="020F0502020204030204" pitchFamily="34" charset="0"/>
              </a:rPr>
              <a:t>Δήμος και </a:t>
            </a:r>
            <a:r>
              <a:rPr lang="el-GR" sz="3000" dirty="0" err="1">
                <a:effectLst/>
                <a:latin typeface="Calibri" panose="020F0502020204030204" pitchFamily="34" charset="0"/>
                <a:ea typeface="Calibri" panose="020F0502020204030204" pitchFamily="34" charset="0"/>
                <a:cs typeface="Calibri" panose="020F0502020204030204" pitchFamily="34" charset="0"/>
              </a:rPr>
              <a:t>ΔΕΥΑ</a:t>
            </a:r>
            <a:r>
              <a:rPr lang="el-GR" sz="3000" dirty="0">
                <a:effectLst/>
                <a:latin typeface="Calibri" panose="020F0502020204030204" pitchFamily="34" charset="0"/>
                <a:ea typeface="Calibri" panose="020F0502020204030204" pitchFamily="34" charset="0"/>
                <a:cs typeface="Calibri" panose="020F0502020204030204" pitchFamily="34" charset="0"/>
              </a:rPr>
              <a:t> Καβάλας, 30.1.2025.</a:t>
            </a:r>
            <a:endParaRPr lang="el-GR" sz="3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0000"/>
              </a:lnSpc>
              <a:spcBef>
                <a:spcPts val="600"/>
              </a:spcBef>
              <a:spcAft>
                <a:spcPts val="800"/>
              </a:spcAft>
              <a:buSzPct val="80000"/>
              <a:buNone/>
              <a:tabLst>
                <a:tab pos="715963" algn="l"/>
              </a:tabLst>
            </a:pPr>
            <a:r>
              <a:rPr lang="en-US" sz="3000" dirty="0">
                <a:effectLst/>
                <a:latin typeface="Calibri" panose="020F0502020204030204" pitchFamily="34" charset="0"/>
                <a:ea typeface="Calibri" panose="020F0502020204030204" pitchFamily="34" charset="0"/>
                <a:cs typeface="Calibri" panose="020F0502020204030204" pitchFamily="34" charset="0"/>
              </a:rPr>
              <a:t>2)	</a:t>
            </a:r>
            <a:r>
              <a:rPr lang="el-GR" sz="3000" dirty="0">
                <a:effectLst/>
                <a:latin typeface="Calibri" panose="020F0502020204030204" pitchFamily="34" charset="0"/>
                <a:ea typeface="Calibri" panose="020F0502020204030204" pitchFamily="34" charset="0"/>
                <a:cs typeface="Calibri" panose="020F0502020204030204" pitchFamily="34" charset="0"/>
              </a:rPr>
              <a:t>Δήμος και </a:t>
            </a:r>
            <a:r>
              <a:rPr lang="el-GR" sz="3000" dirty="0" err="1">
                <a:effectLst/>
                <a:latin typeface="Calibri" panose="020F0502020204030204" pitchFamily="34" charset="0"/>
                <a:ea typeface="Calibri" panose="020F0502020204030204" pitchFamily="34" charset="0"/>
                <a:cs typeface="Calibri" panose="020F0502020204030204" pitchFamily="34" charset="0"/>
              </a:rPr>
              <a:t>ΔΕΥΑ</a:t>
            </a:r>
            <a:r>
              <a:rPr lang="el-GR" sz="3000" dirty="0">
                <a:effectLst/>
                <a:latin typeface="Calibri" panose="020F0502020204030204" pitchFamily="34" charset="0"/>
                <a:ea typeface="Calibri" panose="020F0502020204030204" pitchFamily="34" charset="0"/>
                <a:cs typeface="Calibri" panose="020F0502020204030204" pitchFamily="34" charset="0"/>
              </a:rPr>
              <a:t> Δράμας, 5.2.2025</a:t>
            </a:r>
            <a:endParaRPr lang="el-GR" sz="3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0000"/>
              </a:lnSpc>
              <a:spcBef>
                <a:spcPts val="600"/>
              </a:spcBef>
              <a:spcAft>
                <a:spcPts val="800"/>
              </a:spcAft>
              <a:buSzPct val="80000"/>
              <a:buNone/>
              <a:tabLst>
                <a:tab pos="715963" algn="l"/>
              </a:tabLst>
            </a:pPr>
            <a:r>
              <a:rPr lang="en-US" sz="3000" dirty="0">
                <a:effectLst/>
                <a:latin typeface="Calibri" panose="020F0502020204030204" pitchFamily="34" charset="0"/>
                <a:ea typeface="Calibri" panose="020F0502020204030204" pitchFamily="34" charset="0"/>
                <a:cs typeface="Calibri" panose="020F0502020204030204" pitchFamily="34" charset="0"/>
              </a:rPr>
              <a:t>3)	</a:t>
            </a:r>
            <a:r>
              <a:rPr lang="el-GR" sz="3000" dirty="0">
                <a:effectLst/>
                <a:latin typeface="Calibri" panose="020F0502020204030204" pitchFamily="34" charset="0"/>
                <a:ea typeface="Calibri" panose="020F0502020204030204" pitchFamily="34" charset="0"/>
                <a:cs typeface="Calibri" panose="020F0502020204030204" pitchFamily="34" charset="0"/>
              </a:rPr>
              <a:t>Δημοκρίτειο Πανεπιστήμιο Θράκης, 11.2.2025</a:t>
            </a:r>
            <a:endParaRPr lang="el-GR" sz="3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0000"/>
              </a:lnSpc>
              <a:spcBef>
                <a:spcPts val="600"/>
              </a:spcBef>
              <a:spcAft>
                <a:spcPts val="800"/>
              </a:spcAft>
              <a:buSzPct val="80000"/>
              <a:buNone/>
              <a:tabLst>
                <a:tab pos="715963" algn="l"/>
              </a:tabLst>
            </a:pPr>
            <a:r>
              <a:rPr lang="en-US" sz="3000" dirty="0">
                <a:effectLst/>
                <a:latin typeface="Calibri" panose="020F0502020204030204" pitchFamily="34" charset="0"/>
                <a:ea typeface="Calibri" panose="020F0502020204030204" pitchFamily="34" charset="0"/>
                <a:cs typeface="Calibri" panose="020F0502020204030204" pitchFamily="34" charset="0"/>
              </a:rPr>
              <a:t>4)	</a:t>
            </a:r>
            <a:r>
              <a:rPr lang="el-GR" sz="3000" dirty="0">
                <a:effectLst/>
                <a:latin typeface="Calibri" panose="020F0502020204030204" pitchFamily="34" charset="0"/>
                <a:ea typeface="Calibri" panose="020F0502020204030204" pitchFamily="34" charset="0"/>
                <a:cs typeface="Calibri" panose="020F0502020204030204" pitchFamily="34" charset="0"/>
              </a:rPr>
              <a:t>Δήμος και </a:t>
            </a:r>
            <a:r>
              <a:rPr lang="el-GR" sz="3000" dirty="0" err="1">
                <a:effectLst/>
                <a:latin typeface="Calibri" panose="020F0502020204030204" pitchFamily="34" charset="0"/>
                <a:ea typeface="Calibri" panose="020F0502020204030204" pitchFamily="34" charset="0"/>
                <a:cs typeface="Calibri" panose="020F0502020204030204" pitchFamily="34" charset="0"/>
              </a:rPr>
              <a:t>ΔΕΥΑ</a:t>
            </a:r>
            <a:r>
              <a:rPr lang="el-GR" sz="3000" dirty="0">
                <a:effectLst/>
                <a:latin typeface="Calibri" panose="020F0502020204030204" pitchFamily="34" charset="0"/>
                <a:ea typeface="Calibri" panose="020F0502020204030204" pitchFamily="34" charset="0"/>
                <a:cs typeface="Calibri" panose="020F0502020204030204" pitchFamily="34" charset="0"/>
              </a:rPr>
              <a:t> Αλεξανδρούπολης, 12.2.2025</a:t>
            </a:r>
            <a:endParaRPr lang="el-GR" sz="3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0000"/>
              </a:lnSpc>
              <a:spcBef>
                <a:spcPts val="600"/>
              </a:spcBef>
              <a:spcAft>
                <a:spcPts val="800"/>
              </a:spcAft>
              <a:buSzPct val="80000"/>
              <a:buNone/>
              <a:tabLst>
                <a:tab pos="715963" algn="l"/>
              </a:tabLst>
            </a:pPr>
            <a:r>
              <a:rPr lang="en-US" sz="3000" dirty="0">
                <a:effectLst/>
                <a:latin typeface="Calibri" panose="020F0502020204030204" pitchFamily="34" charset="0"/>
                <a:ea typeface="Calibri" panose="020F0502020204030204" pitchFamily="34" charset="0"/>
                <a:cs typeface="Calibri" panose="020F0502020204030204" pitchFamily="34" charset="0"/>
              </a:rPr>
              <a:t>5)	</a:t>
            </a:r>
            <a:r>
              <a:rPr lang="el-GR" sz="3000" dirty="0">
                <a:effectLst/>
                <a:latin typeface="Calibri" panose="020F0502020204030204" pitchFamily="34" charset="0"/>
                <a:ea typeface="Calibri" panose="020F0502020204030204" pitchFamily="34" charset="0"/>
                <a:cs typeface="Calibri" panose="020F0502020204030204" pitchFamily="34" charset="0"/>
              </a:rPr>
              <a:t>Δήμος </a:t>
            </a:r>
            <a:r>
              <a:rPr lang="el-GR" sz="3000" dirty="0" err="1">
                <a:effectLst/>
                <a:latin typeface="Calibri" panose="020F0502020204030204" pitchFamily="34" charset="0"/>
                <a:ea typeface="Calibri" panose="020F0502020204030204" pitchFamily="34" charset="0"/>
                <a:cs typeface="Calibri" panose="020F0502020204030204" pitchFamily="34" charset="0"/>
              </a:rPr>
              <a:t>Σουφλίου</a:t>
            </a:r>
            <a:r>
              <a:rPr lang="el-GR" sz="3000" dirty="0">
                <a:effectLst/>
                <a:latin typeface="Calibri" panose="020F0502020204030204" pitchFamily="34" charset="0"/>
                <a:ea typeface="Calibri" panose="020F0502020204030204" pitchFamily="34" charset="0"/>
                <a:cs typeface="Calibri" panose="020F0502020204030204" pitchFamily="34" charset="0"/>
              </a:rPr>
              <a:t>, 12.2.2025</a:t>
            </a:r>
            <a:endParaRPr lang="el-GR" sz="3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0000"/>
              </a:lnSpc>
              <a:spcBef>
                <a:spcPts val="600"/>
              </a:spcBef>
              <a:spcAft>
                <a:spcPts val="800"/>
              </a:spcAft>
              <a:buSzPct val="80000"/>
              <a:buNone/>
              <a:tabLst>
                <a:tab pos="715963" algn="l"/>
              </a:tabLst>
            </a:pPr>
            <a:r>
              <a:rPr lang="en-US" sz="3000" dirty="0">
                <a:effectLst/>
                <a:latin typeface="Calibri" panose="020F0502020204030204" pitchFamily="34" charset="0"/>
                <a:ea typeface="Calibri" panose="020F0502020204030204" pitchFamily="34" charset="0"/>
                <a:cs typeface="Calibri" panose="020F0502020204030204" pitchFamily="34" charset="0"/>
              </a:rPr>
              <a:t>6)	</a:t>
            </a:r>
            <a:r>
              <a:rPr lang="el-GR" sz="3000" dirty="0">
                <a:effectLst/>
                <a:latin typeface="Calibri" panose="020F0502020204030204" pitchFamily="34" charset="0"/>
                <a:ea typeface="Calibri" panose="020F0502020204030204" pitchFamily="34" charset="0"/>
                <a:cs typeface="Calibri" panose="020F0502020204030204" pitchFamily="34" charset="0"/>
              </a:rPr>
              <a:t>Δήμος Αβδήρων, 13.2.2025</a:t>
            </a:r>
            <a:endParaRPr lang="el-GR" sz="3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0000"/>
              </a:lnSpc>
              <a:spcBef>
                <a:spcPts val="600"/>
              </a:spcBef>
              <a:spcAft>
                <a:spcPts val="800"/>
              </a:spcAft>
              <a:buSzPct val="80000"/>
              <a:buNone/>
              <a:tabLst>
                <a:tab pos="715963" algn="l"/>
              </a:tabLst>
            </a:pPr>
            <a:r>
              <a:rPr lang="en-US" sz="3000" dirty="0">
                <a:effectLst/>
                <a:latin typeface="Calibri" panose="020F0502020204030204" pitchFamily="34" charset="0"/>
                <a:ea typeface="Calibri" panose="020F0502020204030204" pitchFamily="34" charset="0"/>
                <a:cs typeface="Calibri" panose="020F0502020204030204" pitchFamily="34" charset="0"/>
              </a:rPr>
              <a:t>7)	</a:t>
            </a:r>
            <a:r>
              <a:rPr lang="el-GR" sz="3000" dirty="0">
                <a:effectLst/>
                <a:latin typeface="Calibri" panose="020F0502020204030204" pitchFamily="34" charset="0"/>
                <a:ea typeface="Calibri" panose="020F0502020204030204" pitchFamily="34" charset="0"/>
                <a:cs typeface="Calibri" panose="020F0502020204030204" pitchFamily="34" charset="0"/>
              </a:rPr>
              <a:t>Δήμος και </a:t>
            </a:r>
            <a:r>
              <a:rPr lang="el-GR" sz="3000" dirty="0" err="1">
                <a:effectLst/>
                <a:latin typeface="Calibri" panose="020F0502020204030204" pitchFamily="34" charset="0"/>
                <a:ea typeface="Calibri" panose="020F0502020204030204" pitchFamily="34" charset="0"/>
                <a:cs typeface="Calibri" panose="020F0502020204030204" pitchFamily="34" charset="0"/>
              </a:rPr>
              <a:t>ΔΕΥΑ</a:t>
            </a:r>
            <a:r>
              <a:rPr lang="el-GR" sz="3000" dirty="0">
                <a:effectLst/>
                <a:latin typeface="Calibri" panose="020F0502020204030204" pitchFamily="34" charset="0"/>
                <a:ea typeface="Calibri" panose="020F0502020204030204" pitchFamily="34" charset="0"/>
                <a:cs typeface="Calibri" panose="020F0502020204030204" pitchFamily="34" charset="0"/>
              </a:rPr>
              <a:t> Ορεστιάδας, 20.2.2025</a:t>
            </a:r>
            <a:endParaRPr lang="el-GR" sz="3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0000"/>
              </a:lnSpc>
              <a:spcBef>
                <a:spcPts val="600"/>
              </a:spcBef>
              <a:spcAft>
                <a:spcPts val="800"/>
              </a:spcAft>
              <a:buSzPct val="80000"/>
              <a:buNone/>
              <a:tabLst>
                <a:tab pos="715963" algn="l"/>
              </a:tabLst>
            </a:pPr>
            <a:r>
              <a:rPr lang="en-US" sz="3000" dirty="0">
                <a:latin typeface="Calibri" panose="020F0502020204030204" pitchFamily="34" charset="0"/>
                <a:ea typeface="Calibri" panose="020F0502020204030204" pitchFamily="34" charset="0"/>
                <a:cs typeface="Calibri" panose="020F0502020204030204" pitchFamily="34" charset="0"/>
              </a:rPr>
              <a:t>8)	</a:t>
            </a:r>
            <a:r>
              <a:rPr lang="el-GR" sz="3000" dirty="0">
                <a:effectLst/>
                <a:latin typeface="Calibri" panose="020F0502020204030204" pitchFamily="34" charset="0"/>
                <a:ea typeface="Calibri" panose="020F0502020204030204" pitchFamily="34" charset="0"/>
                <a:cs typeface="Calibri" panose="020F0502020204030204" pitchFamily="34" charset="0"/>
              </a:rPr>
              <a:t>Δήμος Διδυμοτείχου, 20.2.2025</a:t>
            </a:r>
            <a:endParaRPr lang="el-GR" sz="30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0000"/>
              </a:lnSpc>
              <a:spcBef>
                <a:spcPts val="600"/>
              </a:spcBef>
              <a:spcAft>
                <a:spcPts val="800"/>
              </a:spcAft>
              <a:buSzPct val="80000"/>
              <a:buNone/>
              <a:tabLst>
                <a:tab pos="715963" algn="l"/>
              </a:tabLst>
            </a:pPr>
            <a:r>
              <a:rPr lang="en-US" sz="3000" dirty="0">
                <a:effectLst/>
                <a:latin typeface="Calibri" panose="020F0502020204030204" pitchFamily="34" charset="0"/>
                <a:ea typeface="Calibri" panose="020F0502020204030204" pitchFamily="34" charset="0"/>
                <a:cs typeface="Calibri" panose="020F0502020204030204" pitchFamily="34" charset="0"/>
              </a:rPr>
              <a:t>9)	</a:t>
            </a:r>
            <a:r>
              <a:rPr lang="el-GR" sz="3000" dirty="0">
                <a:effectLst/>
                <a:latin typeface="Calibri" panose="020F0502020204030204" pitchFamily="34" charset="0"/>
                <a:ea typeface="Calibri" panose="020F0502020204030204" pitchFamily="34" charset="0"/>
                <a:cs typeface="Calibri" panose="020F0502020204030204" pitchFamily="34" charset="0"/>
              </a:rPr>
              <a:t>Δήμος και </a:t>
            </a:r>
            <a:r>
              <a:rPr lang="el-GR" sz="3000" dirty="0" err="1">
                <a:effectLst/>
                <a:latin typeface="Calibri" panose="020F0502020204030204" pitchFamily="34" charset="0"/>
                <a:ea typeface="Calibri" panose="020F0502020204030204" pitchFamily="34" charset="0"/>
                <a:cs typeface="Calibri" panose="020F0502020204030204" pitchFamily="34" charset="0"/>
              </a:rPr>
              <a:t>ΔΕΥΑ</a:t>
            </a:r>
            <a:r>
              <a:rPr lang="el-GR" sz="3000" dirty="0">
                <a:effectLst/>
                <a:latin typeface="Calibri" panose="020F0502020204030204" pitchFamily="34" charset="0"/>
                <a:ea typeface="Calibri" panose="020F0502020204030204" pitchFamily="34" charset="0"/>
                <a:cs typeface="Calibri" panose="020F0502020204030204" pitchFamily="34" charset="0"/>
              </a:rPr>
              <a:t> Θάσου, 11.3.2025</a:t>
            </a:r>
            <a:endParaRPr lang="el-GR" sz="3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5242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heckerboard(across)">
                                      <p:cBhvr>
                                        <p:cTn id="16" dur="500"/>
                                        <p:tgtEl>
                                          <p:spTgt spid="3">
                                            <p:txEl>
                                              <p:pRg st="3" end="3"/>
                                            </p:txEl>
                                          </p:spTgt>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heckerboard(across)">
                                      <p:cBhvr>
                                        <p:cTn id="19" dur="500"/>
                                        <p:tgtEl>
                                          <p:spTgt spid="3">
                                            <p:txEl>
                                              <p:pRg st="4" end="4"/>
                                            </p:txEl>
                                          </p:spTgt>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heckerboard(across)">
                                      <p:cBhvr>
                                        <p:cTn id="22" dur="500"/>
                                        <p:tgtEl>
                                          <p:spTgt spid="3">
                                            <p:txEl>
                                              <p:pRg st="5" end="5"/>
                                            </p:txEl>
                                          </p:spTgt>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checkerboard(across)">
                                      <p:cBhvr>
                                        <p:cTn id="25" dur="500"/>
                                        <p:tgtEl>
                                          <p:spTgt spid="3">
                                            <p:txEl>
                                              <p:pRg st="6" end="6"/>
                                            </p:txEl>
                                          </p:spTgt>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checkerboard(across)">
                                      <p:cBhvr>
                                        <p:cTn id="28" dur="500"/>
                                        <p:tgtEl>
                                          <p:spTgt spid="3">
                                            <p:txEl>
                                              <p:pRg st="7" end="7"/>
                                            </p:txEl>
                                          </p:spTgt>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checkerboard(across)">
                                      <p:cBhvr>
                                        <p:cTn id="3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2ADB159-9B9E-6114-C533-0A152B3A4665}"/>
              </a:ext>
            </a:extLst>
          </p:cNvPr>
          <p:cNvSpPr>
            <a:spLocks noGrp="1"/>
          </p:cNvSpPr>
          <p:nvPr>
            <p:ph idx="1"/>
          </p:nvPr>
        </p:nvSpPr>
        <p:spPr>
          <a:xfrm>
            <a:off x="0" y="188536"/>
            <a:ext cx="12192000" cy="6669464"/>
          </a:xfrm>
        </p:spPr>
        <p:txBody>
          <a:bodyPr vert="horz" lIns="91440" tIns="45720" rIns="91440" bIns="45720" rtlCol="0">
            <a:normAutofit/>
          </a:bodyPr>
          <a:lstStyle/>
          <a:p>
            <a:pPr marL="0" indent="0" algn="just">
              <a:lnSpc>
                <a:spcPct val="100000"/>
              </a:lnSpc>
              <a:spcBef>
                <a:spcPts val="600"/>
              </a:spcBef>
              <a:spcAft>
                <a:spcPts val="800"/>
              </a:spcAft>
              <a:buSzPct val="80000"/>
              <a:buNone/>
              <a:tabLst>
                <a:tab pos="715963" algn="l"/>
              </a:tabLst>
            </a:pPr>
            <a:r>
              <a:rPr lang="en-US" sz="3000" dirty="0">
                <a:latin typeface="Calibri" panose="020F0502020204030204" pitchFamily="34" charset="0"/>
                <a:cs typeface="Calibri" panose="020F0502020204030204" pitchFamily="34" charset="0"/>
              </a:rPr>
              <a:t>10)	</a:t>
            </a:r>
            <a:r>
              <a:rPr lang="el-GR" sz="3000" dirty="0">
                <a:latin typeface="Calibri" panose="020F0502020204030204" pitchFamily="34" charset="0"/>
                <a:cs typeface="Calibri" panose="020F0502020204030204" pitchFamily="34" charset="0"/>
              </a:rPr>
              <a:t>Δήμος και </a:t>
            </a:r>
            <a:r>
              <a:rPr lang="el-GR" sz="3000" dirty="0" err="1">
                <a:latin typeface="Calibri" panose="020F0502020204030204" pitchFamily="34" charset="0"/>
                <a:cs typeface="Calibri" panose="020F0502020204030204" pitchFamily="34" charset="0"/>
              </a:rPr>
              <a:t>ΔΕΥΑ</a:t>
            </a:r>
            <a:r>
              <a:rPr lang="el-GR" sz="3000" dirty="0">
                <a:latin typeface="Calibri" panose="020F0502020204030204" pitchFamily="34" charset="0"/>
                <a:cs typeface="Calibri" panose="020F0502020204030204" pitchFamily="34" charset="0"/>
              </a:rPr>
              <a:t> Κομοτηνής, 12.3.2025</a:t>
            </a:r>
          </a:p>
          <a:p>
            <a:pPr marL="0" indent="0" algn="just">
              <a:lnSpc>
                <a:spcPct val="100000"/>
              </a:lnSpc>
              <a:spcBef>
                <a:spcPts val="600"/>
              </a:spcBef>
              <a:spcAft>
                <a:spcPts val="800"/>
              </a:spcAft>
              <a:buSzPct val="80000"/>
              <a:buNone/>
              <a:tabLst>
                <a:tab pos="715963" algn="l"/>
              </a:tabLst>
            </a:pPr>
            <a:r>
              <a:rPr lang="en-US" sz="3000" dirty="0">
                <a:latin typeface="Calibri" panose="020F0502020204030204" pitchFamily="34" charset="0"/>
                <a:cs typeface="Calibri" panose="020F0502020204030204" pitchFamily="34" charset="0"/>
              </a:rPr>
              <a:t>11)	</a:t>
            </a:r>
            <a:r>
              <a:rPr lang="el-GR" sz="3000" dirty="0">
                <a:latin typeface="Calibri" panose="020F0502020204030204" pitchFamily="34" charset="0"/>
                <a:cs typeface="Calibri" panose="020F0502020204030204" pitchFamily="34" charset="0"/>
              </a:rPr>
              <a:t>Δήμος </a:t>
            </a:r>
            <a:r>
              <a:rPr lang="el-GR" sz="3000" dirty="0" err="1">
                <a:latin typeface="Calibri" panose="020F0502020204030204" pitchFamily="34" charset="0"/>
                <a:cs typeface="Calibri" panose="020F0502020204030204" pitchFamily="34" charset="0"/>
              </a:rPr>
              <a:t>Μύκης</a:t>
            </a:r>
            <a:r>
              <a:rPr lang="el-GR" sz="3000" dirty="0">
                <a:latin typeface="Calibri" panose="020F0502020204030204" pitchFamily="34" charset="0"/>
                <a:cs typeface="Calibri" panose="020F0502020204030204" pitchFamily="34" charset="0"/>
              </a:rPr>
              <a:t>, 11.3.2025</a:t>
            </a:r>
          </a:p>
          <a:p>
            <a:pPr marL="0" indent="0" algn="just">
              <a:lnSpc>
                <a:spcPct val="100000"/>
              </a:lnSpc>
              <a:spcBef>
                <a:spcPts val="600"/>
              </a:spcBef>
              <a:spcAft>
                <a:spcPts val="800"/>
              </a:spcAft>
              <a:buSzPct val="80000"/>
              <a:buNone/>
              <a:tabLst>
                <a:tab pos="715963" algn="l"/>
              </a:tabLst>
            </a:pPr>
            <a:r>
              <a:rPr lang="en-US" sz="3000" dirty="0">
                <a:latin typeface="Calibri" panose="020F0502020204030204" pitchFamily="34" charset="0"/>
                <a:cs typeface="Calibri" panose="020F0502020204030204" pitchFamily="34" charset="0"/>
              </a:rPr>
              <a:t>12)	</a:t>
            </a:r>
            <a:r>
              <a:rPr lang="el-GR" sz="3000" dirty="0">
                <a:latin typeface="Calibri" panose="020F0502020204030204" pitchFamily="34" charset="0"/>
                <a:cs typeface="Calibri" panose="020F0502020204030204" pitchFamily="34" charset="0"/>
              </a:rPr>
              <a:t>Δήμος </a:t>
            </a:r>
            <a:r>
              <a:rPr lang="el-GR" sz="3000" dirty="0" err="1">
                <a:latin typeface="Calibri" panose="020F0502020204030204" pitchFamily="34" charset="0"/>
                <a:cs typeface="Calibri" panose="020F0502020204030204" pitchFamily="34" charset="0"/>
              </a:rPr>
              <a:t>Παρανεστίου</a:t>
            </a:r>
            <a:r>
              <a:rPr lang="el-GR" sz="3000" dirty="0">
                <a:latin typeface="Calibri" panose="020F0502020204030204" pitchFamily="34" charset="0"/>
                <a:cs typeface="Calibri" panose="020F0502020204030204" pitchFamily="34" charset="0"/>
              </a:rPr>
              <a:t>, 13.3.2025</a:t>
            </a:r>
          </a:p>
          <a:p>
            <a:pPr marL="0" indent="0" algn="just">
              <a:lnSpc>
                <a:spcPct val="100000"/>
              </a:lnSpc>
              <a:spcBef>
                <a:spcPts val="600"/>
              </a:spcBef>
              <a:spcAft>
                <a:spcPts val="800"/>
              </a:spcAft>
              <a:buSzPct val="80000"/>
              <a:buNone/>
              <a:tabLst>
                <a:tab pos="715963" algn="l"/>
              </a:tabLst>
            </a:pPr>
            <a:r>
              <a:rPr lang="en-US" sz="3000" dirty="0">
                <a:latin typeface="Calibri" panose="020F0502020204030204" pitchFamily="34" charset="0"/>
                <a:cs typeface="Calibri" panose="020F0502020204030204" pitchFamily="34" charset="0"/>
              </a:rPr>
              <a:t>13)	</a:t>
            </a:r>
            <a:r>
              <a:rPr lang="el-GR" sz="3000" dirty="0">
                <a:latin typeface="Calibri" panose="020F0502020204030204" pitchFamily="34" charset="0"/>
                <a:cs typeface="Calibri" panose="020F0502020204030204" pitchFamily="34" charset="0"/>
              </a:rPr>
              <a:t>Περιφέρεια ΑΜΘ, Τεχνικές Υπηρεσίες, 13.3.2025</a:t>
            </a:r>
          </a:p>
          <a:p>
            <a:pPr marL="0" indent="0" algn="just">
              <a:lnSpc>
                <a:spcPct val="100000"/>
              </a:lnSpc>
              <a:spcBef>
                <a:spcPts val="600"/>
              </a:spcBef>
              <a:spcAft>
                <a:spcPts val="800"/>
              </a:spcAft>
              <a:buSzPct val="80000"/>
              <a:buNone/>
              <a:tabLst>
                <a:tab pos="715963" algn="l"/>
              </a:tabLst>
            </a:pPr>
            <a:r>
              <a:rPr lang="en-US" sz="3000" dirty="0">
                <a:latin typeface="Calibri" panose="020F0502020204030204" pitchFamily="34" charset="0"/>
                <a:cs typeface="Calibri" panose="020F0502020204030204" pitchFamily="34" charset="0"/>
              </a:rPr>
              <a:t>14)	</a:t>
            </a:r>
            <a:r>
              <a:rPr lang="el-GR" sz="3000" dirty="0">
                <a:latin typeface="Calibri" panose="020F0502020204030204" pitchFamily="34" charset="0"/>
                <a:cs typeface="Calibri" panose="020F0502020204030204" pitchFamily="34" charset="0"/>
              </a:rPr>
              <a:t>Δήμος </a:t>
            </a:r>
            <a:r>
              <a:rPr lang="el-GR" sz="3000" dirty="0" err="1">
                <a:latin typeface="Calibri" panose="020F0502020204030204" pitchFamily="34" charset="0"/>
                <a:cs typeface="Calibri" panose="020F0502020204030204" pitchFamily="34" charset="0"/>
              </a:rPr>
              <a:t>Παγγαίου</a:t>
            </a:r>
            <a:r>
              <a:rPr lang="el-GR" sz="3000" dirty="0">
                <a:latin typeface="Calibri" panose="020F0502020204030204" pitchFamily="34" charset="0"/>
                <a:cs typeface="Calibri" panose="020F0502020204030204" pitchFamily="34" charset="0"/>
              </a:rPr>
              <a:t>, 17.3.2025</a:t>
            </a:r>
          </a:p>
          <a:p>
            <a:pPr marL="0" indent="0" algn="just">
              <a:lnSpc>
                <a:spcPct val="100000"/>
              </a:lnSpc>
              <a:spcBef>
                <a:spcPts val="600"/>
              </a:spcBef>
              <a:spcAft>
                <a:spcPts val="800"/>
              </a:spcAft>
              <a:buSzPct val="80000"/>
              <a:buNone/>
              <a:tabLst>
                <a:tab pos="715963" algn="l"/>
              </a:tabLst>
            </a:pPr>
            <a:r>
              <a:rPr lang="en-US" sz="3000" dirty="0">
                <a:latin typeface="Calibri" panose="020F0502020204030204" pitchFamily="34" charset="0"/>
                <a:cs typeface="Calibri" panose="020F0502020204030204" pitchFamily="34" charset="0"/>
              </a:rPr>
              <a:t>15)	</a:t>
            </a:r>
            <a:r>
              <a:rPr lang="el-GR" sz="3000" dirty="0">
                <a:latin typeface="Calibri" panose="020F0502020204030204" pitchFamily="34" charset="0"/>
                <a:cs typeface="Calibri" panose="020F0502020204030204" pitchFamily="34" charset="0"/>
              </a:rPr>
              <a:t>Δήμος </a:t>
            </a:r>
            <a:r>
              <a:rPr lang="el-GR" sz="3000" dirty="0" err="1">
                <a:latin typeface="Calibri" panose="020F0502020204030204" pitchFamily="34" charset="0"/>
                <a:cs typeface="Calibri" panose="020F0502020204030204" pitchFamily="34" charset="0"/>
              </a:rPr>
              <a:t>Τοπείρου</a:t>
            </a:r>
            <a:r>
              <a:rPr lang="el-GR" sz="3000" dirty="0">
                <a:latin typeface="Calibri" panose="020F0502020204030204" pitchFamily="34" charset="0"/>
                <a:cs typeface="Calibri" panose="020F0502020204030204" pitchFamily="34" charset="0"/>
              </a:rPr>
              <a:t>, 17.3.2025</a:t>
            </a:r>
          </a:p>
          <a:p>
            <a:pPr marL="0" indent="0" algn="just">
              <a:lnSpc>
                <a:spcPct val="100000"/>
              </a:lnSpc>
              <a:spcBef>
                <a:spcPts val="600"/>
              </a:spcBef>
              <a:spcAft>
                <a:spcPts val="800"/>
              </a:spcAft>
              <a:buSzPct val="80000"/>
              <a:buNone/>
              <a:tabLst>
                <a:tab pos="715963" algn="l"/>
              </a:tabLst>
            </a:pPr>
            <a:r>
              <a:rPr lang="en-US" sz="3000" dirty="0">
                <a:latin typeface="Calibri" panose="020F0502020204030204" pitchFamily="34" charset="0"/>
                <a:cs typeface="Calibri" panose="020F0502020204030204" pitchFamily="34" charset="0"/>
              </a:rPr>
              <a:t>16)	</a:t>
            </a:r>
            <a:r>
              <a:rPr lang="el-GR" sz="3000" dirty="0">
                <a:latin typeface="Calibri" panose="020F0502020204030204" pitchFamily="34" charset="0"/>
                <a:cs typeface="Calibri" panose="020F0502020204030204" pitchFamily="34" charset="0"/>
              </a:rPr>
              <a:t>Δήμος </a:t>
            </a:r>
            <a:r>
              <a:rPr lang="el-GR" sz="3000" dirty="0" err="1">
                <a:latin typeface="Calibri" panose="020F0502020204030204" pitchFamily="34" charset="0"/>
                <a:cs typeface="Calibri" panose="020F0502020204030204" pitchFamily="34" charset="0"/>
              </a:rPr>
              <a:t>Δοξάτου</a:t>
            </a:r>
            <a:r>
              <a:rPr lang="el-GR" sz="3000" dirty="0">
                <a:latin typeface="Calibri" panose="020F0502020204030204" pitchFamily="34" charset="0"/>
                <a:cs typeface="Calibri" panose="020F0502020204030204" pitchFamily="34" charset="0"/>
              </a:rPr>
              <a:t>, 18.3.2025</a:t>
            </a:r>
          </a:p>
          <a:p>
            <a:pPr marL="0" indent="0" algn="just">
              <a:lnSpc>
                <a:spcPct val="100000"/>
              </a:lnSpc>
              <a:spcBef>
                <a:spcPts val="600"/>
              </a:spcBef>
              <a:spcAft>
                <a:spcPts val="800"/>
              </a:spcAft>
              <a:buSzPct val="80000"/>
              <a:buNone/>
              <a:tabLst>
                <a:tab pos="715963" algn="l"/>
              </a:tabLst>
            </a:pPr>
            <a:r>
              <a:rPr lang="en-US" sz="3000" dirty="0">
                <a:latin typeface="Calibri" panose="020F0502020204030204" pitchFamily="34" charset="0"/>
                <a:cs typeface="Calibri" panose="020F0502020204030204" pitchFamily="34" charset="0"/>
              </a:rPr>
              <a:t>17)	</a:t>
            </a:r>
            <a:r>
              <a:rPr lang="el-GR" sz="3000" dirty="0">
                <a:latin typeface="Calibri" panose="020F0502020204030204" pitchFamily="34" charset="0"/>
                <a:cs typeface="Calibri" panose="020F0502020204030204" pitchFamily="34" charset="0"/>
              </a:rPr>
              <a:t>Δήμος </a:t>
            </a:r>
            <a:r>
              <a:rPr lang="el-GR" sz="3000" dirty="0" err="1">
                <a:latin typeface="Calibri" panose="020F0502020204030204" pitchFamily="34" charset="0"/>
                <a:cs typeface="Calibri" panose="020F0502020204030204" pitchFamily="34" charset="0"/>
              </a:rPr>
              <a:t>Προσοτσάνης</a:t>
            </a:r>
            <a:r>
              <a:rPr lang="el-GR" sz="3000" dirty="0">
                <a:latin typeface="Calibri" panose="020F0502020204030204" pitchFamily="34" charset="0"/>
                <a:cs typeface="Calibri" panose="020F0502020204030204" pitchFamily="34" charset="0"/>
              </a:rPr>
              <a:t>, 12.3.2025</a:t>
            </a:r>
          </a:p>
          <a:p>
            <a:pPr marL="0" indent="0" algn="just">
              <a:lnSpc>
                <a:spcPct val="100000"/>
              </a:lnSpc>
              <a:spcBef>
                <a:spcPts val="600"/>
              </a:spcBef>
              <a:spcAft>
                <a:spcPts val="800"/>
              </a:spcAft>
              <a:buSzPct val="80000"/>
              <a:buNone/>
              <a:tabLst>
                <a:tab pos="715963" algn="l"/>
              </a:tabLst>
            </a:pPr>
            <a:r>
              <a:rPr lang="en-US" sz="3000" dirty="0">
                <a:latin typeface="Calibri" panose="020F0502020204030204" pitchFamily="34" charset="0"/>
                <a:cs typeface="Calibri" panose="020F0502020204030204" pitchFamily="34" charset="0"/>
              </a:rPr>
              <a:t>18) </a:t>
            </a:r>
            <a:r>
              <a:rPr lang="el-GR" sz="3000" dirty="0">
                <a:latin typeface="Calibri" panose="020F0502020204030204" pitchFamily="34" charset="0"/>
                <a:cs typeface="Calibri" panose="020F0502020204030204" pitchFamily="34" charset="0"/>
              </a:rPr>
              <a:t>Εγνατία Οδός Α.Ε., 19.3.2025</a:t>
            </a:r>
          </a:p>
        </p:txBody>
      </p:sp>
    </p:spTree>
    <p:extLst>
      <p:ext uri="{BB962C8B-B14F-4D97-AF65-F5344CB8AC3E}">
        <p14:creationId xmlns:p14="http://schemas.microsoft.com/office/powerpoint/2010/main" val="2086692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heckerboard(across)">
                                      <p:cBhvr>
                                        <p:cTn id="16" dur="500"/>
                                        <p:tgtEl>
                                          <p:spTgt spid="3">
                                            <p:txEl>
                                              <p:pRg st="3" end="3"/>
                                            </p:txEl>
                                          </p:spTgt>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heckerboard(across)">
                                      <p:cBhvr>
                                        <p:cTn id="19" dur="500"/>
                                        <p:tgtEl>
                                          <p:spTgt spid="3">
                                            <p:txEl>
                                              <p:pRg st="4" end="4"/>
                                            </p:txEl>
                                          </p:spTgt>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heckerboard(across)">
                                      <p:cBhvr>
                                        <p:cTn id="22" dur="500"/>
                                        <p:tgtEl>
                                          <p:spTgt spid="3">
                                            <p:txEl>
                                              <p:pRg st="5" end="5"/>
                                            </p:txEl>
                                          </p:spTgt>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checkerboard(across)">
                                      <p:cBhvr>
                                        <p:cTn id="25" dur="500"/>
                                        <p:tgtEl>
                                          <p:spTgt spid="3">
                                            <p:txEl>
                                              <p:pRg st="6" end="6"/>
                                            </p:txEl>
                                          </p:spTgt>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checkerboard(across)">
                                      <p:cBhvr>
                                        <p:cTn id="28" dur="500"/>
                                        <p:tgtEl>
                                          <p:spTgt spid="3">
                                            <p:txEl>
                                              <p:pRg st="7" end="7"/>
                                            </p:txEl>
                                          </p:spTgt>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checkerboard(across)">
                                      <p:cBhvr>
                                        <p:cTn id="3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2ADB159-9B9E-6114-C533-0A152B3A4665}"/>
              </a:ext>
            </a:extLst>
          </p:cNvPr>
          <p:cNvSpPr>
            <a:spLocks noGrp="1"/>
          </p:cNvSpPr>
          <p:nvPr>
            <p:ph idx="1"/>
          </p:nvPr>
        </p:nvSpPr>
        <p:spPr>
          <a:xfrm>
            <a:off x="0" y="197962"/>
            <a:ext cx="12192000" cy="6660037"/>
          </a:xfrm>
        </p:spPr>
        <p:txBody>
          <a:bodyPr vert="horz" lIns="91440" tIns="45720" rIns="91440" bIns="45720" rtlCol="0">
            <a:normAutofit/>
          </a:bodyPr>
          <a:lstStyle/>
          <a:p>
            <a:pPr marL="514350" indent="-514350" algn="just">
              <a:lnSpc>
                <a:spcPct val="100000"/>
              </a:lnSpc>
              <a:spcBef>
                <a:spcPts val="600"/>
              </a:spcBef>
              <a:spcAft>
                <a:spcPts val="800"/>
              </a:spcAft>
              <a:buSzPct val="80000"/>
              <a:buFont typeface="+mj-lt"/>
              <a:buAutoNum type="arabicParenR"/>
            </a:pPr>
            <a:endParaRPr lang="el-GR" sz="3200" dirty="0">
              <a:latin typeface="Calibri" panose="020F0502020204030204" pitchFamily="34" charset="0"/>
              <a:cs typeface="Calibri" panose="020F0502020204030204" pitchFamily="34" charset="0"/>
            </a:endParaRPr>
          </a:p>
          <a:p>
            <a:pPr marL="0" indent="0" algn="just">
              <a:lnSpc>
                <a:spcPct val="100000"/>
              </a:lnSpc>
              <a:spcBef>
                <a:spcPts val="600"/>
              </a:spcBef>
              <a:spcAft>
                <a:spcPts val="800"/>
              </a:spcAft>
              <a:buSzPct val="80000"/>
              <a:buNone/>
              <a:tabLst>
                <a:tab pos="715963" algn="l"/>
              </a:tabLst>
            </a:pPr>
            <a:r>
              <a:rPr lang="en-US" sz="3000" dirty="0">
                <a:latin typeface="Calibri" panose="020F0502020204030204" pitchFamily="34" charset="0"/>
                <a:cs typeface="Calibri" panose="020F0502020204030204" pitchFamily="34" charset="0"/>
              </a:rPr>
              <a:t>19)	</a:t>
            </a:r>
            <a:r>
              <a:rPr lang="el-GR" sz="3000" dirty="0">
                <a:latin typeface="Calibri" panose="020F0502020204030204" pitchFamily="34" charset="0"/>
                <a:cs typeface="Calibri" panose="020F0502020204030204" pitchFamily="34" charset="0"/>
              </a:rPr>
              <a:t>Ελληνική Εταιρεία Διανομής Αερίου </a:t>
            </a:r>
            <a:r>
              <a:rPr lang="el-GR" sz="3000" dirty="0" err="1">
                <a:latin typeface="Calibri" panose="020F0502020204030204" pitchFamily="34" charset="0"/>
                <a:cs typeface="Calibri" panose="020F0502020204030204" pitchFamily="34" charset="0"/>
              </a:rPr>
              <a:t>ΕΝΑΟΝ</a:t>
            </a:r>
            <a:r>
              <a:rPr lang="el-GR" sz="3000" dirty="0">
                <a:latin typeface="Calibri" panose="020F0502020204030204" pitchFamily="34" charset="0"/>
                <a:cs typeface="Calibri" panose="020F0502020204030204" pitchFamily="34" charset="0"/>
              </a:rPr>
              <a:t> – </a:t>
            </a:r>
            <a:r>
              <a:rPr lang="el-GR" sz="3000" dirty="0" err="1">
                <a:latin typeface="Calibri" panose="020F0502020204030204" pitchFamily="34" charset="0"/>
                <a:cs typeface="Calibri" panose="020F0502020204030204" pitchFamily="34" charset="0"/>
              </a:rPr>
              <a:t>ΕΔΑ</a:t>
            </a:r>
            <a:r>
              <a:rPr lang="el-GR" sz="3000" dirty="0">
                <a:latin typeface="Calibri" panose="020F0502020204030204" pitchFamily="34" charset="0"/>
                <a:cs typeface="Calibri" panose="020F0502020204030204" pitchFamily="34" charset="0"/>
              </a:rPr>
              <a:t>. 9.4.2025</a:t>
            </a:r>
          </a:p>
          <a:p>
            <a:pPr marL="715963" indent="-715963" algn="just">
              <a:lnSpc>
                <a:spcPct val="100000"/>
              </a:lnSpc>
              <a:spcBef>
                <a:spcPts val="600"/>
              </a:spcBef>
              <a:spcAft>
                <a:spcPts val="800"/>
              </a:spcAft>
              <a:buSzPct val="80000"/>
              <a:buNone/>
              <a:tabLst>
                <a:tab pos="715963" algn="l"/>
              </a:tabLst>
            </a:pPr>
            <a:r>
              <a:rPr lang="en-US" sz="3000" dirty="0">
                <a:latin typeface="Calibri" panose="020F0502020204030204" pitchFamily="34" charset="0"/>
                <a:cs typeface="Calibri" panose="020F0502020204030204" pitchFamily="34" charset="0"/>
              </a:rPr>
              <a:t>20)	</a:t>
            </a:r>
            <a:r>
              <a:rPr lang="el-GR" sz="3000" dirty="0">
                <a:latin typeface="Calibri" panose="020F0502020204030204" pitchFamily="34" charset="0"/>
                <a:cs typeface="Calibri" panose="020F0502020204030204" pitchFamily="34" charset="0"/>
              </a:rPr>
              <a:t>Εφορείες Αρχαιοτήτων, Κεντρικές Υπηρεσίες Υπουργείου Πολιτισμού και Επιτελική Δομή ΕΣΠΑ Τομέα Πολιτισμού (</a:t>
            </a:r>
            <a:r>
              <a:rPr lang="el-GR" sz="3000" dirty="0" err="1">
                <a:latin typeface="Calibri" panose="020F0502020204030204" pitchFamily="34" charset="0"/>
                <a:cs typeface="Calibri" panose="020F0502020204030204" pitchFamily="34" charset="0"/>
              </a:rPr>
              <a:t>ΕΔΕΠΟΛ</a:t>
            </a:r>
            <a:r>
              <a:rPr lang="el-GR" sz="3000" dirty="0">
                <a:latin typeface="Calibri" panose="020F0502020204030204" pitchFamily="34" charset="0"/>
                <a:cs typeface="Calibri" panose="020F0502020204030204" pitchFamily="34" charset="0"/>
              </a:rPr>
              <a:t>), 7.4.2025.</a:t>
            </a:r>
          </a:p>
        </p:txBody>
      </p:sp>
    </p:spTree>
    <p:extLst>
      <p:ext uri="{BB962C8B-B14F-4D97-AF65-F5344CB8AC3E}">
        <p14:creationId xmlns:p14="http://schemas.microsoft.com/office/powerpoint/2010/main" val="1807442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heckerboard(across)">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2ADB159-9B9E-6114-C533-0A152B3A4665}"/>
              </a:ext>
            </a:extLst>
          </p:cNvPr>
          <p:cNvSpPr>
            <a:spLocks noGrp="1"/>
          </p:cNvSpPr>
          <p:nvPr>
            <p:ph idx="1"/>
          </p:nvPr>
        </p:nvSpPr>
        <p:spPr>
          <a:xfrm>
            <a:off x="0" y="207390"/>
            <a:ext cx="12192000" cy="6650610"/>
          </a:xfrm>
        </p:spPr>
        <p:txBody>
          <a:bodyPr vert="horz" lIns="91440" tIns="45720" rIns="91440" bIns="45720" rtlCol="0">
            <a:normAutofit/>
          </a:bodyPr>
          <a:lstStyle/>
          <a:p>
            <a:pPr marL="514350" indent="-514350" algn="just">
              <a:lnSpc>
                <a:spcPct val="100000"/>
              </a:lnSpc>
              <a:spcBef>
                <a:spcPts val="600"/>
              </a:spcBef>
              <a:spcAft>
                <a:spcPts val="800"/>
              </a:spcAft>
              <a:buSzPct val="80000"/>
              <a:buFont typeface="+mj-lt"/>
              <a:buAutoNum type="arabicParenR"/>
            </a:pPr>
            <a:endParaRPr lang="el-GR" sz="3200" dirty="0">
              <a:latin typeface="Calibri" panose="020F0502020204030204" pitchFamily="34" charset="0"/>
              <a:cs typeface="Calibri" panose="020F0502020204030204" pitchFamily="34" charset="0"/>
            </a:endParaRPr>
          </a:p>
          <a:p>
            <a:pPr marL="0" indent="0" algn="just">
              <a:lnSpc>
                <a:spcPct val="100000"/>
              </a:lnSpc>
              <a:spcBef>
                <a:spcPts val="600"/>
              </a:spcBef>
              <a:spcAft>
                <a:spcPts val="800"/>
              </a:spcAft>
              <a:buSzPct val="80000"/>
              <a:buNone/>
              <a:tabLst>
                <a:tab pos="715963" algn="l"/>
              </a:tabLst>
            </a:pPr>
            <a:r>
              <a:rPr lang="el-GR" sz="3200" dirty="0">
                <a:latin typeface="Calibri" panose="020F0502020204030204" pitchFamily="34" charset="0"/>
                <a:cs typeface="Calibri" panose="020F0502020204030204" pitchFamily="34" charset="0"/>
              </a:rPr>
              <a:t>Οι τεχνικές συναντήσεις έγιναν κατά κανόνα δια ζώσης, με την παρουσία του Περιφερειάρχη ΑΜΘ, αλλά και επιτόπου στην έδρα του Δικαιούχου, παράλληλα με τεχνικές συσκέψεις με αναδόχους κρίσιμων πράξεων.</a:t>
            </a:r>
          </a:p>
        </p:txBody>
      </p:sp>
    </p:spTree>
    <p:extLst>
      <p:ext uri="{BB962C8B-B14F-4D97-AF65-F5344CB8AC3E}">
        <p14:creationId xmlns:p14="http://schemas.microsoft.com/office/powerpoint/2010/main" val="366478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3BF9E92C-D927-5AF4-5F02-6A2BCBA4E4FC}"/>
              </a:ext>
            </a:extLst>
          </p:cNvPr>
          <p:cNvPicPr>
            <a:picLocks noChangeAspect="1"/>
          </p:cNvPicPr>
          <p:nvPr/>
        </p:nvPicPr>
        <p:blipFill>
          <a:blip r:embed="rId2"/>
          <a:stretch>
            <a:fillRect/>
          </a:stretch>
        </p:blipFill>
        <p:spPr>
          <a:xfrm>
            <a:off x="1237067" y="436273"/>
            <a:ext cx="4858933" cy="2493480"/>
          </a:xfrm>
          <a:prstGeom prst="rect">
            <a:avLst/>
          </a:prstGeom>
        </p:spPr>
      </p:pic>
      <p:pic>
        <p:nvPicPr>
          <p:cNvPr id="4" name="Εικόνα 3" descr="Μπορεί να είναι εικόνα 10 άτομα">
            <a:extLst>
              <a:ext uri="{FF2B5EF4-FFF2-40B4-BE49-F238E27FC236}">
                <a16:creationId xmlns:a16="http://schemas.microsoft.com/office/drawing/2014/main" id="{144AC214-520A-DAF1-7E6E-BCF9471973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4786"/>
          <a:stretch/>
        </p:blipFill>
        <p:spPr bwMode="auto">
          <a:xfrm>
            <a:off x="1237067" y="3429000"/>
            <a:ext cx="4859655" cy="2436495"/>
          </a:xfrm>
          <a:prstGeom prst="rect">
            <a:avLst/>
          </a:prstGeom>
          <a:noFill/>
          <a:ln>
            <a:noFill/>
          </a:ln>
          <a:extLst>
            <a:ext uri="{53640926-AAD7-44D8-BBD7-CCE9431645EC}">
              <a14:shadowObscured xmlns:a14="http://schemas.microsoft.com/office/drawing/2010/main"/>
            </a:ext>
          </a:extLst>
        </p:spPr>
      </p:pic>
      <p:pic>
        <p:nvPicPr>
          <p:cNvPr id="6" name="Εικόνα 5" descr="Μπορεί να είναι εικόνα 7 άτομα και κείμενο">
            <a:extLst>
              <a:ext uri="{FF2B5EF4-FFF2-40B4-BE49-F238E27FC236}">
                <a16:creationId xmlns:a16="http://schemas.microsoft.com/office/drawing/2014/main" id="{E3D1867E-0BA3-EDEB-38B6-BE86BAF8D97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2995"/>
          <a:stretch/>
        </p:blipFill>
        <p:spPr bwMode="auto">
          <a:xfrm>
            <a:off x="6521319" y="436273"/>
            <a:ext cx="4860000" cy="2493480"/>
          </a:xfrm>
          <a:prstGeom prst="rect">
            <a:avLst/>
          </a:prstGeom>
          <a:noFill/>
          <a:ln>
            <a:noFill/>
          </a:ln>
          <a:extLst>
            <a:ext uri="{53640926-AAD7-44D8-BBD7-CCE9431645EC}">
              <a14:shadowObscured xmlns:a14="http://schemas.microsoft.com/office/drawing/2010/main"/>
            </a:ext>
          </a:extLst>
        </p:spPr>
      </p:pic>
      <p:pic>
        <p:nvPicPr>
          <p:cNvPr id="3" name="Εικόνα 2" descr="Δεν υπάρχει διαθέσιμη περιγραφή για τη φωτογραφία.">
            <a:extLst>
              <a:ext uri="{FF2B5EF4-FFF2-40B4-BE49-F238E27FC236}">
                <a16:creationId xmlns:a16="http://schemas.microsoft.com/office/drawing/2014/main" id="{30C4F427-C094-164E-198D-E4C0F8648029}"/>
              </a:ext>
            </a:extLst>
          </p:cNvPr>
          <p:cNvPicPr>
            <a:picLocks noChangeAspect="1"/>
          </p:cNvPicPr>
          <p:nvPr/>
        </p:nvPicPr>
        <p:blipFill>
          <a:blip r:embed="rId5" cstate="print">
            <a:extLst>
              <a:ext uri="{28A0092B-C50C-407E-A947-70E740481C1C}">
                <a14:useLocalDpi xmlns:a14="http://schemas.microsoft.com/office/drawing/2010/main" val="0"/>
              </a:ext>
            </a:extLst>
          </a:blip>
          <a:srcRect t="9878" b="15285"/>
          <a:stretch/>
        </p:blipFill>
        <p:spPr bwMode="auto">
          <a:xfrm>
            <a:off x="6521319" y="3429000"/>
            <a:ext cx="4860000" cy="2436495"/>
          </a:xfrm>
          <a:prstGeom prst="rect">
            <a:avLst/>
          </a:prstGeom>
          <a:noFill/>
          <a:ln>
            <a:noFill/>
          </a:ln>
        </p:spPr>
      </p:pic>
    </p:spTree>
    <p:extLst>
      <p:ext uri="{BB962C8B-B14F-4D97-AF65-F5344CB8AC3E}">
        <p14:creationId xmlns:p14="http://schemas.microsoft.com/office/powerpoint/2010/main" val="19601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heckerboard(across)">
                                      <p:cBhvr>
                                        <p:cTn id="10" dur="500"/>
                                        <p:tgtEl>
                                          <p:spTgt spid="6"/>
                                        </p:tgtEl>
                                      </p:cBhvr>
                                    </p:animEffect>
                                  </p:childTnLst>
                                </p:cTn>
                              </p:par>
                              <p:par>
                                <p:cTn id="11" presetID="5"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cTn>
                              </p:par>
                              <p:par>
                                <p:cTn id="14" presetID="5" presetClass="entr" presetSubtype="1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heckerboard(across)">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Εικόνα 12" descr="Μπορεί να είναι εικόνα 2 άτομα και κείμενο">
            <a:extLst>
              <a:ext uri="{FF2B5EF4-FFF2-40B4-BE49-F238E27FC236}">
                <a16:creationId xmlns:a16="http://schemas.microsoft.com/office/drawing/2014/main" id="{623F6765-6751-BEED-31BC-82160E4BB97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575" y="513797"/>
            <a:ext cx="5940425" cy="4453890"/>
          </a:xfrm>
          <a:prstGeom prst="rect">
            <a:avLst/>
          </a:prstGeom>
          <a:noFill/>
          <a:ln>
            <a:noFill/>
          </a:ln>
        </p:spPr>
      </p:pic>
      <p:pic>
        <p:nvPicPr>
          <p:cNvPr id="14" name="Εικόνα 13" descr="Μπορεί να είναι εικόνα 8 άτομα">
            <a:extLst>
              <a:ext uri="{FF2B5EF4-FFF2-40B4-BE49-F238E27FC236}">
                <a16:creationId xmlns:a16="http://schemas.microsoft.com/office/drawing/2014/main" id="{77AB6312-C515-65ED-3BDB-7B921CC3C39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8341" b="8953"/>
          <a:stretch/>
        </p:blipFill>
        <p:spPr bwMode="auto">
          <a:xfrm>
            <a:off x="6340547" y="513797"/>
            <a:ext cx="5748278" cy="276034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6403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heckerboard(across)">
                                      <p:cBhvr>
                                        <p:cTn id="7" dur="500"/>
                                        <p:tgtEl>
                                          <p:spTgt spid="13"/>
                                        </p:tgtEl>
                                      </p:cBhvr>
                                    </p:animEffect>
                                  </p:childTnLst>
                                </p:cTn>
                              </p:par>
                              <p:par>
                                <p:cTn id="8" presetID="5" presetClass="entr" presetSubtype="1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checkerboard(across)">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a:extLst>
              <a:ext uri="{FF2B5EF4-FFF2-40B4-BE49-F238E27FC236}">
                <a16:creationId xmlns:a16="http://schemas.microsoft.com/office/drawing/2014/main" id="{B6ABEB4A-111D-551B-3DA9-81EDE4357D86}"/>
              </a:ext>
            </a:extLst>
          </p:cNvPr>
          <p:cNvSpPr>
            <a:spLocks noGrp="1"/>
          </p:cNvSpPr>
          <p:nvPr>
            <p:ph type="title"/>
          </p:nvPr>
        </p:nvSpPr>
        <p:spPr>
          <a:xfrm>
            <a:off x="0" y="197963"/>
            <a:ext cx="12192000" cy="597912"/>
          </a:xfrm>
        </p:spPr>
        <p:txBody>
          <a:bodyPr>
            <a:normAutofit/>
          </a:bodyPr>
          <a:lstStyle/>
          <a:p>
            <a:pPr algn="ctr"/>
            <a:r>
              <a:rPr lang="el-GR" sz="3400" b="1" dirty="0">
                <a:solidFill>
                  <a:srgbClr val="144E8C"/>
                </a:solidFill>
                <a:effectLst/>
                <a:latin typeface="Calibri" panose="020F0502020204030204" pitchFamily="34" charset="0"/>
                <a:ea typeface="Times New Roman" panose="02020603050405020304" pitchFamily="18" charset="0"/>
              </a:rPr>
              <a:t>Υποβολή Εγγράφων Ολοκλήρωσης </a:t>
            </a:r>
            <a:r>
              <a:rPr lang="el-GR" sz="3400" b="1" dirty="0" err="1">
                <a:solidFill>
                  <a:srgbClr val="144E8C"/>
                </a:solidFill>
                <a:effectLst/>
                <a:latin typeface="Calibri" panose="020F0502020204030204" pitchFamily="34" charset="0"/>
                <a:ea typeface="Times New Roman" panose="02020603050405020304" pitchFamily="18" charset="0"/>
              </a:rPr>
              <a:t>ΕΠ</a:t>
            </a:r>
            <a:r>
              <a:rPr lang="el-GR" sz="3400" b="1" dirty="0">
                <a:solidFill>
                  <a:srgbClr val="144E8C"/>
                </a:solidFill>
                <a:effectLst/>
                <a:latin typeface="Calibri" panose="020F0502020204030204" pitchFamily="34" charset="0"/>
                <a:ea typeface="Times New Roman" panose="02020603050405020304" pitchFamily="18" charset="0"/>
              </a:rPr>
              <a:t> ΑΜΘ 14-20</a:t>
            </a:r>
            <a:endParaRPr lang="el-GR" sz="3400" dirty="0">
              <a:solidFill>
                <a:srgbClr val="144E8C"/>
              </a:solidFill>
            </a:endParaRPr>
          </a:p>
        </p:txBody>
      </p:sp>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pPr>
            <a:r>
              <a:rPr lang="el-GR" sz="2600" b="0" dirty="0">
                <a:solidFill>
                  <a:srgbClr val="0D4F8C"/>
                </a:solidFill>
              </a:rPr>
              <a:t>Ημερομηνίες - Ορόσημα: </a:t>
            </a:r>
            <a:endParaRPr lang="en-US" sz="2600" b="0" dirty="0">
              <a:solidFill>
                <a:srgbClr val="0D4F8C"/>
              </a:solidFill>
            </a:endParaRPr>
          </a:p>
          <a:p>
            <a:pPr algn="just">
              <a:lnSpc>
                <a:spcPct val="100000"/>
              </a:lnSpc>
              <a:spcBef>
                <a:spcPts val="1200"/>
              </a:spcBef>
              <a:tabLst>
                <a:tab pos="720725" algn="l"/>
              </a:tabLst>
            </a:pPr>
            <a:r>
              <a:rPr lang="el-GR" sz="2600" b="0" dirty="0">
                <a:solidFill>
                  <a:srgbClr val="0D4F8C"/>
                </a:solidFill>
              </a:rPr>
              <a:t>α)	</a:t>
            </a:r>
            <a:r>
              <a:rPr lang="el-GR" sz="2600" u="sng" dirty="0">
                <a:solidFill>
                  <a:srgbClr val="0D4F8C"/>
                </a:solidFill>
              </a:rPr>
              <a:t>Τέλος Ιουνίου 2025</a:t>
            </a:r>
            <a:r>
              <a:rPr lang="el-GR" sz="2600" b="0" dirty="0">
                <a:solidFill>
                  <a:srgbClr val="0D4F8C"/>
                </a:solidFill>
              </a:rPr>
              <a:t>, 1</a:t>
            </a:r>
            <a:r>
              <a:rPr lang="el-GR" sz="2600" b="0" baseline="30000" dirty="0">
                <a:solidFill>
                  <a:srgbClr val="0D4F8C"/>
                </a:solidFill>
              </a:rPr>
              <a:t>ο</a:t>
            </a:r>
            <a:r>
              <a:rPr lang="el-GR" sz="2600" b="0" dirty="0">
                <a:solidFill>
                  <a:srgbClr val="0D4F8C"/>
                </a:solidFill>
              </a:rPr>
              <a:t> Σχέδιο Τελικού Λογαριασμού, </a:t>
            </a:r>
          </a:p>
          <a:p>
            <a:pPr marL="715963" indent="-715963" algn="just">
              <a:lnSpc>
                <a:spcPct val="100000"/>
              </a:lnSpc>
              <a:spcBef>
                <a:spcPts val="1800"/>
              </a:spcBef>
              <a:tabLst>
                <a:tab pos="720725" algn="l"/>
              </a:tabLst>
            </a:pPr>
            <a:r>
              <a:rPr lang="el-GR" sz="2600" b="0" dirty="0">
                <a:solidFill>
                  <a:srgbClr val="0D4F8C"/>
                </a:solidFill>
              </a:rPr>
              <a:t>β)	</a:t>
            </a:r>
            <a:r>
              <a:rPr lang="el-GR" sz="2600" u="sng" dirty="0">
                <a:solidFill>
                  <a:srgbClr val="0D4F8C"/>
                </a:solidFill>
              </a:rPr>
              <a:t>Τέλος Σεπτεμβρίου 2025</a:t>
            </a:r>
            <a:r>
              <a:rPr lang="el-GR" sz="2600" b="0" dirty="0">
                <a:solidFill>
                  <a:srgbClr val="0D4F8C"/>
                </a:solidFill>
              </a:rPr>
              <a:t>, 2</a:t>
            </a:r>
            <a:r>
              <a:rPr lang="el-GR" sz="2600" b="0" baseline="30000" dirty="0">
                <a:solidFill>
                  <a:srgbClr val="0D4F8C"/>
                </a:solidFill>
              </a:rPr>
              <a:t>ο</a:t>
            </a:r>
            <a:r>
              <a:rPr lang="el-GR" sz="2600" b="0" dirty="0">
                <a:solidFill>
                  <a:srgbClr val="0D4F8C"/>
                </a:solidFill>
              </a:rPr>
              <a:t> Σχέδιο Τελικού Λογαριασμού. </a:t>
            </a:r>
          </a:p>
          <a:p>
            <a:pPr marL="715963" indent="-715963" algn="just">
              <a:lnSpc>
                <a:spcPct val="100000"/>
              </a:lnSpc>
              <a:spcBef>
                <a:spcPts val="1800"/>
              </a:spcBef>
              <a:tabLst>
                <a:tab pos="720725" algn="l"/>
              </a:tabLst>
            </a:pPr>
            <a:r>
              <a:rPr lang="el-GR" sz="2600" b="0" dirty="0">
                <a:solidFill>
                  <a:srgbClr val="0D4F8C"/>
                </a:solidFill>
              </a:rPr>
              <a:t>	Αποφάσεις Διοικητικής Ολοκλήρωσης των έργων (κλείσιμο ελέγχων, ανοικτών συστάσεων, επανεξέτασης </a:t>
            </a:r>
            <a:r>
              <a:rPr lang="el-GR" sz="2600" b="0" dirty="0" err="1">
                <a:solidFill>
                  <a:srgbClr val="0D4F8C"/>
                </a:solidFill>
              </a:rPr>
              <a:t>ΕΣΠΕΛ</a:t>
            </a:r>
            <a:r>
              <a:rPr lang="el-GR" sz="2600" b="0" dirty="0">
                <a:solidFill>
                  <a:srgbClr val="0D4F8C"/>
                </a:solidFill>
              </a:rPr>
              <a:t>, εξέτασης καταγγελιών). </a:t>
            </a:r>
          </a:p>
          <a:p>
            <a:pPr marL="720725" indent="-720725" algn="just">
              <a:lnSpc>
                <a:spcPct val="100000"/>
              </a:lnSpc>
              <a:tabLst>
                <a:tab pos="720725" algn="l"/>
              </a:tabLst>
            </a:pPr>
            <a:r>
              <a:rPr lang="el-GR" sz="2600" b="0" dirty="0">
                <a:solidFill>
                  <a:srgbClr val="0D4F8C"/>
                </a:solidFill>
              </a:rPr>
              <a:t>	</a:t>
            </a:r>
          </a:p>
          <a:p>
            <a:pPr marL="720725" indent="-720725" algn="just">
              <a:lnSpc>
                <a:spcPct val="100000"/>
              </a:lnSpc>
              <a:tabLst>
                <a:tab pos="720725" algn="l"/>
              </a:tabLst>
            </a:pPr>
            <a:r>
              <a:rPr lang="el-GR" sz="2600" b="0" i="1" dirty="0">
                <a:solidFill>
                  <a:srgbClr val="0D4F8C"/>
                </a:solidFill>
              </a:rPr>
              <a:t>	έχουν εκδοθεί αποφάσεις διοικητικής ολοκλήρωσης για τις </a:t>
            </a:r>
            <a:r>
              <a:rPr lang="el-GR" sz="2600" i="1" dirty="0">
                <a:solidFill>
                  <a:srgbClr val="0D4F8C"/>
                </a:solidFill>
              </a:rPr>
              <a:t>2</a:t>
            </a:r>
            <a:r>
              <a:rPr lang="en-US" sz="2600" i="1" dirty="0">
                <a:solidFill>
                  <a:srgbClr val="0D4F8C"/>
                </a:solidFill>
              </a:rPr>
              <a:t>78</a:t>
            </a:r>
            <a:r>
              <a:rPr lang="el-GR" sz="2600" i="1" dirty="0">
                <a:solidFill>
                  <a:srgbClr val="0D4F8C"/>
                </a:solidFill>
              </a:rPr>
              <a:t> </a:t>
            </a:r>
            <a:r>
              <a:rPr lang="el-GR" sz="2600" b="0" i="1" dirty="0">
                <a:solidFill>
                  <a:srgbClr val="0D4F8C"/>
                </a:solidFill>
              </a:rPr>
              <a:t>από τα </a:t>
            </a:r>
            <a:r>
              <a:rPr lang="el-GR" sz="2600" i="1" dirty="0">
                <a:solidFill>
                  <a:srgbClr val="0D4F8C"/>
                </a:solidFill>
              </a:rPr>
              <a:t>34</a:t>
            </a:r>
            <a:r>
              <a:rPr lang="en-US" sz="2600" i="1" dirty="0">
                <a:solidFill>
                  <a:srgbClr val="0D4F8C"/>
                </a:solidFill>
              </a:rPr>
              <a:t>2</a:t>
            </a:r>
            <a:r>
              <a:rPr lang="el-GR" sz="2600" b="0" i="1" dirty="0">
                <a:solidFill>
                  <a:srgbClr val="0D4F8C"/>
                </a:solidFill>
              </a:rPr>
              <a:t> πράξεις εκτός Κρατικών Ενισχύσεων του προγράμματος </a:t>
            </a:r>
            <a:r>
              <a:rPr lang="el-GR" sz="2600" b="0" i="1" dirty="0">
                <a:solidFill>
                  <a:srgbClr val="FF0000"/>
                </a:solidFill>
              </a:rPr>
              <a:t>(…82%)</a:t>
            </a:r>
          </a:p>
          <a:p>
            <a:pPr marL="720725" indent="-720725" algn="just">
              <a:lnSpc>
                <a:spcPct val="100000"/>
              </a:lnSpc>
              <a:spcBef>
                <a:spcPts val="1800"/>
              </a:spcBef>
              <a:tabLst>
                <a:tab pos="720725" algn="l"/>
              </a:tabLst>
            </a:pPr>
            <a:r>
              <a:rPr lang="el-GR" sz="2600" b="0" dirty="0">
                <a:solidFill>
                  <a:srgbClr val="0D4F8C"/>
                </a:solidFill>
              </a:rPr>
              <a:t>γ)	</a:t>
            </a:r>
            <a:r>
              <a:rPr lang="el-GR" sz="2600" u="sng" dirty="0">
                <a:solidFill>
                  <a:srgbClr val="0D4F8C"/>
                </a:solidFill>
                <a:highlight>
                  <a:srgbClr val="FFFF00"/>
                </a:highlight>
              </a:rPr>
              <a:t>Τέλος Οκτωβρίου 2025</a:t>
            </a:r>
            <a:r>
              <a:rPr lang="el-GR" sz="2600" dirty="0">
                <a:solidFill>
                  <a:srgbClr val="0D4F8C"/>
                </a:solidFill>
              </a:rPr>
              <a:t>, Οριστικός Λογαριασμός</a:t>
            </a:r>
            <a:r>
              <a:rPr lang="el-GR" sz="2600" b="0" dirty="0">
                <a:solidFill>
                  <a:srgbClr val="0D4F8C"/>
                </a:solidFill>
              </a:rPr>
              <a:t>.</a:t>
            </a:r>
          </a:p>
        </p:txBody>
      </p:sp>
    </p:spTree>
    <p:extLst>
      <p:ext uri="{BB962C8B-B14F-4D97-AF65-F5344CB8AC3E}">
        <p14:creationId xmlns:p14="http://schemas.microsoft.com/office/powerpoint/2010/main" val="3123368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2ADB159-9B9E-6114-C533-0A152B3A4665}"/>
              </a:ext>
            </a:extLst>
          </p:cNvPr>
          <p:cNvSpPr>
            <a:spLocks noGrp="1"/>
          </p:cNvSpPr>
          <p:nvPr>
            <p:ph idx="1"/>
          </p:nvPr>
        </p:nvSpPr>
        <p:spPr>
          <a:xfrm>
            <a:off x="0" y="169682"/>
            <a:ext cx="12192000" cy="6688318"/>
          </a:xfrm>
        </p:spPr>
        <p:txBody>
          <a:bodyPr vert="horz" lIns="91440" tIns="45720" rIns="91440" bIns="45720" rtlCol="0">
            <a:normAutofit/>
          </a:bodyPr>
          <a:lstStyle/>
          <a:p>
            <a:pPr marL="0" indent="0" algn="just">
              <a:buNone/>
              <a:tabLst>
                <a:tab pos="358775" algn="l"/>
              </a:tabLst>
            </a:pPr>
            <a:endParaRPr lang="el-GR" dirty="0">
              <a:latin typeface="Calibri" panose="020F0502020204030204" pitchFamily="34" charset="0"/>
              <a:ea typeface="Times New Roman" panose="02020603050405020304" pitchFamily="18" charset="0"/>
            </a:endParaRPr>
          </a:p>
          <a:p>
            <a:pPr marL="715963" indent="-715963" algn="just">
              <a:lnSpc>
                <a:spcPct val="100000"/>
              </a:lnSpc>
              <a:spcBef>
                <a:spcPts val="600"/>
              </a:spcBef>
              <a:buNone/>
              <a:tabLst>
                <a:tab pos="715963" algn="l"/>
              </a:tabLst>
            </a:pPr>
            <a:r>
              <a:rPr lang="el-GR" sz="3200" dirty="0">
                <a:effectLst/>
                <a:latin typeface="+mn-lt"/>
                <a:ea typeface="Times New Roman" panose="02020603050405020304" pitchFamily="18" charset="0"/>
              </a:rPr>
              <a:t>Β)	</a:t>
            </a:r>
            <a:r>
              <a:rPr lang="el-GR" sz="3200" dirty="0">
                <a:latin typeface="+mn-lt"/>
              </a:rPr>
              <a:t>Ακολούθως η ΕΥΔ Π-ΑΜΘ απέστειλε σε κάθε δικαιούχο επιστολή με τα κύρια συμπεράσματα και τις απαιτούμενες ενέργειες για κάθε πράξη ώστε να είναι δυνατή η παρακολούθηση των συμπερασμάτων των τεχνικών συναντήσεων.</a:t>
            </a:r>
          </a:p>
          <a:p>
            <a:pPr marL="715963" indent="-715963" algn="just">
              <a:lnSpc>
                <a:spcPct val="100000"/>
              </a:lnSpc>
              <a:spcBef>
                <a:spcPts val="600"/>
              </a:spcBef>
              <a:buNone/>
              <a:tabLst>
                <a:tab pos="715963" algn="l"/>
              </a:tabLst>
            </a:pPr>
            <a:r>
              <a:rPr lang="el-GR" sz="3200" dirty="0">
                <a:latin typeface="+mn-lt"/>
              </a:rPr>
              <a:t>Γ)	Προγραμματίζει να οργανώσει νέο κύκλο τεχνικών συναντήσεων επιτόπου στην έδρα των Δικαιούχων από τον Ιούνιο έως τον Ιούλιο του 2025.</a:t>
            </a:r>
          </a:p>
          <a:p>
            <a:pPr marL="715963" indent="-715963" algn="just">
              <a:lnSpc>
                <a:spcPct val="100000"/>
              </a:lnSpc>
              <a:spcBef>
                <a:spcPts val="600"/>
              </a:spcBef>
              <a:buNone/>
              <a:tabLst>
                <a:tab pos="715963" algn="l"/>
              </a:tabLst>
            </a:pPr>
            <a:r>
              <a:rPr lang="el-GR" sz="3200" dirty="0">
                <a:latin typeface="+mn-lt"/>
              </a:rPr>
              <a:t>Δ)	Προχωράει σε εξυγίανση του προγράμματος θέτοντας πράξεις που δεν έχουν εκκινήσει σε επιτήρηση και </a:t>
            </a:r>
            <a:r>
              <a:rPr lang="el-GR" sz="3200" dirty="0" err="1">
                <a:latin typeface="+mn-lt"/>
              </a:rPr>
              <a:t>απένταξη</a:t>
            </a:r>
            <a:r>
              <a:rPr lang="el-GR" sz="3200" dirty="0">
                <a:latin typeface="+mn-lt"/>
              </a:rPr>
              <a:t>.</a:t>
            </a:r>
          </a:p>
          <a:p>
            <a:pPr marL="715963" indent="-715963" algn="just">
              <a:lnSpc>
                <a:spcPct val="100000"/>
              </a:lnSpc>
              <a:spcBef>
                <a:spcPts val="600"/>
              </a:spcBef>
              <a:buNone/>
              <a:tabLst>
                <a:tab pos="715963" algn="l"/>
              </a:tabLst>
            </a:pPr>
            <a:endParaRPr lang="el-GR" sz="3200" dirty="0">
              <a:latin typeface="+mn-lt"/>
            </a:endParaRPr>
          </a:p>
          <a:p>
            <a:pPr marL="715963" indent="-715963">
              <a:lnSpc>
                <a:spcPct val="100000"/>
              </a:lnSpc>
              <a:buNone/>
              <a:tabLst>
                <a:tab pos="715963" algn="l"/>
              </a:tabLst>
            </a:pPr>
            <a:endParaRPr lang="el-GR" sz="3200" dirty="0">
              <a:latin typeface="+mn-l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03275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heckerboard(across)">
                                      <p:cBhvr>
                                        <p:cTn id="10" dur="500"/>
                                        <p:tgtEl>
                                          <p:spTgt spid="3">
                                            <p:txEl>
                                              <p:pRg st="2" end="2"/>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checkerboard(across)">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2ADB159-9B9E-6114-C533-0A152B3A4665}"/>
              </a:ext>
            </a:extLst>
          </p:cNvPr>
          <p:cNvSpPr>
            <a:spLocks noGrp="1"/>
          </p:cNvSpPr>
          <p:nvPr>
            <p:ph idx="1"/>
          </p:nvPr>
        </p:nvSpPr>
        <p:spPr>
          <a:xfrm>
            <a:off x="0" y="188536"/>
            <a:ext cx="12192000" cy="6669464"/>
          </a:xfrm>
        </p:spPr>
        <p:txBody>
          <a:bodyPr vert="horz" lIns="91440" tIns="45720" rIns="91440" bIns="45720" rtlCol="0">
            <a:normAutofit/>
          </a:bodyPr>
          <a:lstStyle/>
          <a:p>
            <a:pPr marL="0" indent="0" algn="just">
              <a:buNone/>
              <a:tabLst>
                <a:tab pos="358775" algn="l"/>
              </a:tabLst>
            </a:pPr>
            <a:endParaRPr lang="el-GR" dirty="0">
              <a:latin typeface="Calibri" panose="020F0502020204030204" pitchFamily="34" charset="0"/>
              <a:ea typeface="Times New Roman" panose="02020603050405020304" pitchFamily="18" charset="0"/>
            </a:endParaRPr>
          </a:p>
          <a:p>
            <a:pPr marL="0" indent="0" algn="just">
              <a:lnSpc>
                <a:spcPct val="100000"/>
              </a:lnSpc>
              <a:spcBef>
                <a:spcPts val="1200"/>
              </a:spcBef>
              <a:buNone/>
            </a:pPr>
            <a:r>
              <a:rPr lang="el-GR" sz="3200" dirty="0">
                <a:latin typeface="+mn-lt"/>
                <a:cs typeface="Times New Roman" panose="02020603050405020304" pitchFamily="18" charset="0"/>
              </a:rPr>
              <a:t>Στόχος των ανωτέρω ενεργειών είναι:</a:t>
            </a:r>
          </a:p>
          <a:p>
            <a:pPr marL="715963" lvl="0" indent="-715963" algn="just">
              <a:lnSpc>
                <a:spcPct val="100000"/>
              </a:lnSpc>
              <a:spcBef>
                <a:spcPts val="600"/>
              </a:spcBef>
              <a:spcAft>
                <a:spcPts val="800"/>
              </a:spcAft>
              <a:buNone/>
              <a:tabLst>
                <a:tab pos="715963" algn="l"/>
              </a:tabLst>
            </a:pPr>
            <a:r>
              <a:rPr lang="el-GR" sz="3200" dirty="0">
                <a:latin typeface="+mn-lt"/>
              </a:rPr>
              <a:t>1)	Η διοικητική ολοκλήρωση των πράξεων του </a:t>
            </a:r>
            <a:r>
              <a:rPr lang="el-GR" sz="3200" dirty="0" err="1">
                <a:latin typeface="+mn-lt"/>
              </a:rPr>
              <a:t>ΕΠ</a:t>
            </a:r>
            <a:r>
              <a:rPr lang="el-GR" sz="3200" dirty="0">
                <a:latin typeface="+mn-lt"/>
              </a:rPr>
              <a:t> ΑΜΘ 14-20 στο τέλος Σεπτεμβρίου 2025 όπου προγραμματίζεται η υποβολή του 2ου σχεδίου του Τελικού Λογαριασμού.</a:t>
            </a:r>
          </a:p>
          <a:p>
            <a:pPr marL="715963" indent="-715963">
              <a:lnSpc>
                <a:spcPct val="100000"/>
              </a:lnSpc>
              <a:buNone/>
              <a:tabLst>
                <a:tab pos="715963" algn="l"/>
              </a:tabLst>
            </a:pPr>
            <a:endParaRPr lang="el-GR" sz="3200" dirty="0">
              <a:latin typeface="+mn-l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06824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heckerboard(across)">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2ADB159-9B9E-6114-C533-0A152B3A4665}"/>
              </a:ext>
            </a:extLst>
          </p:cNvPr>
          <p:cNvSpPr>
            <a:spLocks noGrp="1"/>
          </p:cNvSpPr>
          <p:nvPr>
            <p:ph idx="1"/>
          </p:nvPr>
        </p:nvSpPr>
        <p:spPr>
          <a:xfrm>
            <a:off x="0" y="197962"/>
            <a:ext cx="12192000" cy="6660037"/>
          </a:xfrm>
        </p:spPr>
        <p:txBody>
          <a:bodyPr vert="horz" lIns="91440" tIns="45720" rIns="91440" bIns="45720" rtlCol="0">
            <a:normAutofit/>
          </a:bodyPr>
          <a:lstStyle/>
          <a:p>
            <a:pPr marL="0" indent="0" algn="just">
              <a:buNone/>
              <a:tabLst>
                <a:tab pos="358775" algn="l"/>
              </a:tabLst>
            </a:pPr>
            <a:endParaRPr lang="el-GR" dirty="0">
              <a:latin typeface="+mn-lt"/>
              <a:ea typeface="Times New Roman" panose="02020603050405020304" pitchFamily="18" charset="0"/>
            </a:endParaRPr>
          </a:p>
          <a:p>
            <a:pPr marL="715963" indent="-715963" algn="just">
              <a:lnSpc>
                <a:spcPct val="100000"/>
              </a:lnSpc>
              <a:spcBef>
                <a:spcPts val="600"/>
              </a:spcBef>
              <a:spcAft>
                <a:spcPts val="800"/>
              </a:spcAft>
              <a:buNone/>
              <a:tabLst>
                <a:tab pos="715963" algn="l"/>
              </a:tabLst>
            </a:pPr>
            <a:r>
              <a:rPr lang="el-GR" sz="3200" dirty="0">
                <a:latin typeface="+mn-lt"/>
              </a:rPr>
              <a:t>2)	Η επίτευξη του ετήσιου στόχων πληρωμών για το 2025 του ΠεΠ ΑΜΘ 21-27, </a:t>
            </a:r>
            <a:r>
              <a:rPr lang="el-GR" sz="3200" b="1" dirty="0">
                <a:latin typeface="+mn-lt"/>
              </a:rPr>
              <a:t>ήτοι 90 εκατ. €</a:t>
            </a:r>
            <a:r>
              <a:rPr lang="el-GR" sz="3200" dirty="0">
                <a:latin typeface="+mn-lt"/>
              </a:rPr>
              <a:t> ή </a:t>
            </a:r>
            <a:r>
              <a:rPr lang="el-GR" sz="3200" b="1" dirty="0">
                <a:latin typeface="+mn-lt"/>
              </a:rPr>
              <a:t>αθροιστικές δαπάνες στις 31.12.2025 περίπου 200 εκατ. €</a:t>
            </a:r>
            <a:r>
              <a:rPr lang="el-GR" sz="3200" dirty="0">
                <a:latin typeface="+mn-lt"/>
              </a:rPr>
              <a:t>. Σημειώνεται ότι απαραίτητη </a:t>
            </a:r>
            <a:r>
              <a:rPr lang="el-GR" sz="3200" u="sng" dirty="0">
                <a:latin typeface="+mn-lt"/>
              </a:rPr>
              <a:t>προϋπόθεση</a:t>
            </a:r>
            <a:r>
              <a:rPr lang="el-GR" sz="3200" dirty="0">
                <a:latin typeface="+mn-lt"/>
              </a:rPr>
              <a:t> για την επίτευξη του ετήσιου στόχου πληρωμών είναι η </a:t>
            </a:r>
            <a:r>
              <a:rPr lang="el-GR" sz="3200" b="1" dirty="0">
                <a:latin typeface="+mn-lt"/>
              </a:rPr>
              <a:t>έγκαιρη αύξηση του ορίου πιστώσεων της Συλλογικής Απόφασης (ΣΑΕΠ0317) κατά 40%, ήτοι από 90 εκατ. € σε 140 εκατ. €</a:t>
            </a:r>
            <a:r>
              <a:rPr lang="el-GR" sz="3200" dirty="0">
                <a:latin typeface="+mn-lt"/>
              </a:rPr>
              <a:t>.</a:t>
            </a:r>
          </a:p>
          <a:p>
            <a:pPr marL="715963" indent="-715963">
              <a:lnSpc>
                <a:spcPct val="100000"/>
              </a:lnSpc>
              <a:buNone/>
              <a:tabLst>
                <a:tab pos="715963" algn="l"/>
              </a:tabLst>
            </a:pPr>
            <a:endParaRPr lang="el-GR" sz="3200" dirty="0">
              <a:latin typeface="+mn-l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25994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2ADB159-9B9E-6114-C533-0A152B3A4665}"/>
              </a:ext>
            </a:extLst>
          </p:cNvPr>
          <p:cNvSpPr>
            <a:spLocks noGrp="1"/>
          </p:cNvSpPr>
          <p:nvPr>
            <p:ph idx="1"/>
          </p:nvPr>
        </p:nvSpPr>
        <p:spPr>
          <a:xfrm>
            <a:off x="0" y="188536"/>
            <a:ext cx="12192000" cy="6669464"/>
          </a:xfrm>
        </p:spPr>
        <p:txBody>
          <a:bodyPr vert="horz" lIns="91440" tIns="45720" rIns="91440" bIns="45720" rtlCol="0">
            <a:normAutofit/>
          </a:bodyPr>
          <a:lstStyle/>
          <a:p>
            <a:pPr marL="0" indent="0" algn="just">
              <a:buNone/>
              <a:tabLst>
                <a:tab pos="358775" algn="l"/>
              </a:tabLst>
            </a:pPr>
            <a:endParaRPr lang="el-GR" dirty="0">
              <a:latin typeface="Calibri" panose="020F0502020204030204" pitchFamily="34" charset="0"/>
              <a:ea typeface="Times New Roman" panose="02020603050405020304" pitchFamily="18" charset="0"/>
            </a:endParaRPr>
          </a:p>
          <a:p>
            <a:pPr marL="715963" lvl="0" indent="-715963" algn="just">
              <a:lnSpc>
                <a:spcPct val="100000"/>
              </a:lnSpc>
              <a:spcBef>
                <a:spcPts val="600"/>
              </a:spcBef>
              <a:spcAft>
                <a:spcPts val="800"/>
              </a:spcAft>
              <a:buNone/>
              <a:tabLst>
                <a:tab pos="715963" algn="l"/>
              </a:tabLst>
            </a:pPr>
            <a:r>
              <a:rPr lang="el-GR" sz="3200" dirty="0">
                <a:latin typeface="+mn-lt"/>
              </a:rPr>
              <a:t>3)	Η λήψη διορθωτικών μέτρων και ενεργειών αξιοποιώντας τις δυνατότητες της πρόβλεψης αναθεώρησης του ΠεΠ ΑΜΘ 21-27.</a:t>
            </a:r>
          </a:p>
          <a:p>
            <a:pPr marL="715963" indent="-715963">
              <a:lnSpc>
                <a:spcPct val="100000"/>
              </a:lnSpc>
              <a:buNone/>
              <a:tabLst>
                <a:tab pos="715963" algn="l"/>
              </a:tabLst>
            </a:pPr>
            <a:endParaRPr lang="el-GR" sz="3200" dirty="0">
              <a:latin typeface="+mn-l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0720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2ADB159-9B9E-6114-C533-0A152B3A4665}"/>
              </a:ext>
            </a:extLst>
          </p:cNvPr>
          <p:cNvSpPr>
            <a:spLocks noGrp="1"/>
          </p:cNvSpPr>
          <p:nvPr>
            <p:ph idx="1"/>
          </p:nvPr>
        </p:nvSpPr>
        <p:spPr>
          <a:xfrm>
            <a:off x="0" y="188536"/>
            <a:ext cx="12192000" cy="6669464"/>
          </a:xfrm>
        </p:spPr>
        <p:txBody>
          <a:bodyPr vert="horz" lIns="91440" tIns="45720" rIns="91440" bIns="45720" rtlCol="0">
            <a:normAutofit/>
          </a:bodyPr>
          <a:lstStyle/>
          <a:p>
            <a:pPr marL="0" indent="0" algn="just">
              <a:buNone/>
              <a:tabLst>
                <a:tab pos="358775" algn="l"/>
              </a:tabLst>
            </a:pPr>
            <a:endParaRPr lang="el-GR" dirty="0">
              <a:latin typeface="+mn-lt"/>
              <a:ea typeface="Times New Roman" panose="02020603050405020304" pitchFamily="18" charset="0"/>
            </a:endParaRPr>
          </a:p>
          <a:p>
            <a:pPr marL="0" indent="0" algn="just">
              <a:buNone/>
              <a:tabLst>
                <a:tab pos="358775" algn="l"/>
              </a:tabLst>
            </a:pPr>
            <a:r>
              <a:rPr lang="el-GR" sz="3200" dirty="0">
                <a:latin typeface="+mn-lt"/>
              </a:rPr>
              <a:t>Πέρα όμως από την ποσοτική πρόοδο του προγράμματος, κρίνεται σκόπιμο να αναφερθούν σημαντικά ποιοτικά επιτεύγματα (δείκτες εκροής και αποτελέσματος), </a:t>
            </a:r>
          </a:p>
          <a:p>
            <a:pPr marL="0" indent="0" algn="just">
              <a:buNone/>
              <a:tabLst>
                <a:tab pos="358775" algn="l"/>
              </a:tabLst>
            </a:pPr>
            <a:r>
              <a:rPr lang="el-GR" sz="3200" dirty="0">
                <a:latin typeface="+mn-lt"/>
              </a:rPr>
              <a:t>Δράσεις </a:t>
            </a:r>
            <a:r>
              <a:rPr lang="el-GR" sz="3200" b="1" dirty="0">
                <a:latin typeface="+mn-lt"/>
              </a:rPr>
              <a:t>η υλοποίηση των οποίων αποδίδει σημαντικά οφέλη στους κατοίκους και στις επιχειρήσεις της Περιφέρειας ΑΜΘ</a:t>
            </a:r>
            <a:r>
              <a:rPr lang="el-GR" sz="3200" dirty="0">
                <a:latin typeface="+mn-lt"/>
              </a:rPr>
              <a:t>.</a:t>
            </a:r>
            <a:endParaRPr lang="el-GR" sz="3200" dirty="0">
              <a:latin typeface="+mn-l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93711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heckerboard(across)">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7A2991-DE48-06B5-B640-CF6E448B36E7}"/>
              </a:ext>
            </a:extLst>
          </p:cNvPr>
          <p:cNvSpPr>
            <a:spLocks noGrp="1"/>
          </p:cNvSpPr>
          <p:nvPr>
            <p:ph type="title"/>
          </p:nvPr>
        </p:nvSpPr>
        <p:spPr/>
        <p:txBody>
          <a:bodyPr>
            <a:normAutofit/>
          </a:bodyPr>
          <a:lstStyle/>
          <a:p>
            <a:r>
              <a:rPr lang="el-GR" sz="3200" b="1" u="sng" dirty="0">
                <a:effectLst/>
                <a:latin typeface="+mn-lt"/>
                <a:ea typeface="Times New Roman" panose="02020603050405020304" pitchFamily="18" charset="0"/>
                <a:cs typeface="Times New Roman" panose="02020603050405020304" pitchFamily="18" charset="0"/>
              </a:rPr>
              <a:t>Επιχειρηματικότητα – Νέες Δράσεις</a:t>
            </a:r>
            <a:br>
              <a:rPr lang="el-GR" sz="2200" b="1" dirty="0">
                <a:effectLst/>
                <a:latin typeface="+mn-lt"/>
                <a:ea typeface="Times New Roman" panose="02020603050405020304" pitchFamily="18" charset="0"/>
                <a:cs typeface="Times New Roman" panose="02020603050405020304" pitchFamily="18" charset="0"/>
              </a:rPr>
            </a:br>
            <a:endParaRPr lang="el-GR" sz="1800" dirty="0">
              <a:latin typeface="+mn-lt"/>
            </a:endParaRPr>
          </a:p>
        </p:txBody>
      </p:sp>
      <p:sp>
        <p:nvSpPr>
          <p:cNvPr id="3" name="Θέση περιεχομένου 2">
            <a:extLst>
              <a:ext uri="{FF2B5EF4-FFF2-40B4-BE49-F238E27FC236}">
                <a16:creationId xmlns:a16="http://schemas.microsoft.com/office/drawing/2014/main" id="{C2ADB159-9B9E-6114-C533-0A152B3A4665}"/>
              </a:ext>
            </a:extLst>
          </p:cNvPr>
          <p:cNvSpPr>
            <a:spLocks noGrp="1"/>
          </p:cNvSpPr>
          <p:nvPr>
            <p:ph idx="1"/>
          </p:nvPr>
        </p:nvSpPr>
        <p:spPr/>
        <p:txBody>
          <a:bodyPr vert="horz" lIns="91440" tIns="45720" rIns="91440" bIns="45720" rtlCol="0">
            <a:normAutofit/>
          </a:bodyPr>
          <a:lstStyle/>
          <a:p>
            <a:pPr marL="358775" indent="-358775" algn="just">
              <a:buFont typeface="Wingdings" panose="05000000000000000000" pitchFamily="2" charset="2"/>
              <a:buChar char="§"/>
              <a:tabLst>
                <a:tab pos="358775" algn="l"/>
              </a:tabLst>
            </a:pPr>
            <a:r>
              <a:rPr lang="el-GR" sz="3200" dirty="0">
                <a:effectLst/>
                <a:latin typeface="+mn-lt"/>
                <a:ea typeface="Times New Roman" panose="02020603050405020304" pitchFamily="18" charset="0"/>
                <a:cs typeface="Arial" panose="020B0604020202020204" pitchFamily="34" charset="0"/>
              </a:rPr>
              <a:t>Προκήρυξη νέας Δράσης για την </a:t>
            </a:r>
            <a:r>
              <a:rPr lang="el-GR" sz="3200" b="1" dirty="0">
                <a:effectLst/>
                <a:latin typeface="+mn-lt"/>
                <a:ea typeface="Times New Roman" panose="02020603050405020304" pitchFamily="18" charset="0"/>
                <a:cs typeface="Arial" panose="020B0604020202020204" pitchFamily="34" charset="0"/>
              </a:rPr>
              <a:t>Ενίσχυση υφιστάμενων επιχειρήσεων</a:t>
            </a:r>
            <a:r>
              <a:rPr lang="el-GR" sz="3200" dirty="0">
                <a:effectLst/>
                <a:latin typeface="+mn-lt"/>
                <a:ea typeface="Times New Roman" panose="02020603050405020304" pitchFamily="18" charset="0"/>
                <a:cs typeface="Arial" panose="020B0604020202020204" pitchFamily="34" charset="0"/>
              </a:rPr>
              <a:t> της στρατηγικής RIS3 στην Περιφέρεια Ανατολικής Μακεδονίας και Θράκης </a:t>
            </a:r>
            <a:r>
              <a:rPr lang="el-GR" sz="3200" b="1" dirty="0">
                <a:effectLst/>
                <a:latin typeface="+mn-lt"/>
                <a:ea typeface="Times New Roman" panose="02020603050405020304" pitchFamily="18" charset="0"/>
                <a:cs typeface="Arial" panose="020B0604020202020204" pitchFamily="34" charset="0"/>
              </a:rPr>
              <a:t>προϋπολογισμού 30,0 εκατ. €</a:t>
            </a:r>
            <a:r>
              <a:rPr lang="el-GR" sz="3200" dirty="0">
                <a:effectLst/>
                <a:latin typeface="+mn-lt"/>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722997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checkerboard(across)">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13FE9996-7EAC-4679-B37D-C1045F42F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761DF1FE-5CC8-43D2-A76C-93C76EEDE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2" name="Straight Connector 41">
            <a:extLst>
              <a:ext uri="{FF2B5EF4-FFF2-40B4-BE49-F238E27FC236}">
                <a16:creationId xmlns:a16="http://schemas.microsoft.com/office/drawing/2014/main" id="{E161BEBD-A23C-409E-ABC7-73F9EDC02F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4" name="Rectangle 43">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Τίτλος 1">
            <a:extLst>
              <a:ext uri="{FF2B5EF4-FFF2-40B4-BE49-F238E27FC236}">
                <a16:creationId xmlns:a16="http://schemas.microsoft.com/office/drawing/2014/main" id="{59DB51B2-6EC2-F837-2236-A294E154C4DE}"/>
              </a:ext>
            </a:extLst>
          </p:cNvPr>
          <p:cNvSpPr>
            <a:spLocks noGrp="1"/>
          </p:cNvSpPr>
          <p:nvPr>
            <p:ph type="title"/>
          </p:nvPr>
        </p:nvSpPr>
        <p:spPr>
          <a:xfrm>
            <a:off x="492370" y="605896"/>
            <a:ext cx="3084844" cy="5646208"/>
          </a:xfrm>
        </p:spPr>
        <p:txBody>
          <a:bodyPr vert="horz" lIns="91440" tIns="45720" rIns="91440" bIns="45720" rtlCol="0" anchor="ctr">
            <a:normAutofit/>
          </a:bodyPr>
          <a:lstStyle/>
          <a:p>
            <a:pPr>
              <a:spcAft>
                <a:spcPts val="600"/>
              </a:spcAft>
            </a:pPr>
            <a:r>
              <a:rPr lang="en-US" sz="3300" b="1" dirty="0" err="1">
                <a:solidFill>
                  <a:srgbClr val="FFFFFF"/>
                </a:solidFill>
              </a:rPr>
              <a:t>Σκο</a:t>
            </a:r>
            <a:r>
              <a:rPr lang="en-US" sz="3300" b="1" dirty="0">
                <a:solidFill>
                  <a:srgbClr val="FFFFFF"/>
                </a:solidFill>
              </a:rPr>
              <a:t>πός της Δράσης</a:t>
            </a:r>
            <a:br>
              <a:rPr lang="en-US" sz="3300" b="1" dirty="0">
                <a:solidFill>
                  <a:srgbClr val="FFFFFF"/>
                </a:solidFill>
              </a:rPr>
            </a:br>
            <a:endParaRPr lang="en-US" sz="3300" dirty="0">
              <a:solidFill>
                <a:srgbClr val="FFFFFF"/>
              </a:solidFill>
            </a:endParaRPr>
          </a:p>
        </p:txBody>
      </p:sp>
      <p:sp>
        <p:nvSpPr>
          <p:cNvPr id="48" name="Rectangle 47">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6579343-1AC4-1F5E-C781-BF514539E49D}"/>
              </a:ext>
            </a:extLst>
          </p:cNvPr>
          <p:cNvSpPr txBox="1"/>
          <p:nvPr/>
        </p:nvSpPr>
        <p:spPr>
          <a:xfrm>
            <a:off x="4566936" y="400608"/>
            <a:ext cx="6854044" cy="1334276"/>
          </a:xfrm>
          <a:prstGeom prst="rect">
            <a:avLst/>
          </a:prstGeom>
        </p:spPr>
        <p:txBody>
          <a:bodyPr vert="horz" lIns="0" tIns="45720" rIns="0" bIns="45720" rtlCol="0" anchor="ctr">
            <a:normAutofit/>
          </a:bodyPr>
          <a:lstStyle/>
          <a:p>
            <a:pPr marL="0" marR="0" lvl="0" indent="0" algn="l" defTabSz="914400" rtl="0" eaLnBrk="1" fontAlgn="auto" latinLnBrk="0" hangingPunct="1">
              <a:lnSpc>
                <a:spcPct val="90000"/>
              </a:lnSpc>
              <a:spcBef>
                <a:spcPts val="600"/>
              </a:spcBef>
              <a:spcAft>
                <a:spcPts val="800"/>
              </a:spcAft>
              <a:buClr>
                <a:srgbClr val="E48312"/>
              </a:buClr>
              <a:buSzTx/>
              <a:buFont typeface="Calibri" panose="020F0502020204030204" pitchFamily="34" charset="0"/>
              <a:buNone/>
              <a:tabLst/>
              <a:defRPr/>
            </a:pPr>
            <a:r>
              <a:rPr kumimoji="0" lang="en-US" sz="1800" b="0" i="0" u="none" strike="noStrike" kern="1200" cap="none" spc="0" normalizeH="0" baseline="0" noProof="0" dirty="0" err="1">
                <a:ln>
                  <a:noFill/>
                </a:ln>
                <a:solidFill>
                  <a:srgbClr val="000000">
                    <a:lumMod val="75000"/>
                    <a:lumOff val="25000"/>
                  </a:srgbClr>
                </a:solidFill>
                <a:effectLst/>
                <a:uLnTx/>
                <a:uFillTx/>
                <a:latin typeface="Calibri Light" panose="020F0302020204030204"/>
                <a:ea typeface="+mn-ea"/>
                <a:cs typeface="+mn-cs"/>
              </a:rPr>
              <a:t>Σκο</a:t>
            </a:r>
            <a:r>
              <a:rPr kumimoji="0" lang="en-US" sz="1800" b="0" i="0" u="none" strike="noStrike" kern="1200" cap="none" spc="0" normalizeH="0" baseline="0" noProof="0" dirty="0">
                <a:ln>
                  <a:noFill/>
                </a:ln>
                <a:solidFill>
                  <a:srgbClr val="000000">
                    <a:lumMod val="75000"/>
                    <a:lumOff val="25000"/>
                  </a:srgbClr>
                </a:solidFill>
                <a:effectLst/>
                <a:uLnTx/>
                <a:uFillTx/>
                <a:latin typeface="Calibri Light" panose="020F0302020204030204"/>
                <a:ea typeface="+mn-ea"/>
                <a:cs typeface="+mn-cs"/>
              </a:rPr>
              <a:t>πός της Δράσης είναι η ενίσχυση πράξεων </a:t>
            </a:r>
            <a:r>
              <a:rPr kumimoji="0" lang="en-US" sz="1800" b="1" i="0" u="none" strike="noStrike" kern="1200" cap="none" spc="0" normalizeH="0" baseline="0" noProof="0" dirty="0">
                <a:ln>
                  <a:noFill/>
                </a:ln>
                <a:solidFill>
                  <a:srgbClr val="000000">
                    <a:lumMod val="75000"/>
                    <a:lumOff val="25000"/>
                  </a:srgbClr>
                </a:solidFill>
                <a:effectLst/>
                <a:uLnTx/>
                <a:uFillTx/>
                <a:latin typeface="Calibri Light" panose="020F0302020204030204"/>
                <a:ea typeface="+mn-ea"/>
                <a:cs typeface="+mn-cs"/>
              </a:rPr>
              <a:t>υφιστάμενων πολύ μικρών, μικρών και μεσαίων (ΜΜΕ) </a:t>
            </a:r>
            <a:r>
              <a:rPr kumimoji="0" lang="en-US" sz="1800" b="0" i="0" u="none" strike="noStrike" kern="1200" cap="none" spc="0" normalizeH="0" baseline="0" noProof="0" dirty="0">
                <a:ln>
                  <a:noFill/>
                </a:ln>
                <a:solidFill>
                  <a:srgbClr val="000000">
                    <a:lumMod val="75000"/>
                    <a:lumOff val="25000"/>
                  </a:srgbClr>
                </a:solidFill>
                <a:effectLst/>
                <a:uLnTx/>
                <a:uFillTx/>
                <a:latin typeface="Calibri Light" panose="020F0302020204030204"/>
                <a:ea typeface="+mn-ea"/>
                <a:cs typeface="+mn-cs"/>
              </a:rPr>
              <a:t>της Περιφέρειας Ανατολικής Μακεδονίας και Θράκης (Π-ΑΜΘ) σε τομείς της στρατηγικής RIS3:</a:t>
            </a:r>
          </a:p>
          <a:p>
            <a:pPr marL="0" marR="0" lvl="0" indent="0" algn="l" defTabSz="914400" rtl="0" eaLnBrk="1" fontAlgn="auto" latinLnBrk="0" hangingPunct="1">
              <a:lnSpc>
                <a:spcPct val="90000"/>
              </a:lnSpc>
              <a:spcBef>
                <a:spcPts val="600"/>
              </a:spcBef>
              <a:spcAft>
                <a:spcPts val="800"/>
              </a:spcAft>
              <a:buClr>
                <a:srgbClr val="E48312"/>
              </a:buClr>
              <a:buSzTx/>
              <a:buFont typeface="Calibri" panose="020F0502020204030204" pitchFamily="34" charset="0"/>
              <a:buNone/>
              <a:tabLst/>
              <a:defRPr/>
            </a:pPr>
            <a:endParaRPr kumimoji="0" lang="en-US" sz="18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p:txBody>
      </p:sp>
      <p:grpSp>
        <p:nvGrpSpPr>
          <p:cNvPr id="4" name="Ομάδα 3">
            <a:extLst>
              <a:ext uri="{FF2B5EF4-FFF2-40B4-BE49-F238E27FC236}">
                <a16:creationId xmlns:a16="http://schemas.microsoft.com/office/drawing/2014/main" id="{A67F5047-E36D-C389-2E87-B6AF8D33B3EE}"/>
              </a:ext>
            </a:extLst>
          </p:cNvPr>
          <p:cNvGrpSpPr/>
          <p:nvPr/>
        </p:nvGrpSpPr>
        <p:grpSpPr>
          <a:xfrm>
            <a:off x="3511946" y="1596430"/>
            <a:ext cx="8601329" cy="3574975"/>
            <a:chOff x="3503320" y="1264912"/>
            <a:chExt cx="8601329" cy="3574975"/>
          </a:xfrm>
        </p:grpSpPr>
        <p:sp>
          <p:nvSpPr>
            <p:cNvPr id="22" name="Freeform 143">
              <a:extLst>
                <a:ext uri="{FF2B5EF4-FFF2-40B4-BE49-F238E27FC236}">
                  <a16:creationId xmlns:a16="http://schemas.microsoft.com/office/drawing/2014/main" id="{291608C1-9175-F1AA-CF8D-1F8EF2DCADD2}"/>
                </a:ext>
              </a:extLst>
            </p:cNvPr>
            <p:cNvSpPr>
              <a:spLocks noChangeArrowheads="1"/>
            </p:cNvSpPr>
            <p:nvPr/>
          </p:nvSpPr>
          <p:spPr bwMode="auto">
            <a:xfrm>
              <a:off x="9380417" y="1315946"/>
              <a:ext cx="2628801" cy="726697"/>
            </a:xfrm>
            <a:custGeom>
              <a:avLst/>
              <a:gdLst>
                <a:gd name="T0" fmla="*/ 283 w 15344"/>
                <a:gd name="T1" fmla="*/ 0 h 4244"/>
                <a:gd name="T2" fmla="*/ 283 w 15344"/>
                <a:gd name="T3" fmla="*/ 0 h 4244"/>
                <a:gd name="T4" fmla="*/ 0 w 15344"/>
                <a:gd name="T5" fmla="*/ 282 h 4244"/>
                <a:gd name="T6" fmla="*/ 0 w 15344"/>
                <a:gd name="T7" fmla="*/ 3951 h 4244"/>
                <a:gd name="T8" fmla="*/ 283 w 15344"/>
                <a:gd name="T9" fmla="*/ 4243 h 4244"/>
                <a:gd name="T10" fmla="*/ 15343 w 15344"/>
                <a:gd name="T11" fmla="*/ 4243 h 4244"/>
                <a:gd name="T12" fmla="*/ 15343 w 15344"/>
                <a:gd name="T13" fmla="*/ 0 h 4244"/>
                <a:gd name="T14" fmla="*/ 283 w 15344"/>
                <a:gd name="T15" fmla="*/ 0 h 4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44" h="4244">
                  <a:moveTo>
                    <a:pt x="283" y="0"/>
                  </a:moveTo>
                  <a:lnTo>
                    <a:pt x="283" y="0"/>
                  </a:lnTo>
                  <a:cubicBezTo>
                    <a:pt x="129" y="0"/>
                    <a:pt x="0" y="128"/>
                    <a:pt x="0" y="282"/>
                  </a:cubicBezTo>
                  <a:cubicBezTo>
                    <a:pt x="0" y="3951"/>
                    <a:pt x="0" y="3951"/>
                    <a:pt x="0" y="3951"/>
                  </a:cubicBezTo>
                  <a:cubicBezTo>
                    <a:pt x="0" y="4114"/>
                    <a:pt x="129" y="4243"/>
                    <a:pt x="283" y="4243"/>
                  </a:cubicBezTo>
                  <a:cubicBezTo>
                    <a:pt x="15343" y="4243"/>
                    <a:pt x="15343" y="4243"/>
                    <a:pt x="15343" y="4243"/>
                  </a:cubicBezTo>
                  <a:cubicBezTo>
                    <a:pt x="15343" y="0"/>
                    <a:pt x="15343" y="0"/>
                    <a:pt x="15343" y="0"/>
                  </a:cubicBezTo>
                  <a:lnTo>
                    <a:pt x="283" y="0"/>
                  </a:lnTo>
                </a:path>
              </a:pathLst>
            </a:custGeom>
            <a:solidFill>
              <a:schemeClr val="bg1">
                <a:lumMod val="9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24" name="Freeform 144">
              <a:extLst>
                <a:ext uri="{FF2B5EF4-FFF2-40B4-BE49-F238E27FC236}">
                  <a16:creationId xmlns:a16="http://schemas.microsoft.com/office/drawing/2014/main" id="{16230E22-F96C-B4B6-55B0-4F59420561A1}"/>
                </a:ext>
              </a:extLst>
            </p:cNvPr>
            <p:cNvSpPr>
              <a:spLocks noChangeArrowheads="1"/>
            </p:cNvSpPr>
            <p:nvPr/>
          </p:nvSpPr>
          <p:spPr bwMode="auto">
            <a:xfrm>
              <a:off x="9575791" y="1264912"/>
              <a:ext cx="608099" cy="663999"/>
            </a:xfrm>
            <a:custGeom>
              <a:avLst/>
              <a:gdLst>
                <a:gd name="T0" fmla="*/ 3240 w 3550"/>
                <a:gd name="T1" fmla="*/ 0 h 3876"/>
                <a:gd name="T2" fmla="*/ 3240 w 3550"/>
                <a:gd name="T3" fmla="*/ 0 h 3876"/>
                <a:gd name="T4" fmla="*/ 300 w 3550"/>
                <a:gd name="T5" fmla="*/ 0 h 3876"/>
                <a:gd name="T6" fmla="*/ 0 w 3550"/>
                <a:gd name="T7" fmla="*/ 0 h 3876"/>
                <a:gd name="T8" fmla="*/ 300 w 3550"/>
                <a:gd name="T9" fmla="*/ 300 h 3876"/>
                <a:gd name="T10" fmla="*/ 300 w 3550"/>
                <a:gd name="T11" fmla="*/ 3695 h 3876"/>
                <a:gd name="T12" fmla="*/ 489 w 3550"/>
                <a:gd name="T13" fmla="*/ 3875 h 3876"/>
                <a:gd name="T14" fmla="*/ 3360 w 3550"/>
                <a:gd name="T15" fmla="*/ 3875 h 3876"/>
                <a:gd name="T16" fmla="*/ 3549 w 3550"/>
                <a:gd name="T17" fmla="*/ 3695 h 3876"/>
                <a:gd name="T18" fmla="*/ 3549 w 3550"/>
                <a:gd name="T19" fmla="*/ 300 h 3876"/>
                <a:gd name="T20" fmla="*/ 3240 w 3550"/>
                <a:gd name="T21" fmla="*/ 0 h 3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50" h="3876">
                  <a:moveTo>
                    <a:pt x="3240" y="0"/>
                  </a:moveTo>
                  <a:lnTo>
                    <a:pt x="3240" y="0"/>
                  </a:lnTo>
                  <a:cubicBezTo>
                    <a:pt x="300" y="0"/>
                    <a:pt x="300" y="0"/>
                    <a:pt x="300" y="0"/>
                  </a:cubicBezTo>
                  <a:cubicBezTo>
                    <a:pt x="0" y="0"/>
                    <a:pt x="0" y="0"/>
                    <a:pt x="0" y="0"/>
                  </a:cubicBezTo>
                  <a:cubicBezTo>
                    <a:pt x="163" y="0"/>
                    <a:pt x="300" y="137"/>
                    <a:pt x="300" y="300"/>
                  </a:cubicBezTo>
                  <a:cubicBezTo>
                    <a:pt x="300" y="3695"/>
                    <a:pt x="300" y="3695"/>
                    <a:pt x="300" y="3695"/>
                  </a:cubicBezTo>
                  <a:cubicBezTo>
                    <a:pt x="300" y="3798"/>
                    <a:pt x="386" y="3875"/>
                    <a:pt x="489" y="3875"/>
                  </a:cubicBezTo>
                  <a:cubicBezTo>
                    <a:pt x="3360" y="3875"/>
                    <a:pt x="3360" y="3875"/>
                    <a:pt x="3360" y="3875"/>
                  </a:cubicBezTo>
                  <a:cubicBezTo>
                    <a:pt x="3463" y="3875"/>
                    <a:pt x="3549" y="3798"/>
                    <a:pt x="3549" y="3695"/>
                  </a:cubicBezTo>
                  <a:cubicBezTo>
                    <a:pt x="3549" y="300"/>
                    <a:pt x="3549" y="300"/>
                    <a:pt x="3549" y="300"/>
                  </a:cubicBezTo>
                  <a:cubicBezTo>
                    <a:pt x="3549" y="137"/>
                    <a:pt x="3412" y="0"/>
                    <a:pt x="3240" y="0"/>
                  </a:cubicBezTo>
                </a:path>
              </a:pathLst>
            </a:custGeom>
            <a:solidFill>
              <a:schemeClr val="accent3"/>
            </a:solidFill>
            <a:ln>
              <a:noFill/>
            </a:ln>
            <a:effectLst>
              <a:outerShdw blurRad="165100" dist="127000" dir="5400000" sx="101000" sy="101000" algn="t" rotWithShape="0">
                <a:prstClr val="black">
                  <a:alpha val="40000"/>
                </a:prstClr>
              </a:outerShdw>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26" name="Freeform 145">
              <a:extLst>
                <a:ext uri="{FF2B5EF4-FFF2-40B4-BE49-F238E27FC236}">
                  <a16:creationId xmlns:a16="http://schemas.microsoft.com/office/drawing/2014/main" id="{9E466280-57A8-30B5-F986-15A2D09FA93F}"/>
                </a:ext>
              </a:extLst>
            </p:cNvPr>
            <p:cNvSpPr>
              <a:spLocks noChangeArrowheads="1"/>
            </p:cNvSpPr>
            <p:nvPr/>
          </p:nvSpPr>
          <p:spPr bwMode="auto">
            <a:xfrm flipH="1">
              <a:off x="9523167" y="1264912"/>
              <a:ext cx="104935" cy="52771"/>
            </a:xfrm>
            <a:custGeom>
              <a:avLst/>
              <a:gdLst>
                <a:gd name="T0" fmla="*/ 381 w 763"/>
                <a:gd name="T1" fmla="*/ 0 h 382"/>
                <a:gd name="T2" fmla="*/ 381 w 763"/>
                <a:gd name="T3" fmla="*/ 0 h 382"/>
                <a:gd name="T4" fmla="*/ 0 w 763"/>
                <a:gd name="T5" fmla="*/ 381 h 382"/>
                <a:gd name="T6" fmla="*/ 762 w 763"/>
                <a:gd name="T7" fmla="*/ 381 h 382"/>
                <a:gd name="T8" fmla="*/ 381 w 763"/>
                <a:gd name="T9" fmla="*/ 0 h 382"/>
              </a:gdLst>
              <a:ahLst/>
              <a:cxnLst>
                <a:cxn ang="0">
                  <a:pos x="T0" y="T1"/>
                </a:cxn>
                <a:cxn ang="0">
                  <a:pos x="T2" y="T3"/>
                </a:cxn>
                <a:cxn ang="0">
                  <a:pos x="T4" y="T5"/>
                </a:cxn>
                <a:cxn ang="0">
                  <a:pos x="T6" y="T7"/>
                </a:cxn>
                <a:cxn ang="0">
                  <a:pos x="T8" y="T9"/>
                </a:cxn>
              </a:cxnLst>
              <a:rect l="0" t="0" r="r" b="b"/>
              <a:pathLst>
                <a:path w="763" h="382">
                  <a:moveTo>
                    <a:pt x="381" y="0"/>
                  </a:moveTo>
                  <a:lnTo>
                    <a:pt x="381" y="0"/>
                  </a:lnTo>
                  <a:cubicBezTo>
                    <a:pt x="172" y="0"/>
                    <a:pt x="0" y="170"/>
                    <a:pt x="0" y="381"/>
                  </a:cubicBezTo>
                  <a:cubicBezTo>
                    <a:pt x="762" y="381"/>
                    <a:pt x="762" y="381"/>
                    <a:pt x="762" y="381"/>
                  </a:cubicBezTo>
                  <a:cubicBezTo>
                    <a:pt x="762" y="170"/>
                    <a:pt x="592" y="0"/>
                    <a:pt x="381" y="0"/>
                  </a:cubicBezTo>
                </a:path>
              </a:pathLst>
            </a:custGeom>
            <a:solidFill>
              <a:schemeClr val="accent3">
                <a:lumMod val="7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28" name="Freeform 146">
              <a:extLst>
                <a:ext uri="{FF2B5EF4-FFF2-40B4-BE49-F238E27FC236}">
                  <a16:creationId xmlns:a16="http://schemas.microsoft.com/office/drawing/2014/main" id="{90F57697-EDD4-2A5E-0634-6547443709ED}"/>
                </a:ext>
              </a:extLst>
            </p:cNvPr>
            <p:cNvSpPr>
              <a:spLocks noChangeArrowheads="1"/>
            </p:cNvSpPr>
            <p:nvPr/>
          </p:nvSpPr>
          <p:spPr bwMode="auto">
            <a:xfrm>
              <a:off x="12009218" y="1317683"/>
              <a:ext cx="95431" cy="724960"/>
            </a:xfrm>
            <a:custGeom>
              <a:avLst/>
              <a:gdLst>
                <a:gd name="T0" fmla="*/ 253 w 526"/>
                <a:gd name="T1" fmla="*/ 0 h 3985"/>
                <a:gd name="T2" fmla="*/ 253 w 526"/>
                <a:gd name="T3" fmla="*/ 0 h 3985"/>
                <a:gd name="T4" fmla="*/ 0 w 526"/>
                <a:gd name="T5" fmla="*/ 0 h 3985"/>
                <a:gd name="T6" fmla="*/ 0 w 526"/>
                <a:gd name="T7" fmla="*/ 3984 h 3985"/>
                <a:gd name="T8" fmla="*/ 253 w 526"/>
                <a:gd name="T9" fmla="*/ 3984 h 3985"/>
                <a:gd name="T10" fmla="*/ 525 w 526"/>
                <a:gd name="T11" fmla="*/ 3716 h 3985"/>
                <a:gd name="T12" fmla="*/ 525 w 526"/>
                <a:gd name="T13" fmla="*/ 268 h 3985"/>
                <a:gd name="T14" fmla="*/ 253 w 526"/>
                <a:gd name="T15" fmla="*/ 0 h 3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6" h="3985">
                  <a:moveTo>
                    <a:pt x="253" y="0"/>
                  </a:moveTo>
                  <a:lnTo>
                    <a:pt x="253" y="0"/>
                  </a:lnTo>
                  <a:cubicBezTo>
                    <a:pt x="0" y="0"/>
                    <a:pt x="0" y="0"/>
                    <a:pt x="0" y="0"/>
                  </a:cubicBezTo>
                  <a:cubicBezTo>
                    <a:pt x="0" y="3984"/>
                    <a:pt x="0" y="3984"/>
                    <a:pt x="0" y="3984"/>
                  </a:cubicBezTo>
                  <a:cubicBezTo>
                    <a:pt x="253" y="3984"/>
                    <a:pt x="253" y="3984"/>
                    <a:pt x="253" y="3984"/>
                  </a:cubicBezTo>
                  <a:cubicBezTo>
                    <a:pt x="404" y="3984"/>
                    <a:pt x="525" y="3863"/>
                    <a:pt x="525" y="3716"/>
                  </a:cubicBezTo>
                  <a:cubicBezTo>
                    <a:pt x="525" y="268"/>
                    <a:pt x="525" y="268"/>
                    <a:pt x="525" y="268"/>
                  </a:cubicBezTo>
                  <a:cubicBezTo>
                    <a:pt x="525" y="121"/>
                    <a:pt x="404" y="0"/>
                    <a:pt x="253" y="0"/>
                  </a:cubicBezTo>
                </a:path>
              </a:pathLst>
            </a:custGeom>
            <a:solidFill>
              <a:schemeClr val="accent3"/>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30" name="TextBox 29">
              <a:extLst>
                <a:ext uri="{FF2B5EF4-FFF2-40B4-BE49-F238E27FC236}">
                  <a16:creationId xmlns:a16="http://schemas.microsoft.com/office/drawing/2014/main" id="{DC6E0D10-9951-5547-E399-733DDBE0EAB5}"/>
                </a:ext>
              </a:extLst>
            </p:cNvPr>
            <p:cNvSpPr txBox="1"/>
            <p:nvPr/>
          </p:nvSpPr>
          <p:spPr>
            <a:xfrm>
              <a:off x="9648394" y="1431108"/>
              <a:ext cx="511042" cy="487764"/>
            </a:xfrm>
            <a:prstGeom prst="rect">
              <a:avLst/>
            </a:prstGeom>
            <a:noFill/>
          </p:spPr>
          <p:txBody>
            <a:bodyPr wrap="none" lIns="37150" tIns="18575" rIns="37150" bIns="1857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926" b="1" i="0" u="none" strike="noStrike" kern="1200" cap="none" spc="0" normalizeH="0" baseline="0" noProof="0" dirty="0">
                  <a:ln>
                    <a:noFill/>
                  </a:ln>
                  <a:solidFill>
                    <a:prstClr val="white"/>
                  </a:solidFill>
                  <a:effectLst/>
                  <a:uLnTx/>
                  <a:uFillTx/>
                  <a:latin typeface="Lato" charset="0"/>
                  <a:ea typeface="Lato" charset="0"/>
                  <a:cs typeface="Lato" charset="0"/>
                </a:rPr>
                <a:t>03</a:t>
              </a:r>
              <a:endParaRPr kumimoji="0" lang="id-ID" sz="2926" b="1" i="0" u="none" strike="noStrike" kern="1200" cap="none" spc="0" normalizeH="0" baseline="0" noProof="0" dirty="0">
                <a:ln>
                  <a:noFill/>
                </a:ln>
                <a:solidFill>
                  <a:prstClr val="white"/>
                </a:solidFill>
                <a:effectLst/>
                <a:uLnTx/>
                <a:uFillTx/>
                <a:latin typeface="Lato" charset="0"/>
                <a:ea typeface="Lato" charset="0"/>
                <a:cs typeface="Lato" charset="0"/>
              </a:endParaRPr>
            </a:p>
          </p:txBody>
        </p:sp>
        <p:sp>
          <p:nvSpPr>
            <p:cNvPr id="32" name="Freeform 143">
              <a:extLst>
                <a:ext uri="{FF2B5EF4-FFF2-40B4-BE49-F238E27FC236}">
                  <a16:creationId xmlns:a16="http://schemas.microsoft.com/office/drawing/2014/main" id="{953D77FD-5B24-F55A-883B-3FF7D9C0F0FE}"/>
                </a:ext>
              </a:extLst>
            </p:cNvPr>
            <p:cNvSpPr>
              <a:spLocks noChangeArrowheads="1"/>
            </p:cNvSpPr>
            <p:nvPr/>
          </p:nvSpPr>
          <p:spPr bwMode="auto">
            <a:xfrm>
              <a:off x="3516399" y="1329598"/>
              <a:ext cx="2628801" cy="726697"/>
            </a:xfrm>
            <a:custGeom>
              <a:avLst/>
              <a:gdLst>
                <a:gd name="T0" fmla="*/ 283 w 15344"/>
                <a:gd name="T1" fmla="*/ 0 h 4244"/>
                <a:gd name="T2" fmla="*/ 283 w 15344"/>
                <a:gd name="T3" fmla="*/ 0 h 4244"/>
                <a:gd name="T4" fmla="*/ 0 w 15344"/>
                <a:gd name="T5" fmla="*/ 282 h 4244"/>
                <a:gd name="T6" fmla="*/ 0 w 15344"/>
                <a:gd name="T7" fmla="*/ 3951 h 4244"/>
                <a:gd name="T8" fmla="*/ 283 w 15344"/>
                <a:gd name="T9" fmla="*/ 4243 h 4244"/>
                <a:gd name="T10" fmla="*/ 15343 w 15344"/>
                <a:gd name="T11" fmla="*/ 4243 h 4244"/>
                <a:gd name="T12" fmla="*/ 15343 w 15344"/>
                <a:gd name="T13" fmla="*/ 0 h 4244"/>
                <a:gd name="T14" fmla="*/ 283 w 15344"/>
                <a:gd name="T15" fmla="*/ 0 h 4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44" h="4244">
                  <a:moveTo>
                    <a:pt x="283" y="0"/>
                  </a:moveTo>
                  <a:lnTo>
                    <a:pt x="283" y="0"/>
                  </a:lnTo>
                  <a:cubicBezTo>
                    <a:pt x="129" y="0"/>
                    <a:pt x="0" y="128"/>
                    <a:pt x="0" y="282"/>
                  </a:cubicBezTo>
                  <a:cubicBezTo>
                    <a:pt x="0" y="3951"/>
                    <a:pt x="0" y="3951"/>
                    <a:pt x="0" y="3951"/>
                  </a:cubicBezTo>
                  <a:cubicBezTo>
                    <a:pt x="0" y="4114"/>
                    <a:pt x="129" y="4243"/>
                    <a:pt x="283" y="4243"/>
                  </a:cubicBezTo>
                  <a:cubicBezTo>
                    <a:pt x="15343" y="4243"/>
                    <a:pt x="15343" y="4243"/>
                    <a:pt x="15343" y="4243"/>
                  </a:cubicBezTo>
                  <a:cubicBezTo>
                    <a:pt x="15343" y="0"/>
                    <a:pt x="15343" y="0"/>
                    <a:pt x="15343" y="0"/>
                  </a:cubicBezTo>
                  <a:lnTo>
                    <a:pt x="283" y="0"/>
                  </a:lnTo>
                </a:path>
              </a:pathLst>
            </a:custGeom>
            <a:solidFill>
              <a:schemeClr val="bg1">
                <a:lumMod val="9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34" name="Freeform 144">
              <a:extLst>
                <a:ext uri="{FF2B5EF4-FFF2-40B4-BE49-F238E27FC236}">
                  <a16:creationId xmlns:a16="http://schemas.microsoft.com/office/drawing/2014/main" id="{F9B639D6-CF7C-71E7-E4AE-420A23136976}"/>
                </a:ext>
              </a:extLst>
            </p:cNvPr>
            <p:cNvSpPr>
              <a:spLocks noChangeArrowheads="1"/>
            </p:cNvSpPr>
            <p:nvPr/>
          </p:nvSpPr>
          <p:spPr bwMode="auto">
            <a:xfrm>
              <a:off x="3591258" y="1264912"/>
              <a:ext cx="608099" cy="663999"/>
            </a:xfrm>
            <a:custGeom>
              <a:avLst/>
              <a:gdLst>
                <a:gd name="T0" fmla="*/ 3240 w 3550"/>
                <a:gd name="T1" fmla="*/ 0 h 3876"/>
                <a:gd name="T2" fmla="*/ 3240 w 3550"/>
                <a:gd name="T3" fmla="*/ 0 h 3876"/>
                <a:gd name="T4" fmla="*/ 300 w 3550"/>
                <a:gd name="T5" fmla="*/ 0 h 3876"/>
                <a:gd name="T6" fmla="*/ 0 w 3550"/>
                <a:gd name="T7" fmla="*/ 0 h 3876"/>
                <a:gd name="T8" fmla="*/ 300 w 3550"/>
                <a:gd name="T9" fmla="*/ 300 h 3876"/>
                <a:gd name="T10" fmla="*/ 300 w 3550"/>
                <a:gd name="T11" fmla="*/ 3695 h 3876"/>
                <a:gd name="T12" fmla="*/ 489 w 3550"/>
                <a:gd name="T13" fmla="*/ 3875 h 3876"/>
                <a:gd name="T14" fmla="*/ 3360 w 3550"/>
                <a:gd name="T15" fmla="*/ 3875 h 3876"/>
                <a:gd name="T16" fmla="*/ 3549 w 3550"/>
                <a:gd name="T17" fmla="*/ 3695 h 3876"/>
                <a:gd name="T18" fmla="*/ 3549 w 3550"/>
                <a:gd name="T19" fmla="*/ 300 h 3876"/>
                <a:gd name="T20" fmla="*/ 3240 w 3550"/>
                <a:gd name="T21" fmla="*/ 0 h 3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50" h="3876">
                  <a:moveTo>
                    <a:pt x="3240" y="0"/>
                  </a:moveTo>
                  <a:lnTo>
                    <a:pt x="3240" y="0"/>
                  </a:lnTo>
                  <a:cubicBezTo>
                    <a:pt x="300" y="0"/>
                    <a:pt x="300" y="0"/>
                    <a:pt x="300" y="0"/>
                  </a:cubicBezTo>
                  <a:cubicBezTo>
                    <a:pt x="0" y="0"/>
                    <a:pt x="0" y="0"/>
                    <a:pt x="0" y="0"/>
                  </a:cubicBezTo>
                  <a:cubicBezTo>
                    <a:pt x="163" y="0"/>
                    <a:pt x="300" y="137"/>
                    <a:pt x="300" y="300"/>
                  </a:cubicBezTo>
                  <a:cubicBezTo>
                    <a:pt x="300" y="3695"/>
                    <a:pt x="300" y="3695"/>
                    <a:pt x="300" y="3695"/>
                  </a:cubicBezTo>
                  <a:cubicBezTo>
                    <a:pt x="300" y="3798"/>
                    <a:pt x="386" y="3875"/>
                    <a:pt x="489" y="3875"/>
                  </a:cubicBezTo>
                  <a:cubicBezTo>
                    <a:pt x="3360" y="3875"/>
                    <a:pt x="3360" y="3875"/>
                    <a:pt x="3360" y="3875"/>
                  </a:cubicBezTo>
                  <a:cubicBezTo>
                    <a:pt x="3463" y="3875"/>
                    <a:pt x="3549" y="3798"/>
                    <a:pt x="3549" y="3695"/>
                  </a:cubicBezTo>
                  <a:cubicBezTo>
                    <a:pt x="3549" y="300"/>
                    <a:pt x="3549" y="300"/>
                    <a:pt x="3549" y="300"/>
                  </a:cubicBezTo>
                  <a:cubicBezTo>
                    <a:pt x="3549" y="137"/>
                    <a:pt x="3412" y="0"/>
                    <a:pt x="3240" y="0"/>
                  </a:cubicBezTo>
                </a:path>
              </a:pathLst>
            </a:custGeom>
            <a:solidFill>
              <a:schemeClr val="accent1"/>
            </a:solidFill>
            <a:ln>
              <a:noFill/>
            </a:ln>
            <a:effectLst>
              <a:outerShdw blurRad="165100" dist="127000" dir="5400000" sx="101000" sy="101000" algn="t" rotWithShape="0">
                <a:prstClr val="black">
                  <a:alpha val="40000"/>
                </a:prstClr>
              </a:outerShdw>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35" name="Freeform 145">
              <a:extLst>
                <a:ext uri="{FF2B5EF4-FFF2-40B4-BE49-F238E27FC236}">
                  <a16:creationId xmlns:a16="http://schemas.microsoft.com/office/drawing/2014/main" id="{E753559B-4EC0-B231-C0BA-DD28BA3C2D37}"/>
                </a:ext>
              </a:extLst>
            </p:cNvPr>
            <p:cNvSpPr>
              <a:spLocks noChangeArrowheads="1"/>
            </p:cNvSpPr>
            <p:nvPr/>
          </p:nvSpPr>
          <p:spPr bwMode="auto">
            <a:xfrm flipH="1">
              <a:off x="3538635" y="1264912"/>
              <a:ext cx="104935" cy="52771"/>
            </a:xfrm>
            <a:custGeom>
              <a:avLst/>
              <a:gdLst>
                <a:gd name="T0" fmla="*/ 381 w 763"/>
                <a:gd name="T1" fmla="*/ 0 h 382"/>
                <a:gd name="T2" fmla="*/ 381 w 763"/>
                <a:gd name="T3" fmla="*/ 0 h 382"/>
                <a:gd name="T4" fmla="*/ 0 w 763"/>
                <a:gd name="T5" fmla="*/ 381 h 382"/>
                <a:gd name="T6" fmla="*/ 762 w 763"/>
                <a:gd name="T7" fmla="*/ 381 h 382"/>
                <a:gd name="T8" fmla="*/ 381 w 763"/>
                <a:gd name="T9" fmla="*/ 0 h 382"/>
              </a:gdLst>
              <a:ahLst/>
              <a:cxnLst>
                <a:cxn ang="0">
                  <a:pos x="T0" y="T1"/>
                </a:cxn>
                <a:cxn ang="0">
                  <a:pos x="T2" y="T3"/>
                </a:cxn>
                <a:cxn ang="0">
                  <a:pos x="T4" y="T5"/>
                </a:cxn>
                <a:cxn ang="0">
                  <a:pos x="T6" y="T7"/>
                </a:cxn>
                <a:cxn ang="0">
                  <a:pos x="T8" y="T9"/>
                </a:cxn>
              </a:cxnLst>
              <a:rect l="0" t="0" r="r" b="b"/>
              <a:pathLst>
                <a:path w="763" h="382">
                  <a:moveTo>
                    <a:pt x="381" y="0"/>
                  </a:moveTo>
                  <a:lnTo>
                    <a:pt x="381" y="0"/>
                  </a:lnTo>
                  <a:cubicBezTo>
                    <a:pt x="172" y="0"/>
                    <a:pt x="0" y="170"/>
                    <a:pt x="0" y="381"/>
                  </a:cubicBezTo>
                  <a:cubicBezTo>
                    <a:pt x="762" y="381"/>
                    <a:pt x="762" y="381"/>
                    <a:pt x="762" y="381"/>
                  </a:cubicBezTo>
                  <a:cubicBezTo>
                    <a:pt x="762" y="170"/>
                    <a:pt x="592" y="0"/>
                    <a:pt x="381" y="0"/>
                  </a:cubicBezTo>
                </a:path>
              </a:pathLst>
            </a:custGeom>
            <a:solidFill>
              <a:schemeClr val="accent1">
                <a:lumMod val="7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36" name="Freeform 146">
              <a:extLst>
                <a:ext uri="{FF2B5EF4-FFF2-40B4-BE49-F238E27FC236}">
                  <a16:creationId xmlns:a16="http://schemas.microsoft.com/office/drawing/2014/main" id="{E5932EAF-95E8-AF67-D823-B776A1F743F7}"/>
                </a:ext>
              </a:extLst>
            </p:cNvPr>
            <p:cNvSpPr>
              <a:spLocks noChangeArrowheads="1"/>
            </p:cNvSpPr>
            <p:nvPr/>
          </p:nvSpPr>
          <p:spPr bwMode="auto">
            <a:xfrm>
              <a:off x="6024686" y="1317683"/>
              <a:ext cx="95431" cy="724960"/>
            </a:xfrm>
            <a:custGeom>
              <a:avLst/>
              <a:gdLst>
                <a:gd name="T0" fmla="*/ 253 w 526"/>
                <a:gd name="T1" fmla="*/ 0 h 3985"/>
                <a:gd name="T2" fmla="*/ 253 w 526"/>
                <a:gd name="T3" fmla="*/ 0 h 3985"/>
                <a:gd name="T4" fmla="*/ 0 w 526"/>
                <a:gd name="T5" fmla="*/ 0 h 3985"/>
                <a:gd name="T6" fmla="*/ 0 w 526"/>
                <a:gd name="T7" fmla="*/ 3984 h 3985"/>
                <a:gd name="T8" fmla="*/ 253 w 526"/>
                <a:gd name="T9" fmla="*/ 3984 h 3985"/>
                <a:gd name="T10" fmla="*/ 525 w 526"/>
                <a:gd name="T11" fmla="*/ 3716 h 3985"/>
                <a:gd name="T12" fmla="*/ 525 w 526"/>
                <a:gd name="T13" fmla="*/ 268 h 3985"/>
                <a:gd name="T14" fmla="*/ 253 w 526"/>
                <a:gd name="T15" fmla="*/ 0 h 3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6" h="3985">
                  <a:moveTo>
                    <a:pt x="253" y="0"/>
                  </a:moveTo>
                  <a:lnTo>
                    <a:pt x="253" y="0"/>
                  </a:lnTo>
                  <a:cubicBezTo>
                    <a:pt x="0" y="0"/>
                    <a:pt x="0" y="0"/>
                    <a:pt x="0" y="0"/>
                  </a:cubicBezTo>
                  <a:cubicBezTo>
                    <a:pt x="0" y="3984"/>
                    <a:pt x="0" y="3984"/>
                    <a:pt x="0" y="3984"/>
                  </a:cubicBezTo>
                  <a:cubicBezTo>
                    <a:pt x="253" y="3984"/>
                    <a:pt x="253" y="3984"/>
                    <a:pt x="253" y="3984"/>
                  </a:cubicBezTo>
                  <a:cubicBezTo>
                    <a:pt x="404" y="3984"/>
                    <a:pt x="525" y="3863"/>
                    <a:pt x="525" y="3716"/>
                  </a:cubicBezTo>
                  <a:cubicBezTo>
                    <a:pt x="525" y="268"/>
                    <a:pt x="525" y="268"/>
                    <a:pt x="525" y="268"/>
                  </a:cubicBezTo>
                  <a:cubicBezTo>
                    <a:pt x="525" y="121"/>
                    <a:pt x="404" y="0"/>
                    <a:pt x="253" y="0"/>
                  </a:cubicBezTo>
                </a:path>
              </a:pathLst>
            </a:custGeom>
            <a:solidFill>
              <a:schemeClr val="accent1"/>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37" name="TextBox 36">
              <a:extLst>
                <a:ext uri="{FF2B5EF4-FFF2-40B4-BE49-F238E27FC236}">
                  <a16:creationId xmlns:a16="http://schemas.microsoft.com/office/drawing/2014/main" id="{FF1214EB-5A15-4891-4790-4AD39058026A}"/>
                </a:ext>
              </a:extLst>
            </p:cNvPr>
            <p:cNvSpPr txBox="1"/>
            <p:nvPr/>
          </p:nvSpPr>
          <p:spPr>
            <a:xfrm>
              <a:off x="3663862" y="1431108"/>
              <a:ext cx="511042" cy="487764"/>
            </a:xfrm>
            <a:prstGeom prst="rect">
              <a:avLst/>
            </a:prstGeom>
            <a:noFill/>
          </p:spPr>
          <p:txBody>
            <a:bodyPr wrap="none" lIns="37150" tIns="18575" rIns="37150" bIns="1857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926" b="1" i="0" u="none" strike="noStrike" kern="1200" cap="none" spc="0" normalizeH="0" baseline="0" noProof="0" dirty="0">
                  <a:ln>
                    <a:noFill/>
                  </a:ln>
                  <a:solidFill>
                    <a:prstClr val="white"/>
                  </a:solidFill>
                  <a:effectLst/>
                  <a:uLnTx/>
                  <a:uFillTx/>
                  <a:latin typeface="Lato" charset="0"/>
                  <a:ea typeface="Lato" charset="0"/>
                  <a:cs typeface="Lato" charset="0"/>
                </a:rPr>
                <a:t>01</a:t>
              </a:r>
              <a:endParaRPr kumimoji="0" lang="id-ID" sz="2926" b="1" i="0" u="none" strike="noStrike" kern="1200" cap="none" spc="0" normalizeH="0" baseline="0" noProof="0" dirty="0">
                <a:ln>
                  <a:noFill/>
                </a:ln>
                <a:solidFill>
                  <a:prstClr val="white"/>
                </a:solidFill>
                <a:effectLst/>
                <a:uLnTx/>
                <a:uFillTx/>
                <a:latin typeface="Lato" charset="0"/>
                <a:ea typeface="Lato" charset="0"/>
                <a:cs typeface="Lato" charset="0"/>
              </a:endParaRPr>
            </a:p>
          </p:txBody>
        </p:sp>
        <p:sp>
          <p:nvSpPr>
            <p:cNvPr id="39" name="Freeform 143">
              <a:extLst>
                <a:ext uri="{FF2B5EF4-FFF2-40B4-BE49-F238E27FC236}">
                  <a16:creationId xmlns:a16="http://schemas.microsoft.com/office/drawing/2014/main" id="{D5E83141-CE18-8FDB-24AE-DD875EDAE14E}"/>
                </a:ext>
              </a:extLst>
            </p:cNvPr>
            <p:cNvSpPr>
              <a:spLocks noChangeArrowheads="1"/>
            </p:cNvSpPr>
            <p:nvPr/>
          </p:nvSpPr>
          <p:spPr bwMode="auto">
            <a:xfrm>
              <a:off x="6388151" y="1315946"/>
              <a:ext cx="2628801" cy="726697"/>
            </a:xfrm>
            <a:custGeom>
              <a:avLst/>
              <a:gdLst>
                <a:gd name="T0" fmla="*/ 283 w 15344"/>
                <a:gd name="T1" fmla="*/ 0 h 4244"/>
                <a:gd name="T2" fmla="*/ 283 w 15344"/>
                <a:gd name="T3" fmla="*/ 0 h 4244"/>
                <a:gd name="T4" fmla="*/ 0 w 15344"/>
                <a:gd name="T5" fmla="*/ 282 h 4244"/>
                <a:gd name="T6" fmla="*/ 0 w 15344"/>
                <a:gd name="T7" fmla="*/ 3951 h 4244"/>
                <a:gd name="T8" fmla="*/ 283 w 15344"/>
                <a:gd name="T9" fmla="*/ 4243 h 4244"/>
                <a:gd name="T10" fmla="*/ 15343 w 15344"/>
                <a:gd name="T11" fmla="*/ 4243 h 4244"/>
                <a:gd name="T12" fmla="*/ 15343 w 15344"/>
                <a:gd name="T13" fmla="*/ 0 h 4244"/>
                <a:gd name="T14" fmla="*/ 283 w 15344"/>
                <a:gd name="T15" fmla="*/ 0 h 4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44" h="4244">
                  <a:moveTo>
                    <a:pt x="283" y="0"/>
                  </a:moveTo>
                  <a:lnTo>
                    <a:pt x="283" y="0"/>
                  </a:lnTo>
                  <a:cubicBezTo>
                    <a:pt x="129" y="0"/>
                    <a:pt x="0" y="128"/>
                    <a:pt x="0" y="282"/>
                  </a:cubicBezTo>
                  <a:cubicBezTo>
                    <a:pt x="0" y="3951"/>
                    <a:pt x="0" y="3951"/>
                    <a:pt x="0" y="3951"/>
                  </a:cubicBezTo>
                  <a:cubicBezTo>
                    <a:pt x="0" y="4114"/>
                    <a:pt x="129" y="4243"/>
                    <a:pt x="283" y="4243"/>
                  </a:cubicBezTo>
                  <a:cubicBezTo>
                    <a:pt x="15343" y="4243"/>
                    <a:pt x="15343" y="4243"/>
                    <a:pt x="15343" y="4243"/>
                  </a:cubicBezTo>
                  <a:cubicBezTo>
                    <a:pt x="15343" y="0"/>
                    <a:pt x="15343" y="0"/>
                    <a:pt x="15343" y="0"/>
                  </a:cubicBezTo>
                  <a:lnTo>
                    <a:pt x="283" y="0"/>
                  </a:lnTo>
                </a:path>
              </a:pathLst>
            </a:custGeom>
            <a:solidFill>
              <a:schemeClr val="bg1">
                <a:lumMod val="9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41" name="Freeform 144">
              <a:extLst>
                <a:ext uri="{FF2B5EF4-FFF2-40B4-BE49-F238E27FC236}">
                  <a16:creationId xmlns:a16="http://schemas.microsoft.com/office/drawing/2014/main" id="{5B77F150-12F5-B327-02A7-9F7A2B6C0564}"/>
                </a:ext>
              </a:extLst>
            </p:cNvPr>
            <p:cNvSpPr>
              <a:spLocks noChangeArrowheads="1"/>
            </p:cNvSpPr>
            <p:nvPr/>
          </p:nvSpPr>
          <p:spPr bwMode="auto">
            <a:xfrm>
              <a:off x="6583524" y="1264912"/>
              <a:ext cx="608099" cy="663999"/>
            </a:xfrm>
            <a:custGeom>
              <a:avLst/>
              <a:gdLst>
                <a:gd name="T0" fmla="*/ 3240 w 3550"/>
                <a:gd name="T1" fmla="*/ 0 h 3876"/>
                <a:gd name="T2" fmla="*/ 3240 w 3550"/>
                <a:gd name="T3" fmla="*/ 0 h 3876"/>
                <a:gd name="T4" fmla="*/ 300 w 3550"/>
                <a:gd name="T5" fmla="*/ 0 h 3876"/>
                <a:gd name="T6" fmla="*/ 0 w 3550"/>
                <a:gd name="T7" fmla="*/ 0 h 3876"/>
                <a:gd name="T8" fmla="*/ 300 w 3550"/>
                <a:gd name="T9" fmla="*/ 300 h 3876"/>
                <a:gd name="T10" fmla="*/ 300 w 3550"/>
                <a:gd name="T11" fmla="*/ 3695 h 3876"/>
                <a:gd name="T12" fmla="*/ 489 w 3550"/>
                <a:gd name="T13" fmla="*/ 3875 h 3876"/>
                <a:gd name="T14" fmla="*/ 3360 w 3550"/>
                <a:gd name="T15" fmla="*/ 3875 h 3876"/>
                <a:gd name="T16" fmla="*/ 3549 w 3550"/>
                <a:gd name="T17" fmla="*/ 3695 h 3876"/>
                <a:gd name="T18" fmla="*/ 3549 w 3550"/>
                <a:gd name="T19" fmla="*/ 300 h 3876"/>
                <a:gd name="T20" fmla="*/ 3240 w 3550"/>
                <a:gd name="T21" fmla="*/ 0 h 3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50" h="3876">
                  <a:moveTo>
                    <a:pt x="3240" y="0"/>
                  </a:moveTo>
                  <a:lnTo>
                    <a:pt x="3240" y="0"/>
                  </a:lnTo>
                  <a:cubicBezTo>
                    <a:pt x="300" y="0"/>
                    <a:pt x="300" y="0"/>
                    <a:pt x="300" y="0"/>
                  </a:cubicBezTo>
                  <a:cubicBezTo>
                    <a:pt x="0" y="0"/>
                    <a:pt x="0" y="0"/>
                    <a:pt x="0" y="0"/>
                  </a:cubicBezTo>
                  <a:cubicBezTo>
                    <a:pt x="163" y="0"/>
                    <a:pt x="300" y="137"/>
                    <a:pt x="300" y="300"/>
                  </a:cubicBezTo>
                  <a:cubicBezTo>
                    <a:pt x="300" y="3695"/>
                    <a:pt x="300" y="3695"/>
                    <a:pt x="300" y="3695"/>
                  </a:cubicBezTo>
                  <a:cubicBezTo>
                    <a:pt x="300" y="3798"/>
                    <a:pt x="386" y="3875"/>
                    <a:pt x="489" y="3875"/>
                  </a:cubicBezTo>
                  <a:cubicBezTo>
                    <a:pt x="3360" y="3875"/>
                    <a:pt x="3360" y="3875"/>
                    <a:pt x="3360" y="3875"/>
                  </a:cubicBezTo>
                  <a:cubicBezTo>
                    <a:pt x="3463" y="3875"/>
                    <a:pt x="3549" y="3798"/>
                    <a:pt x="3549" y="3695"/>
                  </a:cubicBezTo>
                  <a:cubicBezTo>
                    <a:pt x="3549" y="300"/>
                    <a:pt x="3549" y="300"/>
                    <a:pt x="3549" y="300"/>
                  </a:cubicBezTo>
                  <a:cubicBezTo>
                    <a:pt x="3549" y="137"/>
                    <a:pt x="3412" y="0"/>
                    <a:pt x="3240" y="0"/>
                  </a:cubicBezTo>
                </a:path>
              </a:pathLst>
            </a:custGeom>
            <a:solidFill>
              <a:schemeClr val="accent2"/>
            </a:solidFill>
            <a:ln>
              <a:noFill/>
            </a:ln>
            <a:effectLst>
              <a:outerShdw blurRad="165100" dist="127000" dir="5400000" sx="101000" sy="101000" algn="t" rotWithShape="0">
                <a:prstClr val="black">
                  <a:alpha val="40000"/>
                </a:prstClr>
              </a:outerShdw>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43" name="Freeform 145">
              <a:extLst>
                <a:ext uri="{FF2B5EF4-FFF2-40B4-BE49-F238E27FC236}">
                  <a16:creationId xmlns:a16="http://schemas.microsoft.com/office/drawing/2014/main" id="{6733FE39-A567-0886-F729-7745F4CBBC85}"/>
                </a:ext>
              </a:extLst>
            </p:cNvPr>
            <p:cNvSpPr>
              <a:spLocks noChangeArrowheads="1"/>
            </p:cNvSpPr>
            <p:nvPr/>
          </p:nvSpPr>
          <p:spPr bwMode="auto">
            <a:xfrm flipH="1">
              <a:off x="6530901" y="1264912"/>
              <a:ext cx="104935" cy="52771"/>
            </a:xfrm>
            <a:custGeom>
              <a:avLst/>
              <a:gdLst>
                <a:gd name="T0" fmla="*/ 381 w 763"/>
                <a:gd name="T1" fmla="*/ 0 h 382"/>
                <a:gd name="T2" fmla="*/ 381 w 763"/>
                <a:gd name="T3" fmla="*/ 0 h 382"/>
                <a:gd name="T4" fmla="*/ 0 w 763"/>
                <a:gd name="T5" fmla="*/ 381 h 382"/>
                <a:gd name="T6" fmla="*/ 762 w 763"/>
                <a:gd name="T7" fmla="*/ 381 h 382"/>
                <a:gd name="T8" fmla="*/ 381 w 763"/>
                <a:gd name="T9" fmla="*/ 0 h 382"/>
              </a:gdLst>
              <a:ahLst/>
              <a:cxnLst>
                <a:cxn ang="0">
                  <a:pos x="T0" y="T1"/>
                </a:cxn>
                <a:cxn ang="0">
                  <a:pos x="T2" y="T3"/>
                </a:cxn>
                <a:cxn ang="0">
                  <a:pos x="T4" y="T5"/>
                </a:cxn>
                <a:cxn ang="0">
                  <a:pos x="T6" y="T7"/>
                </a:cxn>
                <a:cxn ang="0">
                  <a:pos x="T8" y="T9"/>
                </a:cxn>
              </a:cxnLst>
              <a:rect l="0" t="0" r="r" b="b"/>
              <a:pathLst>
                <a:path w="763" h="382">
                  <a:moveTo>
                    <a:pt x="381" y="0"/>
                  </a:moveTo>
                  <a:lnTo>
                    <a:pt x="381" y="0"/>
                  </a:lnTo>
                  <a:cubicBezTo>
                    <a:pt x="172" y="0"/>
                    <a:pt x="0" y="170"/>
                    <a:pt x="0" y="381"/>
                  </a:cubicBezTo>
                  <a:cubicBezTo>
                    <a:pt x="762" y="381"/>
                    <a:pt x="762" y="381"/>
                    <a:pt x="762" y="381"/>
                  </a:cubicBezTo>
                  <a:cubicBezTo>
                    <a:pt x="762" y="170"/>
                    <a:pt x="592" y="0"/>
                    <a:pt x="381" y="0"/>
                  </a:cubicBezTo>
                </a:path>
              </a:pathLst>
            </a:custGeom>
            <a:solidFill>
              <a:schemeClr val="accent2">
                <a:lumMod val="7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45" name="Freeform 146">
              <a:extLst>
                <a:ext uri="{FF2B5EF4-FFF2-40B4-BE49-F238E27FC236}">
                  <a16:creationId xmlns:a16="http://schemas.microsoft.com/office/drawing/2014/main" id="{931327F8-248F-7F3D-6C3B-A25B235C7304}"/>
                </a:ext>
              </a:extLst>
            </p:cNvPr>
            <p:cNvSpPr>
              <a:spLocks noChangeArrowheads="1"/>
            </p:cNvSpPr>
            <p:nvPr/>
          </p:nvSpPr>
          <p:spPr bwMode="auto">
            <a:xfrm>
              <a:off x="9016952" y="1317683"/>
              <a:ext cx="95431" cy="724960"/>
            </a:xfrm>
            <a:custGeom>
              <a:avLst/>
              <a:gdLst>
                <a:gd name="T0" fmla="*/ 253 w 526"/>
                <a:gd name="T1" fmla="*/ 0 h 3985"/>
                <a:gd name="T2" fmla="*/ 253 w 526"/>
                <a:gd name="T3" fmla="*/ 0 h 3985"/>
                <a:gd name="T4" fmla="*/ 0 w 526"/>
                <a:gd name="T5" fmla="*/ 0 h 3985"/>
                <a:gd name="T6" fmla="*/ 0 w 526"/>
                <a:gd name="T7" fmla="*/ 3984 h 3985"/>
                <a:gd name="T8" fmla="*/ 253 w 526"/>
                <a:gd name="T9" fmla="*/ 3984 h 3985"/>
                <a:gd name="T10" fmla="*/ 525 w 526"/>
                <a:gd name="T11" fmla="*/ 3716 h 3985"/>
                <a:gd name="T12" fmla="*/ 525 w 526"/>
                <a:gd name="T13" fmla="*/ 268 h 3985"/>
                <a:gd name="T14" fmla="*/ 253 w 526"/>
                <a:gd name="T15" fmla="*/ 0 h 3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6" h="3985">
                  <a:moveTo>
                    <a:pt x="253" y="0"/>
                  </a:moveTo>
                  <a:lnTo>
                    <a:pt x="253" y="0"/>
                  </a:lnTo>
                  <a:cubicBezTo>
                    <a:pt x="0" y="0"/>
                    <a:pt x="0" y="0"/>
                    <a:pt x="0" y="0"/>
                  </a:cubicBezTo>
                  <a:cubicBezTo>
                    <a:pt x="0" y="3984"/>
                    <a:pt x="0" y="3984"/>
                    <a:pt x="0" y="3984"/>
                  </a:cubicBezTo>
                  <a:cubicBezTo>
                    <a:pt x="253" y="3984"/>
                    <a:pt x="253" y="3984"/>
                    <a:pt x="253" y="3984"/>
                  </a:cubicBezTo>
                  <a:cubicBezTo>
                    <a:pt x="404" y="3984"/>
                    <a:pt x="525" y="3863"/>
                    <a:pt x="525" y="3716"/>
                  </a:cubicBezTo>
                  <a:cubicBezTo>
                    <a:pt x="525" y="268"/>
                    <a:pt x="525" y="268"/>
                    <a:pt x="525" y="268"/>
                  </a:cubicBezTo>
                  <a:cubicBezTo>
                    <a:pt x="525" y="121"/>
                    <a:pt x="404" y="0"/>
                    <a:pt x="253" y="0"/>
                  </a:cubicBezTo>
                </a:path>
              </a:pathLst>
            </a:custGeom>
            <a:solidFill>
              <a:schemeClr val="accent2"/>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47" name="TextBox 46">
              <a:extLst>
                <a:ext uri="{FF2B5EF4-FFF2-40B4-BE49-F238E27FC236}">
                  <a16:creationId xmlns:a16="http://schemas.microsoft.com/office/drawing/2014/main" id="{E3A82B33-3A9B-6F56-18FB-AFB0DBD3CF07}"/>
                </a:ext>
              </a:extLst>
            </p:cNvPr>
            <p:cNvSpPr txBox="1"/>
            <p:nvPr/>
          </p:nvSpPr>
          <p:spPr>
            <a:xfrm>
              <a:off x="6656128" y="1431108"/>
              <a:ext cx="511042" cy="487764"/>
            </a:xfrm>
            <a:prstGeom prst="rect">
              <a:avLst/>
            </a:prstGeom>
            <a:noFill/>
          </p:spPr>
          <p:txBody>
            <a:bodyPr wrap="none" lIns="37150" tIns="18575" rIns="37150" bIns="1857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926" b="1" i="0" u="none" strike="noStrike" kern="1200" cap="none" spc="0" normalizeH="0" baseline="0" noProof="0" dirty="0">
                  <a:ln>
                    <a:noFill/>
                  </a:ln>
                  <a:solidFill>
                    <a:prstClr val="white"/>
                  </a:solidFill>
                  <a:effectLst/>
                  <a:uLnTx/>
                  <a:uFillTx/>
                  <a:latin typeface="Lato" charset="0"/>
                  <a:ea typeface="Lato" charset="0"/>
                  <a:cs typeface="Lato" charset="0"/>
                </a:rPr>
                <a:t>02</a:t>
              </a:r>
              <a:endParaRPr kumimoji="0" lang="id-ID" sz="2926" b="1" i="0" u="none" strike="noStrike" kern="1200" cap="none" spc="0" normalizeH="0" baseline="0" noProof="0" dirty="0">
                <a:ln>
                  <a:noFill/>
                </a:ln>
                <a:solidFill>
                  <a:prstClr val="white"/>
                </a:solidFill>
                <a:effectLst/>
                <a:uLnTx/>
                <a:uFillTx/>
                <a:latin typeface="Lato" charset="0"/>
                <a:ea typeface="Lato" charset="0"/>
                <a:cs typeface="Lato" charset="0"/>
              </a:endParaRPr>
            </a:p>
          </p:txBody>
        </p:sp>
        <p:sp>
          <p:nvSpPr>
            <p:cNvPr id="49" name="Subtitle 2">
              <a:extLst>
                <a:ext uri="{FF2B5EF4-FFF2-40B4-BE49-F238E27FC236}">
                  <a16:creationId xmlns:a16="http://schemas.microsoft.com/office/drawing/2014/main" id="{27867B71-48B8-BFA6-4F46-D13E2A09577E}"/>
                </a:ext>
              </a:extLst>
            </p:cNvPr>
            <p:cNvSpPr txBox="1">
              <a:spLocks/>
            </p:cNvSpPr>
            <p:nvPr/>
          </p:nvSpPr>
          <p:spPr>
            <a:xfrm>
              <a:off x="4212050" y="1465632"/>
              <a:ext cx="1776334" cy="676325"/>
            </a:xfrm>
            <a:prstGeom prst="rect">
              <a:avLst/>
            </a:prstGeom>
          </p:spPr>
          <p:txBody>
            <a:bodyPr vert="horz" wrap="square" lIns="88378" tIns="44189" rIns="88378" bIns="4418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479"/>
                </a:lnSpc>
                <a:spcBef>
                  <a:spcPct val="20000"/>
                </a:spcBef>
                <a:spcAft>
                  <a:spcPts val="0"/>
                </a:spcAft>
                <a:buClrTx/>
                <a:buSzTx/>
                <a:buFont typeface="Arial"/>
                <a:buNone/>
                <a:tabLst/>
                <a:defRPr/>
              </a:pPr>
              <a:r>
                <a:rPr kumimoji="0" lang="el-GR" sz="1000" b="0" i="0" u="none" strike="noStrike" kern="1200" cap="none" spc="0" normalizeH="0" baseline="0" noProof="0" dirty="0">
                  <a:ln>
                    <a:noFill/>
                  </a:ln>
                  <a:solidFill>
                    <a:srgbClr val="637052"/>
                  </a:solidFill>
                  <a:effectLst/>
                  <a:uLnTx/>
                  <a:uFillTx/>
                  <a:latin typeface="Open Sans Light"/>
                  <a:ea typeface="+mn-ea"/>
                  <a:cs typeface="Open Sans Light"/>
                </a:rPr>
                <a:t>Υ</a:t>
              </a:r>
              <a:r>
                <a:rPr kumimoji="0" lang="en-US" sz="1000" b="0" i="0" u="none" strike="noStrike" kern="1200" cap="none" spc="0" normalizeH="0" baseline="0" noProof="0" dirty="0" err="1">
                  <a:ln>
                    <a:noFill/>
                  </a:ln>
                  <a:solidFill>
                    <a:srgbClr val="637052"/>
                  </a:solidFill>
                  <a:effectLst/>
                  <a:uLnTx/>
                  <a:uFillTx/>
                  <a:latin typeface="Open Sans Light"/>
                  <a:ea typeface="+mn-ea"/>
                  <a:cs typeface="Open Sans Light"/>
                </a:rPr>
                <a:t>λικά</a:t>
              </a:r>
              <a:r>
                <a:rPr kumimoji="0" lang="en-US" sz="1000" b="0" i="0" u="none" strike="noStrike" kern="1200" cap="none" spc="0" normalizeH="0" baseline="0" noProof="0" dirty="0">
                  <a:ln>
                    <a:noFill/>
                  </a:ln>
                  <a:solidFill>
                    <a:srgbClr val="637052"/>
                  </a:solidFill>
                  <a:effectLst/>
                  <a:uLnTx/>
                  <a:uFillTx/>
                  <a:latin typeface="Open Sans Light"/>
                  <a:ea typeface="+mn-ea"/>
                  <a:cs typeface="Open Sans Light"/>
                </a:rPr>
                <a:t>, κατα</a:t>
              </a:r>
              <a:r>
                <a:rPr kumimoji="0" lang="en-US" sz="1000" b="0" i="0" u="none" strike="noStrike" kern="1200" cap="none" spc="0" normalizeH="0" baseline="0" noProof="0" dirty="0" err="1">
                  <a:ln>
                    <a:noFill/>
                  </a:ln>
                  <a:solidFill>
                    <a:srgbClr val="637052"/>
                  </a:solidFill>
                  <a:effectLst/>
                  <a:uLnTx/>
                  <a:uFillTx/>
                  <a:latin typeface="Open Sans Light"/>
                  <a:ea typeface="+mn-ea"/>
                  <a:cs typeface="Open Sans Light"/>
                </a:rPr>
                <a:t>σκευές</a:t>
              </a:r>
              <a:r>
                <a:rPr kumimoji="0" lang="en-US" sz="1000" b="0" i="0" u="none" strike="noStrike" kern="1200" cap="none" spc="0" normalizeH="0" baseline="0" noProof="0" dirty="0">
                  <a:ln>
                    <a:noFill/>
                  </a:ln>
                  <a:solidFill>
                    <a:srgbClr val="637052"/>
                  </a:solidFill>
                  <a:effectLst/>
                  <a:uLnTx/>
                  <a:uFillTx/>
                  <a:latin typeface="Open Sans Light"/>
                  <a:ea typeface="+mn-ea"/>
                  <a:cs typeface="Open Sans Light"/>
                </a:rPr>
                <a:t> και β</a:t>
              </a:r>
              <a:r>
                <a:rPr kumimoji="0" lang="en-US" sz="1000" b="0" i="0" u="none" strike="noStrike" kern="1200" cap="none" spc="0" normalizeH="0" baseline="0" noProof="0" dirty="0" err="1">
                  <a:ln>
                    <a:noFill/>
                  </a:ln>
                  <a:solidFill>
                    <a:srgbClr val="637052"/>
                  </a:solidFill>
                  <a:effectLst/>
                  <a:uLnTx/>
                  <a:uFillTx/>
                  <a:latin typeface="Open Sans Light"/>
                  <a:ea typeface="+mn-ea"/>
                  <a:cs typeface="Open Sans Light"/>
                </a:rPr>
                <a:t>ιομηχ</a:t>
              </a:r>
              <a:r>
                <a:rPr kumimoji="0" lang="en-US" sz="1000" b="0" i="0" u="none" strike="noStrike" kern="1200" cap="none" spc="0" normalizeH="0" baseline="0" noProof="0" dirty="0">
                  <a:ln>
                    <a:noFill/>
                  </a:ln>
                  <a:solidFill>
                    <a:srgbClr val="637052"/>
                  </a:solidFill>
                  <a:effectLst/>
                  <a:uLnTx/>
                  <a:uFillTx/>
                  <a:latin typeface="Open Sans Light"/>
                  <a:ea typeface="+mn-ea"/>
                  <a:cs typeface="Open Sans Light"/>
                </a:rPr>
                <a:t>ανία,</a:t>
              </a:r>
              <a:endParaRPr kumimoji="0" lang="en-US" sz="1000" b="1" i="0" u="none" strike="noStrike" kern="1200" cap="none" spc="0" normalizeH="0" baseline="0" noProof="0" dirty="0">
                <a:ln>
                  <a:noFill/>
                </a:ln>
                <a:solidFill>
                  <a:srgbClr val="637052"/>
                </a:solidFill>
                <a:effectLst/>
                <a:uLnTx/>
                <a:uFillTx/>
                <a:latin typeface="Open Sans Light"/>
                <a:ea typeface="+mn-ea"/>
                <a:cs typeface="Open Sans Light"/>
              </a:endParaRPr>
            </a:p>
            <a:p>
              <a:pPr marL="0" marR="0" lvl="0" indent="0" algn="l" defTabSz="1087636" rtl="0" eaLnBrk="1" fontAlgn="auto" latinLnBrk="0" hangingPunct="1">
                <a:lnSpc>
                  <a:spcPts val="1479"/>
                </a:lnSpc>
                <a:spcBef>
                  <a:spcPct val="20000"/>
                </a:spcBef>
                <a:spcAft>
                  <a:spcPts val="0"/>
                </a:spcAft>
                <a:buClrTx/>
                <a:buSzTx/>
                <a:buFont typeface="Arial"/>
                <a:buNone/>
                <a:tabLst/>
                <a:defRPr/>
              </a:pPr>
              <a:endParaRPr kumimoji="0" lang="en-US" sz="1000" b="0" i="0" u="none" strike="noStrike" kern="1200" cap="none" spc="0" normalizeH="0" baseline="0" noProof="0" dirty="0">
                <a:ln>
                  <a:noFill/>
                </a:ln>
                <a:solidFill>
                  <a:srgbClr val="000000"/>
                </a:solidFill>
                <a:effectLst/>
                <a:uLnTx/>
                <a:uFillTx/>
                <a:latin typeface="Lato Light" charset="0"/>
                <a:ea typeface="Lato Light" charset="0"/>
                <a:cs typeface="Lato Light" charset="0"/>
              </a:endParaRPr>
            </a:p>
          </p:txBody>
        </p:sp>
        <p:sp>
          <p:nvSpPr>
            <p:cNvPr id="50" name="Subtitle 2">
              <a:extLst>
                <a:ext uri="{FF2B5EF4-FFF2-40B4-BE49-F238E27FC236}">
                  <a16:creationId xmlns:a16="http://schemas.microsoft.com/office/drawing/2014/main" id="{C3FD50C8-7C4C-8311-EA5E-B1EBFAF10AF3}"/>
                </a:ext>
              </a:extLst>
            </p:cNvPr>
            <p:cNvSpPr txBox="1">
              <a:spLocks/>
            </p:cNvSpPr>
            <p:nvPr/>
          </p:nvSpPr>
          <p:spPr>
            <a:xfrm>
              <a:off x="7241041" y="1444470"/>
              <a:ext cx="1776334" cy="676325"/>
            </a:xfrm>
            <a:prstGeom prst="rect">
              <a:avLst/>
            </a:prstGeom>
          </p:spPr>
          <p:txBody>
            <a:bodyPr vert="horz" wrap="square" lIns="88378" tIns="44189" rIns="88378" bIns="4418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479"/>
                </a:lnSpc>
                <a:spcBef>
                  <a:spcPct val="20000"/>
                </a:spcBef>
                <a:spcAft>
                  <a:spcPts val="0"/>
                </a:spcAft>
                <a:buClrTx/>
                <a:buSzTx/>
                <a:buFont typeface="Arial"/>
                <a:buNone/>
                <a:tabLst/>
                <a:defRPr/>
              </a:pPr>
              <a:r>
                <a:rPr kumimoji="0" lang="el-GR" sz="1000" b="0" i="0" u="none" strike="noStrike" kern="1200" cap="none" spc="0" normalizeH="0" baseline="0" noProof="0" dirty="0">
                  <a:ln>
                    <a:noFill/>
                  </a:ln>
                  <a:solidFill>
                    <a:srgbClr val="637052"/>
                  </a:solidFill>
                  <a:effectLst/>
                  <a:uLnTx/>
                  <a:uFillTx/>
                  <a:latin typeface="Open Sans Light"/>
                  <a:ea typeface="+mn-ea"/>
                  <a:cs typeface="Open Sans Light"/>
                </a:rPr>
                <a:t>Π</a:t>
              </a:r>
              <a:r>
                <a:rPr kumimoji="0" lang="en-US" sz="1000" b="0" i="0" u="none" strike="noStrike" kern="1200" cap="none" spc="0" normalizeH="0" baseline="0" noProof="0" dirty="0" err="1">
                  <a:ln>
                    <a:noFill/>
                  </a:ln>
                  <a:solidFill>
                    <a:srgbClr val="637052"/>
                  </a:solidFill>
                  <a:effectLst/>
                  <a:uLnTx/>
                  <a:uFillTx/>
                  <a:latin typeface="Open Sans Light"/>
                  <a:ea typeface="+mn-ea"/>
                  <a:cs typeface="Open Sans Light"/>
                </a:rPr>
                <a:t>ολιτισμός</a:t>
              </a:r>
              <a:r>
                <a:rPr kumimoji="0" lang="en-US" sz="1000" b="0" i="0" u="none" strike="noStrike" kern="1200" cap="none" spc="0" normalizeH="0" baseline="0" noProof="0" dirty="0">
                  <a:ln>
                    <a:noFill/>
                  </a:ln>
                  <a:solidFill>
                    <a:srgbClr val="637052"/>
                  </a:solidFill>
                  <a:effectLst/>
                  <a:uLnTx/>
                  <a:uFillTx/>
                  <a:latin typeface="Open Sans Light"/>
                  <a:ea typeface="+mn-ea"/>
                  <a:cs typeface="Open Sans Light"/>
                </a:rPr>
                <a:t> και </a:t>
              </a:r>
              <a:r>
                <a:rPr kumimoji="0" lang="el-GR" sz="1000" b="0" i="0" u="none" strike="noStrike" kern="1200" cap="none" spc="0" normalizeH="0" baseline="0" noProof="0" dirty="0">
                  <a:ln>
                    <a:noFill/>
                  </a:ln>
                  <a:solidFill>
                    <a:srgbClr val="637052"/>
                  </a:solidFill>
                  <a:effectLst/>
                  <a:uLnTx/>
                  <a:uFillTx/>
                  <a:latin typeface="Open Sans Light"/>
                  <a:ea typeface="+mn-ea"/>
                  <a:cs typeface="Open Sans Light"/>
                </a:rPr>
                <a:t>Δ</a:t>
              </a:r>
              <a:r>
                <a:rPr kumimoji="0" lang="en-US" sz="1000" b="0" i="0" u="none" strike="noStrike" kern="1200" cap="none" spc="0" normalizeH="0" baseline="0" noProof="0" dirty="0" err="1">
                  <a:ln>
                    <a:noFill/>
                  </a:ln>
                  <a:solidFill>
                    <a:srgbClr val="637052"/>
                  </a:solidFill>
                  <a:effectLst/>
                  <a:uLnTx/>
                  <a:uFillTx/>
                  <a:latin typeface="Open Sans Light"/>
                  <a:ea typeface="+mn-ea"/>
                  <a:cs typeface="Open Sans Light"/>
                </a:rPr>
                <a:t>ημιουργικές</a:t>
              </a:r>
              <a:r>
                <a:rPr kumimoji="0" lang="en-US" sz="1000" b="0" i="0" u="none" strike="noStrike" kern="1200" cap="none" spc="0" normalizeH="0" baseline="0" noProof="0" dirty="0">
                  <a:ln>
                    <a:noFill/>
                  </a:ln>
                  <a:solidFill>
                    <a:srgbClr val="637052"/>
                  </a:solidFill>
                  <a:effectLst/>
                  <a:uLnTx/>
                  <a:uFillTx/>
                  <a:latin typeface="Open Sans Light"/>
                  <a:ea typeface="+mn-ea"/>
                  <a:cs typeface="Open Sans Light"/>
                </a:rPr>
                <a:t> β</a:t>
              </a:r>
              <a:r>
                <a:rPr kumimoji="0" lang="en-US" sz="1000" b="0" i="0" u="none" strike="noStrike" kern="1200" cap="none" spc="0" normalizeH="0" baseline="0" noProof="0" dirty="0" err="1">
                  <a:ln>
                    <a:noFill/>
                  </a:ln>
                  <a:solidFill>
                    <a:srgbClr val="637052"/>
                  </a:solidFill>
                  <a:effectLst/>
                  <a:uLnTx/>
                  <a:uFillTx/>
                  <a:latin typeface="Open Sans Light"/>
                  <a:ea typeface="+mn-ea"/>
                  <a:cs typeface="Open Sans Light"/>
                </a:rPr>
                <a:t>ιομηχ</a:t>
              </a:r>
              <a:r>
                <a:rPr kumimoji="0" lang="en-US" sz="1000" b="0" i="0" u="none" strike="noStrike" kern="1200" cap="none" spc="0" normalizeH="0" baseline="0" noProof="0" dirty="0">
                  <a:ln>
                    <a:noFill/>
                  </a:ln>
                  <a:solidFill>
                    <a:srgbClr val="637052"/>
                  </a:solidFill>
                  <a:effectLst/>
                  <a:uLnTx/>
                  <a:uFillTx/>
                  <a:latin typeface="Open Sans Light"/>
                  <a:ea typeface="+mn-ea"/>
                  <a:cs typeface="Open Sans Light"/>
                </a:rPr>
                <a:t>ανίες</a:t>
              </a:r>
              <a:endParaRPr kumimoji="0" lang="en-US" sz="1000" b="1" i="0" u="none" strike="noStrike" kern="1200" cap="none" spc="0" normalizeH="0" baseline="0" noProof="0" dirty="0">
                <a:ln>
                  <a:noFill/>
                </a:ln>
                <a:solidFill>
                  <a:srgbClr val="637052"/>
                </a:solidFill>
                <a:effectLst/>
                <a:uLnTx/>
                <a:uFillTx/>
                <a:latin typeface="Open Sans Light"/>
                <a:ea typeface="+mn-ea"/>
                <a:cs typeface="Open Sans Light"/>
              </a:endParaRPr>
            </a:p>
            <a:p>
              <a:pPr marL="0" marR="0" lvl="0" indent="0" algn="l" defTabSz="1087636" rtl="0" eaLnBrk="1" fontAlgn="auto" latinLnBrk="0" hangingPunct="1">
                <a:lnSpc>
                  <a:spcPts val="1479"/>
                </a:lnSpc>
                <a:spcBef>
                  <a:spcPct val="20000"/>
                </a:spcBef>
                <a:spcAft>
                  <a:spcPts val="0"/>
                </a:spcAft>
                <a:buClrTx/>
                <a:buSzTx/>
                <a:buFont typeface="Arial"/>
                <a:buNone/>
                <a:tabLst/>
                <a:defRPr/>
              </a:pPr>
              <a:r>
                <a:rPr kumimoji="0" lang="el-GR" sz="1000" b="0" i="0" u="none" strike="noStrike" kern="1200" cap="none" spc="0" normalizeH="0" baseline="0" noProof="0" dirty="0">
                  <a:ln>
                    <a:noFill/>
                  </a:ln>
                  <a:solidFill>
                    <a:srgbClr val="000000"/>
                  </a:solidFill>
                  <a:effectLst/>
                  <a:uLnTx/>
                  <a:uFillTx/>
                  <a:latin typeface="Lato Light" charset="0"/>
                  <a:ea typeface="Lato Light" charset="0"/>
                  <a:cs typeface="Lato Light" charset="0"/>
                </a:rPr>
                <a:t> </a:t>
              </a:r>
              <a:endParaRPr kumimoji="0" lang="en-US" sz="1000" b="0" i="0" u="none" strike="noStrike" kern="1200" cap="none" spc="0" normalizeH="0" baseline="0" noProof="0" dirty="0">
                <a:ln>
                  <a:noFill/>
                </a:ln>
                <a:solidFill>
                  <a:srgbClr val="000000"/>
                </a:solidFill>
                <a:effectLst/>
                <a:uLnTx/>
                <a:uFillTx/>
                <a:latin typeface="Lato Light" charset="0"/>
                <a:ea typeface="Lato Light" charset="0"/>
                <a:cs typeface="Lato Light" charset="0"/>
              </a:endParaRPr>
            </a:p>
          </p:txBody>
        </p:sp>
        <p:sp>
          <p:nvSpPr>
            <p:cNvPr id="51" name="Subtitle 2">
              <a:extLst>
                <a:ext uri="{FF2B5EF4-FFF2-40B4-BE49-F238E27FC236}">
                  <a16:creationId xmlns:a16="http://schemas.microsoft.com/office/drawing/2014/main" id="{C72166DB-EFB3-0CF2-D5D5-239E56DE62A0}"/>
                </a:ext>
              </a:extLst>
            </p:cNvPr>
            <p:cNvSpPr txBox="1">
              <a:spLocks/>
            </p:cNvSpPr>
            <p:nvPr/>
          </p:nvSpPr>
          <p:spPr>
            <a:xfrm>
              <a:off x="10232039" y="1486753"/>
              <a:ext cx="1776334" cy="265380"/>
            </a:xfrm>
            <a:prstGeom prst="rect">
              <a:avLst/>
            </a:prstGeom>
          </p:spPr>
          <p:txBody>
            <a:bodyPr vert="horz" wrap="square" lIns="88378" tIns="44189" rIns="88378" bIns="4418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479"/>
                </a:lnSpc>
                <a:spcBef>
                  <a:spcPct val="20000"/>
                </a:spcBef>
                <a:spcAft>
                  <a:spcPts val="0"/>
                </a:spcAft>
                <a:buClrTx/>
                <a:buSzTx/>
                <a:buFont typeface="Arial"/>
                <a:buNone/>
                <a:tabLst/>
                <a:defRPr/>
              </a:pPr>
              <a:r>
                <a:rPr kumimoji="0" lang="el-GR" sz="1000" b="0" i="0" u="none" strike="noStrike" kern="1200" cap="none" spc="0" normalizeH="0" baseline="0" noProof="0" dirty="0">
                  <a:ln>
                    <a:noFill/>
                  </a:ln>
                  <a:solidFill>
                    <a:srgbClr val="000000"/>
                  </a:solidFill>
                  <a:effectLst/>
                  <a:uLnTx/>
                  <a:uFillTx/>
                  <a:latin typeface="Lato Light" charset="0"/>
                  <a:ea typeface="Lato Light" charset="0"/>
                  <a:cs typeface="Lato Light" charset="0"/>
                </a:rPr>
                <a:t>Α</a:t>
              </a:r>
              <a:r>
                <a:rPr kumimoji="0" lang="en-US" sz="1000" b="0" i="0" u="none" strike="noStrike" kern="1200" cap="none" spc="0" normalizeH="0" baseline="0" noProof="0" dirty="0" err="1">
                  <a:ln>
                    <a:noFill/>
                  </a:ln>
                  <a:solidFill>
                    <a:srgbClr val="637052"/>
                  </a:solidFill>
                  <a:effectLst/>
                  <a:uLnTx/>
                  <a:uFillTx/>
                  <a:latin typeface="Open Sans Light"/>
                  <a:ea typeface="+mn-ea"/>
                  <a:cs typeface="Open Sans Light"/>
                </a:rPr>
                <a:t>γροδι</a:t>
              </a:r>
              <a:r>
                <a:rPr kumimoji="0" lang="en-US" sz="1000" b="0" i="0" u="none" strike="noStrike" kern="1200" cap="none" spc="0" normalizeH="0" baseline="0" noProof="0" dirty="0">
                  <a:ln>
                    <a:noFill/>
                  </a:ln>
                  <a:solidFill>
                    <a:srgbClr val="637052"/>
                  </a:solidFill>
                  <a:effectLst/>
                  <a:uLnTx/>
                  <a:uFillTx/>
                  <a:latin typeface="Open Sans Light"/>
                  <a:ea typeface="+mn-ea"/>
                  <a:cs typeface="Open Sans Light"/>
                </a:rPr>
                <a:t>ατροφική αλυσίδα</a:t>
              </a:r>
              <a:endParaRPr kumimoji="0" lang="en-US" sz="1000" b="0" i="0" u="none" strike="noStrike" kern="1200" cap="none" spc="0" normalizeH="0" baseline="0" noProof="0" dirty="0">
                <a:ln>
                  <a:noFill/>
                </a:ln>
                <a:solidFill>
                  <a:srgbClr val="000000"/>
                </a:solidFill>
                <a:effectLst/>
                <a:uLnTx/>
                <a:uFillTx/>
                <a:latin typeface="Lato Light" charset="0"/>
                <a:ea typeface="Lato Light" charset="0"/>
                <a:cs typeface="Lato Light" charset="0"/>
              </a:endParaRPr>
            </a:p>
          </p:txBody>
        </p:sp>
        <p:sp>
          <p:nvSpPr>
            <p:cNvPr id="52" name="Freeform 143">
              <a:extLst>
                <a:ext uri="{FF2B5EF4-FFF2-40B4-BE49-F238E27FC236}">
                  <a16:creationId xmlns:a16="http://schemas.microsoft.com/office/drawing/2014/main" id="{5BD32A31-573A-2845-4398-C3D7BE9C4C3E}"/>
                </a:ext>
              </a:extLst>
            </p:cNvPr>
            <p:cNvSpPr>
              <a:spLocks noChangeArrowheads="1"/>
            </p:cNvSpPr>
            <p:nvPr/>
          </p:nvSpPr>
          <p:spPr bwMode="auto">
            <a:xfrm>
              <a:off x="3519279" y="2666080"/>
              <a:ext cx="2628801" cy="726697"/>
            </a:xfrm>
            <a:custGeom>
              <a:avLst/>
              <a:gdLst>
                <a:gd name="T0" fmla="*/ 283 w 15344"/>
                <a:gd name="T1" fmla="*/ 0 h 4244"/>
                <a:gd name="T2" fmla="*/ 283 w 15344"/>
                <a:gd name="T3" fmla="*/ 0 h 4244"/>
                <a:gd name="T4" fmla="*/ 0 w 15344"/>
                <a:gd name="T5" fmla="*/ 282 h 4244"/>
                <a:gd name="T6" fmla="*/ 0 w 15344"/>
                <a:gd name="T7" fmla="*/ 3951 h 4244"/>
                <a:gd name="T8" fmla="*/ 283 w 15344"/>
                <a:gd name="T9" fmla="*/ 4243 h 4244"/>
                <a:gd name="T10" fmla="*/ 15343 w 15344"/>
                <a:gd name="T11" fmla="*/ 4243 h 4244"/>
                <a:gd name="T12" fmla="*/ 15343 w 15344"/>
                <a:gd name="T13" fmla="*/ 0 h 4244"/>
                <a:gd name="T14" fmla="*/ 283 w 15344"/>
                <a:gd name="T15" fmla="*/ 0 h 4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44" h="4244">
                  <a:moveTo>
                    <a:pt x="283" y="0"/>
                  </a:moveTo>
                  <a:lnTo>
                    <a:pt x="283" y="0"/>
                  </a:lnTo>
                  <a:cubicBezTo>
                    <a:pt x="129" y="0"/>
                    <a:pt x="0" y="128"/>
                    <a:pt x="0" y="282"/>
                  </a:cubicBezTo>
                  <a:cubicBezTo>
                    <a:pt x="0" y="3951"/>
                    <a:pt x="0" y="3951"/>
                    <a:pt x="0" y="3951"/>
                  </a:cubicBezTo>
                  <a:cubicBezTo>
                    <a:pt x="0" y="4114"/>
                    <a:pt x="129" y="4243"/>
                    <a:pt x="283" y="4243"/>
                  </a:cubicBezTo>
                  <a:cubicBezTo>
                    <a:pt x="15343" y="4243"/>
                    <a:pt x="15343" y="4243"/>
                    <a:pt x="15343" y="4243"/>
                  </a:cubicBezTo>
                  <a:cubicBezTo>
                    <a:pt x="15343" y="0"/>
                    <a:pt x="15343" y="0"/>
                    <a:pt x="15343" y="0"/>
                  </a:cubicBezTo>
                  <a:lnTo>
                    <a:pt x="283" y="0"/>
                  </a:lnTo>
                </a:path>
              </a:pathLst>
            </a:custGeom>
            <a:solidFill>
              <a:schemeClr val="bg1">
                <a:lumMod val="9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53" name="Freeform 144">
              <a:extLst>
                <a:ext uri="{FF2B5EF4-FFF2-40B4-BE49-F238E27FC236}">
                  <a16:creationId xmlns:a16="http://schemas.microsoft.com/office/drawing/2014/main" id="{62C753AA-2C76-E993-77D0-21AC95E24AC5}"/>
                </a:ext>
              </a:extLst>
            </p:cNvPr>
            <p:cNvSpPr>
              <a:spLocks noChangeArrowheads="1"/>
            </p:cNvSpPr>
            <p:nvPr/>
          </p:nvSpPr>
          <p:spPr bwMode="auto">
            <a:xfrm>
              <a:off x="3666481" y="2611720"/>
              <a:ext cx="568179" cy="646789"/>
            </a:xfrm>
            <a:custGeom>
              <a:avLst/>
              <a:gdLst>
                <a:gd name="T0" fmla="*/ 3240 w 3550"/>
                <a:gd name="T1" fmla="*/ 0 h 3876"/>
                <a:gd name="T2" fmla="*/ 3240 w 3550"/>
                <a:gd name="T3" fmla="*/ 0 h 3876"/>
                <a:gd name="T4" fmla="*/ 300 w 3550"/>
                <a:gd name="T5" fmla="*/ 0 h 3876"/>
                <a:gd name="T6" fmla="*/ 0 w 3550"/>
                <a:gd name="T7" fmla="*/ 0 h 3876"/>
                <a:gd name="T8" fmla="*/ 300 w 3550"/>
                <a:gd name="T9" fmla="*/ 300 h 3876"/>
                <a:gd name="T10" fmla="*/ 300 w 3550"/>
                <a:gd name="T11" fmla="*/ 3695 h 3876"/>
                <a:gd name="T12" fmla="*/ 489 w 3550"/>
                <a:gd name="T13" fmla="*/ 3875 h 3876"/>
                <a:gd name="T14" fmla="*/ 3360 w 3550"/>
                <a:gd name="T15" fmla="*/ 3875 h 3876"/>
                <a:gd name="T16" fmla="*/ 3549 w 3550"/>
                <a:gd name="T17" fmla="*/ 3695 h 3876"/>
                <a:gd name="T18" fmla="*/ 3549 w 3550"/>
                <a:gd name="T19" fmla="*/ 300 h 3876"/>
                <a:gd name="T20" fmla="*/ 3240 w 3550"/>
                <a:gd name="T21" fmla="*/ 0 h 3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50" h="3876">
                  <a:moveTo>
                    <a:pt x="3240" y="0"/>
                  </a:moveTo>
                  <a:lnTo>
                    <a:pt x="3240" y="0"/>
                  </a:lnTo>
                  <a:cubicBezTo>
                    <a:pt x="300" y="0"/>
                    <a:pt x="300" y="0"/>
                    <a:pt x="300" y="0"/>
                  </a:cubicBezTo>
                  <a:cubicBezTo>
                    <a:pt x="0" y="0"/>
                    <a:pt x="0" y="0"/>
                    <a:pt x="0" y="0"/>
                  </a:cubicBezTo>
                  <a:cubicBezTo>
                    <a:pt x="163" y="0"/>
                    <a:pt x="300" y="137"/>
                    <a:pt x="300" y="300"/>
                  </a:cubicBezTo>
                  <a:cubicBezTo>
                    <a:pt x="300" y="3695"/>
                    <a:pt x="300" y="3695"/>
                    <a:pt x="300" y="3695"/>
                  </a:cubicBezTo>
                  <a:cubicBezTo>
                    <a:pt x="300" y="3798"/>
                    <a:pt x="386" y="3875"/>
                    <a:pt x="489" y="3875"/>
                  </a:cubicBezTo>
                  <a:cubicBezTo>
                    <a:pt x="3360" y="3875"/>
                    <a:pt x="3360" y="3875"/>
                    <a:pt x="3360" y="3875"/>
                  </a:cubicBezTo>
                  <a:cubicBezTo>
                    <a:pt x="3463" y="3875"/>
                    <a:pt x="3549" y="3798"/>
                    <a:pt x="3549" y="3695"/>
                  </a:cubicBezTo>
                  <a:cubicBezTo>
                    <a:pt x="3549" y="300"/>
                    <a:pt x="3549" y="300"/>
                    <a:pt x="3549" y="300"/>
                  </a:cubicBezTo>
                  <a:cubicBezTo>
                    <a:pt x="3549" y="137"/>
                    <a:pt x="3412" y="0"/>
                    <a:pt x="3240" y="0"/>
                  </a:cubicBezTo>
                </a:path>
              </a:pathLst>
            </a:custGeom>
            <a:solidFill>
              <a:schemeClr val="accent4"/>
            </a:solidFill>
            <a:ln>
              <a:noFill/>
            </a:ln>
            <a:effectLst>
              <a:outerShdw blurRad="165100" dist="127000" dir="5400000" sx="101000" sy="101000" algn="t" rotWithShape="0">
                <a:prstClr val="black">
                  <a:alpha val="40000"/>
                </a:prstClr>
              </a:outerShdw>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54" name="Freeform 145">
              <a:extLst>
                <a:ext uri="{FF2B5EF4-FFF2-40B4-BE49-F238E27FC236}">
                  <a16:creationId xmlns:a16="http://schemas.microsoft.com/office/drawing/2014/main" id="{13592824-693D-8C66-3ACF-216B26F07D7C}"/>
                </a:ext>
              </a:extLst>
            </p:cNvPr>
            <p:cNvSpPr>
              <a:spLocks noChangeArrowheads="1"/>
            </p:cNvSpPr>
            <p:nvPr/>
          </p:nvSpPr>
          <p:spPr bwMode="auto">
            <a:xfrm flipH="1">
              <a:off x="3625764" y="2625951"/>
              <a:ext cx="104935" cy="52771"/>
            </a:xfrm>
            <a:custGeom>
              <a:avLst/>
              <a:gdLst>
                <a:gd name="T0" fmla="*/ 381 w 763"/>
                <a:gd name="T1" fmla="*/ 0 h 382"/>
                <a:gd name="T2" fmla="*/ 381 w 763"/>
                <a:gd name="T3" fmla="*/ 0 h 382"/>
                <a:gd name="T4" fmla="*/ 0 w 763"/>
                <a:gd name="T5" fmla="*/ 381 h 382"/>
                <a:gd name="T6" fmla="*/ 762 w 763"/>
                <a:gd name="T7" fmla="*/ 381 h 382"/>
                <a:gd name="T8" fmla="*/ 381 w 763"/>
                <a:gd name="T9" fmla="*/ 0 h 382"/>
              </a:gdLst>
              <a:ahLst/>
              <a:cxnLst>
                <a:cxn ang="0">
                  <a:pos x="T0" y="T1"/>
                </a:cxn>
                <a:cxn ang="0">
                  <a:pos x="T2" y="T3"/>
                </a:cxn>
                <a:cxn ang="0">
                  <a:pos x="T4" y="T5"/>
                </a:cxn>
                <a:cxn ang="0">
                  <a:pos x="T6" y="T7"/>
                </a:cxn>
                <a:cxn ang="0">
                  <a:pos x="T8" y="T9"/>
                </a:cxn>
              </a:cxnLst>
              <a:rect l="0" t="0" r="r" b="b"/>
              <a:pathLst>
                <a:path w="763" h="382">
                  <a:moveTo>
                    <a:pt x="381" y="0"/>
                  </a:moveTo>
                  <a:lnTo>
                    <a:pt x="381" y="0"/>
                  </a:lnTo>
                  <a:cubicBezTo>
                    <a:pt x="172" y="0"/>
                    <a:pt x="0" y="170"/>
                    <a:pt x="0" y="381"/>
                  </a:cubicBezTo>
                  <a:cubicBezTo>
                    <a:pt x="762" y="381"/>
                    <a:pt x="762" y="381"/>
                    <a:pt x="762" y="381"/>
                  </a:cubicBezTo>
                  <a:cubicBezTo>
                    <a:pt x="762" y="170"/>
                    <a:pt x="592" y="0"/>
                    <a:pt x="381" y="0"/>
                  </a:cubicBezTo>
                </a:path>
              </a:pathLst>
            </a:custGeom>
            <a:solidFill>
              <a:schemeClr val="accent4">
                <a:lumMod val="7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55" name="TextBox 54">
              <a:extLst>
                <a:ext uri="{FF2B5EF4-FFF2-40B4-BE49-F238E27FC236}">
                  <a16:creationId xmlns:a16="http://schemas.microsoft.com/office/drawing/2014/main" id="{289C3525-5748-B1FE-69C4-0893EB6C6E69}"/>
                </a:ext>
              </a:extLst>
            </p:cNvPr>
            <p:cNvSpPr txBox="1"/>
            <p:nvPr/>
          </p:nvSpPr>
          <p:spPr>
            <a:xfrm>
              <a:off x="3786320" y="2775647"/>
              <a:ext cx="511042" cy="487764"/>
            </a:xfrm>
            <a:prstGeom prst="rect">
              <a:avLst/>
            </a:prstGeom>
            <a:noFill/>
          </p:spPr>
          <p:txBody>
            <a:bodyPr wrap="none" lIns="37150" tIns="18575" rIns="37150" bIns="1857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926" b="1" i="0" u="none" strike="noStrike" kern="1200" cap="none" spc="0" normalizeH="0" baseline="0" noProof="0" dirty="0">
                  <a:ln>
                    <a:noFill/>
                  </a:ln>
                  <a:solidFill>
                    <a:prstClr val="white"/>
                  </a:solidFill>
                  <a:effectLst/>
                  <a:uLnTx/>
                  <a:uFillTx/>
                  <a:latin typeface="Lato" charset="0"/>
                  <a:ea typeface="Lato" charset="0"/>
                  <a:cs typeface="Lato" charset="0"/>
                </a:rPr>
                <a:t>04</a:t>
              </a:r>
              <a:endParaRPr kumimoji="0" lang="id-ID" sz="2926" b="1" i="0" u="none" strike="noStrike" kern="1200" cap="none" spc="0" normalizeH="0" baseline="0" noProof="0" dirty="0">
                <a:ln>
                  <a:noFill/>
                </a:ln>
                <a:solidFill>
                  <a:prstClr val="white"/>
                </a:solidFill>
                <a:effectLst/>
                <a:uLnTx/>
                <a:uFillTx/>
                <a:latin typeface="Lato" charset="0"/>
                <a:ea typeface="Lato" charset="0"/>
                <a:cs typeface="Lato" charset="0"/>
              </a:endParaRPr>
            </a:p>
          </p:txBody>
        </p:sp>
        <p:sp>
          <p:nvSpPr>
            <p:cNvPr id="56" name="Subtitle 2">
              <a:extLst>
                <a:ext uri="{FF2B5EF4-FFF2-40B4-BE49-F238E27FC236}">
                  <a16:creationId xmlns:a16="http://schemas.microsoft.com/office/drawing/2014/main" id="{83B24814-B0F5-03CD-A8F1-E6243779A9CC}"/>
                </a:ext>
              </a:extLst>
            </p:cNvPr>
            <p:cNvSpPr txBox="1">
              <a:spLocks/>
            </p:cNvSpPr>
            <p:nvPr/>
          </p:nvSpPr>
          <p:spPr>
            <a:xfrm>
              <a:off x="4376684" y="2832852"/>
              <a:ext cx="1776334" cy="457740"/>
            </a:xfrm>
            <a:prstGeom prst="rect">
              <a:avLst/>
            </a:prstGeom>
          </p:spPr>
          <p:txBody>
            <a:bodyPr vert="horz" wrap="square" lIns="88378" tIns="44189" rIns="88378" bIns="4418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479"/>
                </a:lnSpc>
                <a:spcBef>
                  <a:spcPct val="20000"/>
                </a:spcBef>
                <a:spcAft>
                  <a:spcPts val="0"/>
                </a:spcAft>
                <a:buClrTx/>
                <a:buSzTx/>
                <a:buFont typeface="Arial"/>
                <a:buNone/>
                <a:tabLst/>
                <a:defRPr/>
              </a:pPr>
              <a:r>
                <a:rPr kumimoji="0" lang="el-GR" sz="1000" b="0" i="0" u="none" strike="noStrike" kern="1200" cap="none" spc="0" normalizeH="0" baseline="0" noProof="0" dirty="0">
                  <a:ln>
                    <a:noFill/>
                  </a:ln>
                  <a:solidFill>
                    <a:srgbClr val="637052"/>
                  </a:solidFill>
                  <a:effectLst/>
                  <a:uLnTx/>
                  <a:uFillTx/>
                  <a:latin typeface="Open Sans Light"/>
                  <a:ea typeface="+mn-ea"/>
                  <a:cs typeface="Open Sans Light"/>
                </a:rPr>
                <a:t>Π</a:t>
              </a:r>
              <a:r>
                <a:rPr kumimoji="0" lang="en-US" sz="1000" b="0" i="0" u="none" strike="noStrike" kern="1200" cap="none" spc="0" normalizeH="0" baseline="0" noProof="0" dirty="0" err="1">
                  <a:ln>
                    <a:noFill/>
                  </a:ln>
                  <a:solidFill>
                    <a:srgbClr val="637052"/>
                  </a:solidFill>
                  <a:effectLst/>
                  <a:uLnTx/>
                  <a:uFillTx/>
                  <a:latin typeface="Open Sans Light"/>
                  <a:ea typeface="+mn-ea"/>
                  <a:cs typeface="Open Sans Light"/>
                </a:rPr>
                <a:t>ερι</a:t>
              </a:r>
              <a:r>
                <a:rPr kumimoji="0" lang="en-US" sz="1000" b="0" i="0" u="none" strike="noStrike" kern="1200" cap="none" spc="0" normalizeH="0" baseline="0" noProof="0" dirty="0">
                  <a:ln>
                    <a:noFill/>
                  </a:ln>
                  <a:solidFill>
                    <a:srgbClr val="637052"/>
                  </a:solidFill>
                  <a:effectLst/>
                  <a:uLnTx/>
                  <a:uFillTx/>
                  <a:latin typeface="Open Sans Light"/>
                  <a:ea typeface="+mn-ea"/>
                  <a:cs typeface="Open Sans Light"/>
                </a:rPr>
                <a:t>βάλλον και κυκλική οικονομία</a:t>
              </a:r>
              <a:endParaRPr kumimoji="0" lang="en-US" sz="1000" b="0" i="0" u="none" strike="noStrike" kern="1200" cap="none" spc="0" normalizeH="0" baseline="0" noProof="0" dirty="0">
                <a:ln>
                  <a:noFill/>
                </a:ln>
                <a:solidFill>
                  <a:srgbClr val="000000"/>
                </a:solidFill>
                <a:effectLst/>
                <a:uLnTx/>
                <a:uFillTx/>
                <a:latin typeface="Lato Light" charset="0"/>
                <a:ea typeface="Lato Light" charset="0"/>
                <a:cs typeface="Lato Light" charset="0"/>
              </a:endParaRPr>
            </a:p>
          </p:txBody>
        </p:sp>
        <p:sp>
          <p:nvSpPr>
            <p:cNvPr id="57" name="Freeform 146">
              <a:extLst>
                <a:ext uri="{FF2B5EF4-FFF2-40B4-BE49-F238E27FC236}">
                  <a16:creationId xmlns:a16="http://schemas.microsoft.com/office/drawing/2014/main" id="{595D742C-16AC-84F7-FBA1-8092A68D4DDD}"/>
                </a:ext>
              </a:extLst>
            </p:cNvPr>
            <p:cNvSpPr>
              <a:spLocks noChangeArrowheads="1"/>
            </p:cNvSpPr>
            <p:nvPr/>
          </p:nvSpPr>
          <p:spPr bwMode="auto">
            <a:xfrm>
              <a:off x="6108146" y="2652978"/>
              <a:ext cx="95431" cy="724960"/>
            </a:xfrm>
            <a:custGeom>
              <a:avLst/>
              <a:gdLst>
                <a:gd name="T0" fmla="*/ 253 w 526"/>
                <a:gd name="T1" fmla="*/ 0 h 3985"/>
                <a:gd name="T2" fmla="*/ 253 w 526"/>
                <a:gd name="T3" fmla="*/ 0 h 3985"/>
                <a:gd name="T4" fmla="*/ 0 w 526"/>
                <a:gd name="T5" fmla="*/ 0 h 3985"/>
                <a:gd name="T6" fmla="*/ 0 w 526"/>
                <a:gd name="T7" fmla="*/ 3984 h 3985"/>
                <a:gd name="T8" fmla="*/ 253 w 526"/>
                <a:gd name="T9" fmla="*/ 3984 h 3985"/>
                <a:gd name="T10" fmla="*/ 525 w 526"/>
                <a:gd name="T11" fmla="*/ 3716 h 3985"/>
                <a:gd name="T12" fmla="*/ 525 w 526"/>
                <a:gd name="T13" fmla="*/ 268 h 3985"/>
                <a:gd name="T14" fmla="*/ 253 w 526"/>
                <a:gd name="T15" fmla="*/ 0 h 3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6" h="3985">
                  <a:moveTo>
                    <a:pt x="253" y="0"/>
                  </a:moveTo>
                  <a:lnTo>
                    <a:pt x="253" y="0"/>
                  </a:lnTo>
                  <a:cubicBezTo>
                    <a:pt x="0" y="0"/>
                    <a:pt x="0" y="0"/>
                    <a:pt x="0" y="0"/>
                  </a:cubicBezTo>
                  <a:cubicBezTo>
                    <a:pt x="0" y="3984"/>
                    <a:pt x="0" y="3984"/>
                    <a:pt x="0" y="3984"/>
                  </a:cubicBezTo>
                  <a:cubicBezTo>
                    <a:pt x="253" y="3984"/>
                    <a:pt x="253" y="3984"/>
                    <a:pt x="253" y="3984"/>
                  </a:cubicBezTo>
                  <a:cubicBezTo>
                    <a:pt x="404" y="3984"/>
                    <a:pt x="525" y="3863"/>
                    <a:pt x="525" y="3716"/>
                  </a:cubicBezTo>
                  <a:cubicBezTo>
                    <a:pt x="525" y="268"/>
                    <a:pt x="525" y="268"/>
                    <a:pt x="525" y="268"/>
                  </a:cubicBezTo>
                  <a:cubicBezTo>
                    <a:pt x="525" y="121"/>
                    <a:pt x="404" y="0"/>
                    <a:pt x="253" y="0"/>
                  </a:cubicBezTo>
                </a:path>
              </a:pathLst>
            </a:custGeom>
            <a:solidFill>
              <a:schemeClr val="accent4"/>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58" name="Freeform 143">
              <a:extLst>
                <a:ext uri="{FF2B5EF4-FFF2-40B4-BE49-F238E27FC236}">
                  <a16:creationId xmlns:a16="http://schemas.microsoft.com/office/drawing/2014/main" id="{C8795608-E268-3B2C-6DC4-D82A8D2B9F4F}"/>
                </a:ext>
              </a:extLst>
            </p:cNvPr>
            <p:cNvSpPr>
              <a:spLocks noChangeArrowheads="1"/>
            </p:cNvSpPr>
            <p:nvPr/>
          </p:nvSpPr>
          <p:spPr bwMode="auto">
            <a:xfrm>
              <a:off x="9433774" y="2676984"/>
              <a:ext cx="2628801" cy="726697"/>
            </a:xfrm>
            <a:custGeom>
              <a:avLst/>
              <a:gdLst>
                <a:gd name="T0" fmla="*/ 283 w 15344"/>
                <a:gd name="T1" fmla="*/ 0 h 4244"/>
                <a:gd name="T2" fmla="*/ 283 w 15344"/>
                <a:gd name="T3" fmla="*/ 0 h 4244"/>
                <a:gd name="T4" fmla="*/ 0 w 15344"/>
                <a:gd name="T5" fmla="*/ 282 h 4244"/>
                <a:gd name="T6" fmla="*/ 0 w 15344"/>
                <a:gd name="T7" fmla="*/ 3951 h 4244"/>
                <a:gd name="T8" fmla="*/ 283 w 15344"/>
                <a:gd name="T9" fmla="*/ 4243 h 4244"/>
                <a:gd name="T10" fmla="*/ 15343 w 15344"/>
                <a:gd name="T11" fmla="*/ 4243 h 4244"/>
                <a:gd name="T12" fmla="*/ 15343 w 15344"/>
                <a:gd name="T13" fmla="*/ 0 h 4244"/>
                <a:gd name="T14" fmla="*/ 283 w 15344"/>
                <a:gd name="T15" fmla="*/ 0 h 4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44" h="4244">
                  <a:moveTo>
                    <a:pt x="283" y="0"/>
                  </a:moveTo>
                  <a:lnTo>
                    <a:pt x="283" y="0"/>
                  </a:lnTo>
                  <a:cubicBezTo>
                    <a:pt x="129" y="0"/>
                    <a:pt x="0" y="128"/>
                    <a:pt x="0" y="282"/>
                  </a:cubicBezTo>
                  <a:cubicBezTo>
                    <a:pt x="0" y="3951"/>
                    <a:pt x="0" y="3951"/>
                    <a:pt x="0" y="3951"/>
                  </a:cubicBezTo>
                  <a:cubicBezTo>
                    <a:pt x="0" y="4114"/>
                    <a:pt x="129" y="4243"/>
                    <a:pt x="283" y="4243"/>
                  </a:cubicBezTo>
                  <a:cubicBezTo>
                    <a:pt x="15343" y="4243"/>
                    <a:pt x="15343" y="4243"/>
                    <a:pt x="15343" y="4243"/>
                  </a:cubicBezTo>
                  <a:cubicBezTo>
                    <a:pt x="15343" y="0"/>
                    <a:pt x="15343" y="0"/>
                    <a:pt x="15343" y="0"/>
                  </a:cubicBezTo>
                  <a:lnTo>
                    <a:pt x="283" y="0"/>
                  </a:lnTo>
                </a:path>
              </a:pathLst>
            </a:custGeom>
            <a:solidFill>
              <a:schemeClr val="bg1">
                <a:lumMod val="9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59" name="Freeform 144">
              <a:extLst>
                <a:ext uri="{FF2B5EF4-FFF2-40B4-BE49-F238E27FC236}">
                  <a16:creationId xmlns:a16="http://schemas.microsoft.com/office/drawing/2014/main" id="{CA08854E-E817-155C-6972-0C310A249930}"/>
                </a:ext>
              </a:extLst>
            </p:cNvPr>
            <p:cNvSpPr>
              <a:spLocks noChangeArrowheads="1"/>
            </p:cNvSpPr>
            <p:nvPr/>
          </p:nvSpPr>
          <p:spPr bwMode="auto">
            <a:xfrm>
              <a:off x="9490148" y="2624390"/>
              <a:ext cx="608099" cy="663999"/>
            </a:xfrm>
            <a:custGeom>
              <a:avLst/>
              <a:gdLst>
                <a:gd name="T0" fmla="*/ 3240 w 3550"/>
                <a:gd name="T1" fmla="*/ 0 h 3876"/>
                <a:gd name="T2" fmla="*/ 3240 w 3550"/>
                <a:gd name="T3" fmla="*/ 0 h 3876"/>
                <a:gd name="T4" fmla="*/ 300 w 3550"/>
                <a:gd name="T5" fmla="*/ 0 h 3876"/>
                <a:gd name="T6" fmla="*/ 0 w 3550"/>
                <a:gd name="T7" fmla="*/ 0 h 3876"/>
                <a:gd name="T8" fmla="*/ 300 w 3550"/>
                <a:gd name="T9" fmla="*/ 300 h 3876"/>
                <a:gd name="T10" fmla="*/ 300 w 3550"/>
                <a:gd name="T11" fmla="*/ 3695 h 3876"/>
                <a:gd name="T12" fmla="*/ 489 w 3550"/>
                <a:gd name="T13" fmla="*/ 3875 h 3876"/>
                <a:gd name="T14" fmla="*/ 3360 w 3550"/>
                <a:gd name="T15" fmla="*/ 3875 h 3876"/>
                <a:gd name="T16" fmla="*/ 3549 w 3550"/>
                <a:gd name="T17" fmla="*/ 3695 h 3876"/>
                <a:gd name="T18" fmla="*/ 3549 w 3550"/>
                <a:gd name="T19" fmla="*/ 300 h 3876"/>
                <a:gd name="T20" fmla="*/ 3240 w 3550"/>
                <a:gd name="T21" fmla="*/ 0 h 3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50" h="3876">
                  <a:moveTo>
                    <a:pt x="3240" y="0"/>
                  </a:moveTo>
                  <a:lnTo>
                    <a:pt x="3240" y="0"/>
                  </a:lnTo>
                  <a:cubicBezTo>
                    <a:pt x="300" y="0"/>
                    <a:pt x="300" y="0"/>
                    <a:pt x="300" y="0"/>
                  </a:cubicBezTo>
                  <a:cubicBezTo>
                    <a:pt x="0" y="0"/>
                    <a:pt x="0" y="0"/>
                    <a:pt x="0" y="0"/>
                  </a:cubicBezTo>
                  <a:cubicBezTo>
                    <a:pt x="163" y="0"/>
                    <a:pt x="300" y="137"/>
                    <a:pt x="300" y="300"/>
                  </a:cubicBezTo>
                  <a:cubicBezTo>
                    <a:pt x="300" y="3695"/>
                    <a:pt x="300" y="3695"/>
                    <a:pt x="300" y="3695"/>
                  </a:cubicBezTo>
                  <a:cubicBezTo>
                    <a:pt x="300" y="3798"/>
                    <a:pt x="386" y="3875"/>
                    <a:pt x="489" y="3875"/>
                  </a:cubicBezTo>
                  <a:cubicBezTo>
                    <a:pt x="3360" y="3875"/>
                    <a:pt x="3360" y="3875"/>
                    <a:pt x="3360" y="3875"/>
                  </a:cubicBezTo>
                  <a:cubicBezTo>
                    <a:pt x="3463" y="3875"/>
                    <a:pt x="3549" y="3798"/>
                    <a:pt x="3549" y="3695"/>
                  </a:cubicBezTo>
                  <a:cubicBezTo>
                    <a:pt x="3549" y="300"/>
                    <a:pt x="3549" y="300"/>
                    <a:pt x="3549" y="300"/>
                  </a:cubicBezTo>
                  <a:cubicBezTo>
                    <a:pt x="3549" y="137"/>
                    <a:pt x="3412" y="0"/>
                    <a:pt x="3240" y="0"/>
                  </a:cubicBezTo>
                </a:path>
              </a:pathLst>
            </a:custGeom>
            <a:solidFill>
              <a:schemeClr val="accent1"/>
            </a:solidFill>
            <a:ln>
              <a:noFill/>
            </a:ln>
            <a:effectLst>
              <a:outerShdw blurRad="165100" dist="127000" dir="5400000" sx="101000" sy="101000" algn="t" rotWithShape="0">
                <a:prstClr val="black">
                  <a:alpha val="40000"/>
                </a:prstClr>
              </a:outerShdw>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60" name="Freeform 145">
              <a:extLst>
                <a:ext uri="{FF2B5EF4-FFF2-40B4-BE49-F238E27FC236}">
                  <a16:creationId xmlns:a16="http://schemas.microsoft.com/office/drawing/2014/main" id="{934C3449-A560-FC2E-32D5-1795F986B4CA}"/>
                </a:ext>
              </a:extLst>
            </p:cNvPr>
            <p:cNvSpPr>
              <a:spLocks noChangeArrowheads="1"/>
            </p:cNvSpPr>
            <p:nvPr/>
          </p:nvSpPr>
          <p:spPr bwMode="auto">
            <a:xfrm flipH="1">
              <a:off x="9454100" y="2625951"/>
              <a:ext cx="104935" cy="52771"/>
            </a:xfrm>
            <a:custGeom>
              <a:avLst/>
              <a:gdLst>
                <a:gd name="T0" fmla="*/ 381 w 763"/>
                <a:gd name="T1" fmla="*/ 0 h 382"/>
                <a:gd name="T2" fmla="*/ 381 w 763"/>
                <a:gd name="T3" fmla="*/ 0 h 382"/>
                <a:gd name="T4" fmla="*/ 0 w 763"/>
                <a:gd name="T5" fmla="*/ 381 h 382"/>
                <a:gd name="T6" fmla="*/ 762 w 763"/>
                <a:gd name="T7" fmla="*/ 381 h 382"/>
                <a:gd name="T8" fmla="*/ 381 w 763"/>
                <a:gd name="T9" fmla="*/ 0 h 382"/>
              </a:gdLst>
              <a:ahLst/>
              <a:cxnLst>
                <a:cxn ang="0">
                  <a:pos x="T0" y="T1"/>
                </a:cxn>
                <a:cxn ang="0">
                  <a:pos x="T2" y="T3"/>
                </a:cxn>
                <a:cxn ang="0">
                  <a:pos x="T4" y="T5"/>
                </a:cxn>
                <a:cxn ang="0">
                  <a:pos x="T6" y="T7"/>
                </a:cxn>
                <a:cxn ang="0">
                  <a:pos x="T8" y="T9"/>
                </a:cxn>
              </a:cxnLst>
              <a:rect l="0" t="0" r="r" b="b"/>
              <a:pathLst>
                <a:path w="763" h="382">
                  <a:moveTo>
                    <a:pt x="381" y="0"/>
                  </a:moveTo>
                  <a:lnTo>
                    <a:pt x="381" y="0"/>
                  </a:lnTo>
                  <a:cubicBezTo>
                    <a:pt x="172" y="0"/>
                    <a:pt x="0" y="170"/>
                    <a:pt x="0" y="381"/>
                  </a:cubicBezTo>
                  <a:cubicBezTo>
                    <a:pt x="762" y="381"/>
                    <a:pt x="762" y="381"/>
                    <a:pt x="762" y="381"/>
                  </a:cubicBezTo>
                  <a:cubicBezTo>
                    <a:pt x="762" y="170"/>
                    <a:pt x="592" y="0"/>
                    <a:pt x="381" y="0"/>
                  </a:cubicBezTo>
                </a:path>
              </a:pathLst>
            </a:custGeom>
            <a:solidFill>
              <a:schemeClr val="accent1">
                <a:lumMod val="7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61" name="Freeform 146">
              <a:extLst>
                <a:ext uri="{FF2B5EF4-FFF2-40B4-BE49-F238E27FC236}">
                  <a16:creationId xmlns:a16="http://schemas.microsoft.com/office/drawing/2014/main" id="{E4E46CC9-6EEE-286D-E505-AB1AC9FEE2AD}"/>
                </a:ext>
              </a:extLst>
            </p:cNvPr>
            <p:cNvSpPr>
              <a:spLocks noChangeArrowheads="1"/>
            </p:cNvSpPr>
            <p:nvPr/>
          </p:nvSpPr>
          <p:spPr bwMode="auto">
            <a:xfrm>
              <a:off x="11982398" y="2678721"/>
              <a:ext cx="95431" cy="724960"/>
            </a:xfrm>
            <a:custGeom>
              <a:avLst/>
              <a:gdLst>
                <a:gd name="T0" fmla="*/ 253 w 526"/>
                <a:gd name="T1" fmla="*/ 0 h 3985"/>
                <a:gd name="T2" fmla="*/ 253 w 526"/>
                <a:gd name="T3" fmla="*/ 0 h 3985"/>
                <a:gd name="T4" fmla="*/ 0 w 526"/>
                <a:gd name="T5" fmla="*/ 0 h 3985"/>
                <a:gd name="T6" fmla="*/ 0 w 526"/>
                <a:gd name="T7" fmla="*/ 3984 h 3985"/>
                <a:gd name="T8" fmla="*/ 253 w 526"/>
                <a:gd name="T9" fmla="*/ 3984 h 3985"/>
                <a:gd name="T10" fmla="*/ 525 w 526"/>
                <a:gd name="T11" fmla="*/ 3716 h 3985"/>
                <a:gd name="T12" fmla="*/ 525 w 526"/>
                <a:gd name="T13" fmla="*/ 268 h 3985"/>
                <a:gd name="T14" fmla="*/ 253 w 526"/>
                <a:gd name="T15" fmla="*/ 0 h 3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6" h="3985">
                  <a:moveTo>
                    <a:pt x="253" y="0"/>
                  </a:moveTo>
                  <a:lnTo>
                    <a:pt x="253" y="0"/>
                  </a:lnTo>
                  <a:cubicBezTo>
                    <a:pt x="0" y="0"/>
                    <a:pt x="0" y="0"/>
                    <a:pt x="0" y="0"/>
                  </a:cubicBezTo>
                  <a:cubicBezTo>
                    <a:pt x="0" y="3984"/>
                    <a:pt x="0" y="3984"/>
                    <a:pt x="0" y="3984"/>
                  </a:cubicBezTo>
                  <a:cubicBezTo>
                    <a:pt x="253" y="3984"/>
                    <a:pt x="253" y="3984"/>
                    <a:pt x="253" y="3984"/>
                  </a:cubicBezTo>
                  <a:cubicBezTo>
                    <a:pt x="404" y="3984"/>
                    <a:pt x="525" y="3863"/>
                    <a:pt x="525" y="3716"/>
                  </a:cubicBezTo>
                  <a:cubicBezTo>
                    <a:pt x="525" y="268"/>
                    <a:pt x="525" y="268"/>
                    <a:pt x="525" y="268"/>
                  </a:cubicBezTo>
                  <a:cubicBezTo>
                    <a:pt x="525" y="121"/>
                    <a:pt x="404" y="0"/>
                    <a:pt x="253" y="0"/>
                  </a:cubicBezTo>
                </a:path>
              </a:pathLst>
            </a:custGeom>
            <a:solidFill>
              <a:schemeClr val="accent1"/>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62" name="TextBox 61">
              <a:extLst>
                <a:ext uri="{FF2B5EF4-FFF2-40B4-BE49-F238E27FC236}">
                  <a16:creationId xmlns:a16="http://schemas.microsoft.com/office/drawing/2014/main" id="{2FF9B32D-AB05-FE06-DFA8-49829DB4B864}"/>
                </a:ext>
              </a:extLst>
            </p:cNvPr>
            <p:cNvSpPr txBox="1"/>
            <p:nvPr/>
          </p:nvSpPr>
          <p:spPr>
            <a:xfrm>
              <a:off x="9579327" y="2792147"/>
              <a:ext cx="511042" cy="487764"/>
            </a:xfrm>
            <a:prstGeom prst="rect">
              <a:avLst/>
            </a:prstGeom>
            <a:noFill/>
          </p:spPr>
          <p:txBody>
            <a:bodyPr wrap="none" lIns="37150" tIns="18575" rIns="37150" bIns="1857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926" b="1" i="0" u="none" strike="noStrike" kern="1200" cap="none" spc="0" normalizeH="0" baseline="0" noProof="0" dirty="0">
                  <a:ln>
                    <a:noFill/>
                  </a:ln>
                  <a:solidFill>
                    <a:prstClr val="white"/>
                  </a:solidFill>
                  <a:effectLst/>
                  <a:uLnTx/>
                  <a:uFillTx/>
                  <a:latin typeface="Lato" charset="0"/>
                  <a:ea typeface="Lato" charset="0"/>
                  <a:cs typeface="Lato" charset="0"/>
                </a:rPr>
                <a:t>06</a:t>
              </a:r>
              <a:endParaRPr kumimoji="0" lang="id-ID" sz="2926" b="1" i="0" u="none" strike="noStrike" kern="1200" cap="none" spc="0" normalizeH="0" baseline="0" noProof="0" dirty="0">
                <a:ln>
                  <a:noFill/>
                </a:ln>
                <a:solidFill>
                  <a:prstClr val="white"/>
                </a:solidFill>
                <a:effectLst/>
                <a:uLnTx/>
                <a:uFillTx/>
                <a:latin typeface="Lato" charset="0"/>
                <a:ea typeface="Lato" charset="0"/>
                <a:cs typeface="Lato" charset="0"/>
              </a:endParaRPr>
            </a:p>
          </p:txBody>
        </p:sp>
        <p:sp>
          <p:nvSpPr>
            <p:cNvPr id="63" name="Freeform 143">
              <a:extLst>
                <a:ext uri="{FF2B5EF4-FFF2-40B4-BE49-F238E27FC236}">
                  <a16:creationId xmlns:a16="http://schemas.microsoft.com/office/drawing/2014/main" id="{16E8277F-9E0B-59DC-4E5A-5C3F105BBB0B}"/>
                </a:ext>
              </a:extLst>
            </p:cNvPr>
            <p:cNvSpPr>
              <a:spLocks noChangeArrowheads="1"/>
            </p:cNvSpPr>
            <p:nvPr/>
          </p:nvSpPr>
          <p:spPr bwMode="auto">
            <a:xfrm>
              <a:off x="6473650" y="2651241"/>
              <a:ext cx="2628801" cy="726697"/>
            </a:xfrm>
            <a:custGeom>
              <a:avLst/>
              <a:gdLst>
                <a:gd name="T0" fmla="*/ 283 w 15344"/>
                <a:gd name="T1" fmla="*/ 0 h 4244"/>
                <a:gd name="T2" fmla="*/ 283 w 15344"/>
                <a:gd name="T3" fmla="*/ 0 h 4244"/>
                <a:gd name="T4" fmla="*/ 0 w 15344"/>
                <a:gd name="T5" fmla="*/ 282 h 4244"/>
                <a:gd name="T6" fmla="*/ 0 w 15344"/>
                <a:gd name="T7" fmla="*/ 3951 h 4244"/>
                <a:gd name="T8" fmla="*/ 283 w 15344"/>
                <a:gd name="T9" fmla="*/ 4243 h 4244"/>
                <a:gd name="T10" fmla="*/ 15343 w 15344"/>
                <a:gd name="T11" fmla="*/ 4243 h 4244"/>
                <a:gd name="T12" fmla="*/ 15343 w 15344"/>
                <a:gd name="T13" fmla="*/ 0 h 4244"/>
                <a:gd name="T14" fmla="*/ 283 w 15344"/>
                <a:gd name="T15" fmla="*/ 0 h 4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44" h="4244">
                  <a:moveTo>
                    <a:pt x="283" y="0"/>
                  </a:moveTo>
                  <a:lnTo>
                    <a:pt x="283" y="0"/>
                  </a:lnTo>
                  <a:cubicBezTo>
                    <a:pt x="129" y="0"/>
                    <a:pt x="0" y="128"/>
                    <a:pt x="0" y="282"/>
                  </a:cubicBezTo>
                  <a:cubicBezTo>
                    <a:pt x="0" y="3951"/>
                    <a:pt x="0" y="3951"/>
                    <a:pt x="0" y="3951"/>
                  </a:cubicBezTo>
                  <a:cubicBezTo>
                    <a:pt x="0" y="4114"/>
                    <a:pt x="129" y="4243"/>
                    <a:pt x="283" y="4243"/>
                  </a:cubicBezTo>
                  <a:cubicBezTo>
                    <a:pt x="15343" y="4243"/>
                    <a:pt x="15343" y="4243"/>
                    <a:pt x="15343" y="4243"/>
                  </a:cubicBezTo>
                  <a:cubicBezTo>
                    <a:pt x="15343" y="0"/>
                    <a:pt x="15343" y="0"/>
                    <a:pt x="15343" y="0"/>
                  </a:cubicBezTo>
                  <a:lnTo>
                    <a:pt x="283" y="0"/>
                  </a:lnTo>
                </a:path>
              </a:pathLst>
            </a:custGeom>
            <a:solidFill>
              <a:schemeClr val="bg1">
                <a:lumMod val="9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64" name="Freeform 144">
              <a:extLst>
                <a:ext uri="{FF2B5EF4-FFF2-40B4-BE49-F238E27FC236}">
                  <a16:creationId xmlns:a16="http://schemas.microsoft.com/office/drawing/2014/main" id="{FD35715C-0549-9F2C-EB4F-FD6EE9C9C3ED}"/>
                </a:ext>
              </a:extLst>
            </p:cNvPr>
            <p:cNvSpPr>
              <a:spLocks noChangeArrowheads="1"/>
            </p:cNvSpPr>
            <p:nvPr/>
          </p:nvSpPr>
          <p:spPr bwMode="auto">
            <a:xfrm>
              <a:off x="6514457" y="2625951"/>
              <a:ext cx="608099" cy="663999"/>
            </a:xfrm>
            <a:custGeom>
              <a:avLst/>
              <a:gdLst>
                <a:gd name="T0" fmla="*/ 3240 w 3550"/>
                <a:gd name="T1" fmla="*/ 0 h 3876"/>
                <a:gd name="T2" fmla="*/ 3240 w 3550"/>
                <a:gd name="T3" fmla="*/ 0 h 3876"/>
                <a:gd name="T4" fmla="*/ 300 w 3550"/>
                <a:gd name="T5" fmla="*/ 0 h 3876"/>
                <a:gd name="T6" fmla="*/ 0 w 3550"/>
                <a:gd name="T7" fmla="*/ 0 h 3876"/>
                <a:gd name="T8" fmla="*/ 300 w 3550"/>
                <a:gd name="T9" fmla="*/ 300 h 3876"/>
                <a:gd name="T10" fmla="*/ 300 w 3550"/>
                <a:gd name="T11" fmla="*/ 3695 h 3876"/>
                <a:gd name="T12" fmla="*/ 489 w 3550"/>
                <a:gd name="T13" fmla="*/ 3875 h 3876"/>
                <a:gd name="T14" fmla="*/ 3360 w 3550"/>
                <a:gd name="T15" fmla="*/ 3875 h 3876"/>
                <a:gd name="T16" fmla="*/ 3549 w 3550"/>
                <a:gd name="T17" fmla="*/ 3695 h 3876"/>
                <a:gd name="T18" fmla="*/ 3549 w 3550"/>
                <a:gd name="T19" fmla="*/ 300 h 3876"/>
                <a:gd name="T20" fmla="*/ 3240 w 3550"/>
                <a:gd name="T21" fmla="*/ 0 h 3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50" h="3876">
                  <a:moveTo>
                    <a:pt x="3240" y="0"/>
                  </a:moveTo>
                  <a:lnTo>
                    <a:pt x="3240" y="0"/>
                  </a:lnTo>
                  <a:cubicBezTo>
                    <a:pt x="300" y="0"/>
                    <a:pt x="300" y="0"/>
                    <a:pt x="300" y="0"/>
                  </a:cubicBezTo>
                  <a:cubicBezTo>
                    <a:pt x="0" y="0"/>
                    <a:pt x="0" y="0"/>
                    <a:pt x="0" y="0"/>
                  </a:cubicBezTo>
                  <a:cubicBezTo>
                    <a:pt x="163" y="0"/>
                    <a:pt x="300" y="137"/>
                    <a:pt x="300" y="300"/>
                  </a:cubicBezTo>
                  <a:cubicBezTo>
                    <a:pt x="300" y="3695"/>
                    <a:pt x="300" y="3695"/>
                    <a:pt x="300" y="3695"/>
                  </a:cubicBezTo>
                  <a:cubicBezTo>
                    <a:pt x="300" y="3798"/>
                    <a:pt x="386" y="3875"/>
                    <a:pt x="489" y="3875"/>
                  </a:cubicBezTo>
                  <a:cubicBezTo>
                    <a:pt x="3360" y="3875"/>
                    <a:pt x="3360" y="3875"/>
                    <a:pt x="3360" y="3875"/>
                  </a:cubicBezTo>
                  <a:cubicBezTo>
                    <a:pt x="3463" y="3875"/>
                    <a:pt x="3549" y="3798"/>
                    <a:pt x="3549" y="3695"/>
                  </a:cubicBezTo>
                  <a:cubicBezTo>
                    <a:pt x="3549" y="300"/>
                    <a:pt x="3549" y="300"/>
                    <a:pt x="3549" y="300"/>
                  </a:cubicBezTo>
                  <a:cubicBezTo>
                    <a:pt x="3549" y="137"/>
                    <a:pt x="3412" y="0"/>
                    <a:pt x="3240" y="0"/>
                  </a:cubicBezTo>
                </a:path>
              </a:pathLst>
            </a:custGeom>
            <a:solidFill>
              <a:schemeClr val="accent5"/>
            </a:solidFill>
            <a:ln>
              <a:noFill/>
            </a:ln>
            <a:effectLst>
              <a:outerShdw blurRad="165100" dist="127000" dir="5400000" sx="101000" sy="101000" algn="t" rotWithShape="0">
                <a:prstClr val="black">
                  <a:alpha val="40000"/>
                </a:prstClr>
              </a:outerShdw>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65" name="Freeform 145">
              <a:extLst>
                <a:ext uri="{FF2B5EF4-FFF2-40B4-BE49-F238E27FC236}">
                  <a16:creationId xmlns:a16="http://schemas.microsoft.com/office/drawing/2014/main" id="{DD7F08E8-A9AA-D9C8-E472-6490101CCF79}"/>
                </a:ext>
              </a:extLst>
            </p:cNvPr>
            <p:cNvSpPr>
              <a:spLocks noChangeArrowheads="1"/>
            </p:cNvSpPr>
            <p:nvPr/>
          </p:nvSpPr>
          <p:spPr bwMode="auto">
            <a:xfrm flipH="1">
              <a:off x="6461834" y="2625951"/>
              <a:ext cx="104935" cy="52771"/>
            </a:xfrm>
            <a:custGeom>
              <a:avLst/>
              <a:gdLst>
                <a:gd name="T0" fmla="*/ 381 w 763"/>
                <a:gd name="T1" fmla="*/ 0 h 382"/>
                <a:gd name="T2" fmla="*/ 381 w 763"/>
                <a:gd name="T3" fmla="*/ 0 h 382"/>
                <a:gd name="T4" fmla="*/ 0 w 763"/>
                <a:gd name="T5" fmla="*/ 381 h 382"/>
                <a:gd name="T6" fmla="*/ 762 w 763"/>
                <a:gd name="T7" fmla="*/ 381 h 382"/>
                <a:gd name="T8" fmla="*/ 381 w 763"/>
                <a:gd name="T9" fmla="*/ 0 h 382"/>
              </a:gdLst>
              <a:ahLst/>
              <a:cxnLst>
                <a:cxn ang="0">
                  <a:pos x="T0" y="T1"/>
                </a:cxn>
                <a:cxn ang="0">
                  <a:pos x="T2" y="T3"/>
                </a:cxn>
                <a:cxn ang="0">
                  <a:pos x="T4" y="T5"/>
                </a:cxn>
                <a:cxn ang="0">
                  <a:pos x="T6" y="T7"/>
                </a:cxn>
                <a:cxn ang="0">
                  <a:pos x="T8" y="T9"/>
                </a:cxn>
              </a:cxnLst>
              <a:rect l="0" t="0" r="r" b="b"/>
              <a:pathLst>
                <a:path w="763" h="382">
                  <a:moveTo>
                    <a:pt x="381" y="0"/>
                  </a:moveTo>
                  <a:lnTo>
                    <a:pt x="381" y="0"/>
                  </a:lnTo>
                  <a:cubicBezTo>
                    <a:pt x="172" y="0"/>
                    <a:pt x="0" y="170"/>
                    <a:pt x="0" y="381"/>
                  </a:cubicBezTo>
                  <a:cubicBezTo>
                    <a:pt x="762" y="381"/>
                    <a:pt x="762" y="381"/>
                    <a:pt x="762" y="381"/>
                  </a:cubicBezTo>
                  <a:cubicBezTo>
                    <a:pt x="762" y="170"/>
                    <a:pt x="592" y="0"/>
                    <a:pt x="381" y="0"/>
                  </a:cubicBezTo>
                </a:path>
              </a:pathLst>
            </a:custGeom>
            <a:solidFill>
              <a:schemeClr val="accent5">
                <a:lumMod val="7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66" name="Freeform 146">
              <a:extLst>
                <a:ext uri="{FF2B5EF4-FFF2-40B4-BE49-F238E27FC236}">
                  <a16:creationId xmlns:a16="http://schemas.microsoft.com/office/drawing/2014/main" id="{5BCA2015-E529-A8F3-A3B3-BE8145CFE746}"/>
                </a:ext>
              </a:extLst>
            </p:cNvPr>
            <p:cNvSpPr>
              <a:spLocks noChangeArrowheads="1"/>
            </p:cNvSpPr>
            <p:nvPr/>
          </p:nvSpPr>
          <p:spPr bwMode="auto">
            <a:xfrm>
              <a:off x="9005627" y="2662005"/>
              <a:ext cx="95431" cy="724960"/>
            </a:xfrm>
            <a:custGeom>
              <a:avLst/>
              <a:gdLst>
                <a:gd name="T0" fmla="*/ 253 w 526"/>
                <a:gd name="T1" fmla="*/ 0 h 3985"/>
                <a:gd name="T2" fmla="*/ 253 w 526"/>
                <a:gd name="T3" fmla="*/ 0 h 3985"/>
                <a:gd name="T4" fmla="*/ 0 w 526"/>
                <a:gd name="T5" fmla="*/ 0 h 3985"/>
                <a:gd name="T6" fmla="*/ 0 w 526"/>
                <a:gd name="T7" fmla="*/ 3984 h 3985"/>
                <a:gd name="T8" fmla="*/ 253 w 526"/>
                <a:gd name="T9" fmla="*/ 3984 h 3985"/>
                <a:gd name="T10" fmla="*/ 525 w 526"/>
                <a:gd name="T11" fmla="*/ 3716 h 3985"/>
                <a:gd name="T12" fmla="*/ 525 w 526"/>
                <a:gd name="T13" fmla="*/ 268 h 3985"/>
                <a:gd name="T14" fmla="*/ 253 w 526"/>
                <a:gd name="T15" fmla="*/ 0 h 3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6" h="3985">
                  <a:moveTo>
                    <a:pt x="253" y="0"/>
                  </a:moveTo>
                  <a:lnTo>
                    <a:pt x="253" y="0"/>
                  </a:lnTo>
                  <a:cubicBezTo>
                    <a:pt x="0" y="0"/>
                    <a:pt x="0" y="0"/>
                    <a:pt x="0" y="0"/>
                  </a:cubicBezTo>
                  <a:cubicBezTo>
                    <a:pt x="0" y="3984"/>
                    <a:pt x="0" y="3984"/>
                    <a:pt x="0" y="3984"/>
                  </a:cubicBezTo>
                  <a:cubicBezTo>
                    <a:pt x="253" y="3984"/>
                    <a:pt x="253" y="3984"/>
                    <a:pt x="253" y="3984"/>
                  </a:cubicBezTo>
                  <a:cubicBezTo>
                    <a:pt x="404" y="3984"/>
                    <a:pt x="525" y="3863"/>
                    <a:pt x="525" y="3716"/>
                  </a:cubicBezTo>
                  <a:cubicBezTo>
                    <a:pt x="525" y="268"/>
                    <a:pt x="525" y="268"/>
                    <a:pt x="525" y="268"/>
                  </a:cubicBezTo>
                  <a:cubicBezTo>
                    <a:pt x="525" y="121"/>
                    <a:pt x="404" y="0"/>
                    <a:pt x="253" y="0"/>
                  </a:cubicBezTo>
                </a:path>
              </a:pathLst>
            </a:custGeom>
            <a:solidFill>
              <a:schemeClr val="accent5"/>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67" name="TextBox 66">
              <a:extLst>
                <a:ext uri="{FF2B5EF4-FFF2-40B4-BE49-F238E27FC236}">
                  <a16:creationId xmlns:a16="http://schemas.microsoft.com/office/drawing/2014/main" id="{CA1CA85B-32C9-53D0-994E-5FB153E2908A}"/>
                </a:ext>
              </a:extLst>
            </p:cNvPr>
            <p:cNvSpPr txBox="1"/>
            <p:nvPr/>
          </p:nvSpPr>
          <p:spPr>
            <a:xfrm>
              <a:off x="6587061" y="2792147"/>
              <a:ext cx="511042" cy="487764"/>
            </a:xfrm>
            <a:prstGeom prst="rect">
              <a:avLst/>
            </a:prstGeom>
            <a:noFill/>
          </p:spPr>
          <p:txBody>
            <a:bodyPr wrap="none" lIns="37150" tIns="18575" rIns="37150" bIns="1857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926" b="1" i="0" u="none" strike="noStrike" kern="1200" cap="none" spc="0" normalizeH="0" baseline="0" noProof="0" dirty="0">
                  <a:ln>
                    <a:noFill/>
                  </a:ln>
                  <a:solidFill>
                    <a:prstClr val="white"/>
                  </a:solidFill>
                  <a:effectLst/>
                  <a:uLnTx/>
                  <a:uFillTx/>
                  <a:latin typeface="Lato" charset="0"/>
                  <a:ea typeface="Lato" charset="0"/>
                  <a:cs typeface="Lato" charset="0"/>
                </a:rPr>
                <a:t>05</a:t>
              </a:r>
              <a:endParaRPr kumimoji="0" lang="id-ID" sz="2926" b="1" i="0" u="none" strike="noStrike" kern="1200" cap="none" spc="0" normalizeH="0" baseline="0" noProof="0" dirty="0">
                <a:ln>
                  <a:noFill/>
                </a:ln>
                <a:solidFill>
                  <a:prstClr val="white"/>
                </a:solidFill>
                <a:effectLst/>
                <a:uLnTx/>
                <a:uFillTx/>
                <a:latin typeface="Lato" charset="0"/>
                <a:ea typeface="Lato" charset="0"/>
                <a:cs typeface="Lato" charset="0"/>
              </a:endParaRPr>
            </a:p>
          </p:txBody>
        </p:sp>
        <p:sp>
          <p:nvSpPr>
            <p:cNvPr id="68" name="Subtitle 2">
              <a:extLst>
                <a:ext uri="{FF2B5EF4-FFF2-40B4-BE49-F238E27FC236}">
                  <a16:creationId xmlns:a16="http://schemas.microsoft.com/office/drawing/2014/main" id="{7C4D9A72-980E-93AD-44FC-104650987CCD}"/>
                </a:ext>
              </a:extLst>
            </p:cNvPr>
            <p:cNvSpPr txBox="1">
              <a:spLocks/>
            </p:cNvSpPr>
            <p:nvPr/>
          </p:nvSpPr>
          <p:spPr>
            <a:xfrm>
              <a:off x="7195160" y="2795198"/>
              <a:ext cx="1776334" cy="676325"/>
            </a:xfrm>
            <a:prstGeom prst="rect">
              <a:avLst/>
            </a:prstGeom>
          </p:spPr>
          <p:txBody>
            <a:bodyPr vert="horz" wrap="square" lIns="88378" tIns="44189" rIns="88378" bIns="4418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479"/>
                </a:lnSpc>
                <a:spcBef>
                  <a:spcPct val="20000"/>
                </a:spcBef>
                <a:spcAft>
                  <a:spcPts val="0"/>
                </a:spcAft>
                <a:buClrTx/>
                <a:buSzTx/>
                <a:buFont typeface="Arial"/>
                <a:buNone/>
                <a:tabLst/>
                <a:defRPr/>
              </a:pPr>
              <a:r>
                <a:rPr kumimoji="0" lang="el-GR" sz="1000" b="0" i="0" u="none" strike="noStrike" kern="1200" cap="none" spc="0" normalizeH="0" baseline="0" noProof="0" dirty="0">
                  <a:ln>
                    <a:noFill/>
                  </a:ln>
                  <a:solidFill>
                    <a:srgbClr val="637052"/>
                  </a:solidFill>
                  <a:effectLst/>
                  <a:uLnTx/>
                  <a:uFillTx/>
                  <a:latin typeface="Open Sans Light"/>
                  <a:ea typeface="+mn-ea"/>
                  <a:cs typeface="Open Sans Light"/>
                </a:rPr>
                <a:t>Β</a:t>
              </a:r>
              <a:r>
                <a:rPr kumimoji="0" lang="en-US" sz="1000" b="0" i="0" u="none" strike="noStrike" kern="1200" cap="none" spc="0" normalizeH="0" baseline="0" noProof="0" dirty="0" err="1">
                  <a:ln>
                    <a:noFill/>
                  </a:ln>
                  <a:solidFill>
                    <a:srgbClr val="637052"/>
                  </a:solidFill>
                  <a:effectLst/>
                  <a:uLnTx/>
                  <a:uFillTx/>
                  <a:latin typeface="Open Sans Light"/>
                  <a:ea typeface="+mn-ea"/>
                  <a:cs typeface="Open Sans Light"/>
                </a:rPr>
                <a:t>ιοε</a:t>
              </a:r>
              <a:r>
                <a:rPr kumimoji="0" lang="en-US" sz="1000" b="0" i="0" u="none" strike="noStrike" kern="1200" cap="none" spc="0" normalizeH="0" baseline="0" noProof="0" dirty="0">
                  <a:ln>
                    <a:noFill/>
                  </a:ln>
                  <a:solidFill>
                    <a:srgbClr val="637052"/>
                  </a:solidFill>
                  <a:effectLst/>
                  <a:uLnTx/>
                  <a:uFillTx/>
                  <a:latin typeface="Open Sans Light"/>
                  <a:ea typeface="+mn-ea"/>
                  <a:cs typeface="Open Sans Light"/>
                </a:rPr>
                <a:t>πιστήμες, υγεία, φάρμακα</a:t>
              </a:r>
              <a:endParaRPr kumimoji="0" lang="en-US" sz="1000" b="1" i="0" u="none" strike="noStrike" kern="1200" cap="none" spc="0" normalizeH="0" baseline="0" noProof="0" dirty="0">
                <a:ln>
                  <a:noFill/>
                </a:ln>
                <a:solidFill>
                  <a:srgbClr val="637052"/>
                </a:solidFill>
                <a:effectLst/>
                <a:uLnTx/>
                <a:uFillTx/>
                <a:latin typeface="Open Sans Light"/>
                <a:ea typeface="+mn-ea"/>
                <a:cs typeface="Open Sans Light"/>
              </a:endParaRPr>
            </a:p>
            <a:p>
              <a:pPr marL="0" marR="0" lvl="0" indent="0" algn="l" defTabSz="1087636" rtl="0" eaLnBrk="1" fontAlgn="auto" latinLnBrk="0" hangingPunct="1">
                <a:lnSpc>
                  <a:spcPts val="1479"/>
                </a:lnSpc>
                <a:spcBef>
                  <a:spcPct val="20000"/>
                </a:spcBef>
                <a:spcAft>
                  <a:spcPts val="0"/>
                </a:spcAft>
                <a:buClrTx/>
                <a:buSzTx/>
                <a:buFont typeface="Arial"/>
                <a:buNone/>
                <a:tabLst/>
                <a:defRPr/>
              </a:pPr>
              <a:endParaRPr kumimoji="0" lang="en-US" sz="1000" b="0" i="0" u="none" strike="noStrike" kern="1200" cap="none" spc="0" normalizeH="0" baseline="0" noProof="0" dirty="0">
                <a:ln>
                  <a:noFill/>
                </a:ln>
                <a:solidFill>
                  <a:srgbClr val="000000"/>
                </a:solidFill>
                <a:effectLst/>
                <a:uLnTx/>
                <a:uFillTx/>
                <a:latin typeface="Lato Light" charset="0"/>
                <a:ea typeface="Lato Light" charset="0"/>
                <a:cs typeface="Lato Light" charset="0"/>
              </a:endParaRPr>
            </a:p>
          </p:txBody>
        </p:sp>
        <p:sp>
          <p:nvSpPr>
            <p:cNvPr id="69" name="Subtitle 2">
              <a:extLst>
                <a:ext uri="{FF2B5EF4-FFF2-40B4-BE49-F238E27FC236}">
                  <a16:creationId xmlns:a16="http://schemas.microsoft.com/office/drawing/2014/main" id="{91C1CE1D-A7D1-728A-83FC-5A42BE03A816}"/>
                </a:ext>
              </a:extLst>
            </p:cNvPr>
            <p:cNvSpPr txBox="1">
              <a:spLocks/>
            </p:cNvSpPr>
            <p:nvPr/>
          </p:nvSpPr>
          <p:spPr>
            <a:xfrm>
              <a:off x="10114823" y="2767931"/>
              <a:ext cx="1776334" cy="457740"/>
            </a:xfrm>
            <a:prstGeom prst="rect">
              <a:avLst/>
            </a:prstGeom>
          </p:spPr>
          <p:txBody>
            <a:bodyPr vert="horz" wrap="square" lIns="88378" tIns="44189" rIns="88378" bIns="4418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479"/>
                </a:lnSpc>
                <a:spcBef>
                  <a:spcPct val="20000"/>
                </a:spcBef>
                <a:spcAft>
                  <a:spcPts val="0"/>
                </a:spcAft>
                <a:buClrTx/>
                <a:buSzTx/>
                <a:buFont typeface="Arial"/>
                <a:buNone/>
                <a:tabLst/>
                <a:defRPr/>
              </a:pPr>
              <a:r>
                <a:rPr kumimoji="0" lang="el-GR" sz="1000" b="0" i="0" u="none" strike="noStrike" kern="1200" cap="none" spc="0" normalizeH="0" baseline="0" noProof="0" dirty="0">
                  <a:ln>
                    <a:noFill/>
                  </a:ln>
                  <a:solidFill>
                    <a:srgbClr val="637052"/>
                  </a:solidFill>
                  <a:effectLst/>
                  <a:uLnTx/>
                  <a:uFillTx/>
                  <a:latin typeface="Open Sans Light"/>
                  <a:ea typeface="+mn-ea"/>
                  <a:cs typeface="Open Sans Light"/>
                </a:rPr>
                <a:t>Μ</a:t>
              </a:r>
              <a:r>
                <a:rPr kumimoji="0" lang="en-US" sz="1000" b="0" i="0" u="none" strike="noStrike" kern="1200" cap="none" spc="0" normalizeH="0" baseline="0" noProof="0" dirty="0" err="1">
                  <a:ln>
                    <a:noFill/>
                  </a:ln>
                  <a:solidFill>
                    <a:srgbClr val="637052"/>
                  </a:solidFill>
                  <a:effectLst/>
                  <a:uLnTx/>
                  <a:uFillTx/>
                  <a:latin typeface="Open Sans Light"/>
                  <a:ea typeface="+mn-ea"/>
                  <a:cs typeface="Open Sans Light"/>
                </a:rPr>
                <a:t>ετ</a:t>
              </a:r>
              <a:r>
                <a:rPr kumimoji="0" lang="en-US" sz="1000" b="0" i="0" u="none" strike="noStrike" kern="1200" cap="none" spc="0" normalizeH="0" baseline="0" noProof="0" dirty="0">
                  <a:ln>
                    <a:noFill/>
                  </a:ln>
                  <a:solidFill>
                    <a:srgbClr val="637052"/>
                  </a:solidFill>
                  <a:effectLst/>
                  <a:uLnTx/>
                  <a:uFillTx/>
                  <a:latin typeface="Open Sans Light"/>
                  <a:ea typeface="+mn-ea"/>
                  <a:cs typeface="Open Sans Light"/>
                </a:rPr>
                <a:t>αφορές και εφοδιαστική αλυσίδα</a:t>
              </a:r>
              <a:endParaRPr kumimoji="0" lang="en-US" sz="1000" b="0" i="0" u="none" strike="noStrike" kern="1200" cap="none" spc="0" normalizeH="0" baseline="0" noProof="0" dirty="0">
                <a:ln>
                  <a:noFill/>
                </a:ln>
                <a:solidFill>
                  <a:srgbClr val="000000"/>
                </a:solidFill>
                <a:effectLst/>
                <a:uLnTx/>
                <a:uFillTx/>
                <a:latin typeface="Lato Light" charset="0"/>
                <a:ea typeface="Lato Light" charset="0"/>
                <a:cs typeface="Lato Light" charset="0"/>
              </a:endParaRPr>
            </a:p>
          </p:txBody>
        </p:sp>
        <p:sp>
          <p:nvSpPr>
            <p:cNvPr id="70" name="Freeform 143">
              <a:extLst>
                <a:ext uri="{FF2B5EF4-FFF2-40B4-BE49-F238E27FC236}">
                  <a16:creationId xmlns:a16="http://schemas.microsoft.com/office/drawing/2014/main" id="{77A09848-D7A3-C663-4EB3-D880E5D405BA}"/>
                </a:ext>
              </a:extLst>
            </p:cNvPr>
            <p:cNvSpPr>
              <a:spLocks noChangeArrowheads="1"/>
            </p:cNvSpPr>
            <p:nvPr/>
          </p:nvSpPr>
          <p:spPr bwMode="auto">
            <a:xfrm>
              <a:off x="3503320" y="4113190"/>
              <a:ext cx="2628801" cy="726697"/>
            </a:xfrm>
            <a:custGeom>
              <a:avLst/>
              <a:gdLst>
                <a:gd name="T0" fmla="*/ 283 w 15344"/>
                <a:gd name="T1" fmla="*/ 0 h 4244"/>
                <a:gd name="T2" fmla="*/ 283 w 15344"/>
                <a:gd name="T3" fmla="*/ 0 h 4244"/>
                <a:gd name="T4" fmla="*/ 0 w 15344"/>
                <a:gd name="T5" fmla="*/ 282 h 4244"/>
                <a:gd name="T6" fmla="*/ 0 w 15344"/>
                <a:gd name="T7" fmla="*/ 3951 h 4244"/>
                <a:gd name="T8" fmla="*/ 283 w 15344"/>
                <a:gd name="T9" fmla="*/ 4243 h 4244"/>
                <a:gd name="T10" fmla="*/ 15343 w 15344"/>
                <a:gd name="T11" fmla="*/ 4243 h 4244"/>
                <a:gd name="T12" fmla="*/ 15343 w 15344"/>
                <a:gd name="T13" fmla="*/ 0 h 4244"/>
                <a:gd name="T14" fmla="*/ 283 w 15344"/>
                <a:gd name="T15" fmla="*/ 0 h 4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44" h="4244">
                  <a:moveTo>
                    <a:pt x="283" y="0"/>
                  </a:moveTo>
                  <a:lnTo>
                    <a:pt x="283" y="0"/>
                  </a:lnTo>
                  <a:cubicBezTo>
                    <a:pt x="129" y="0"/>
                    <a:pt x="0" y="128"/>
                    <a:pt x="0" y="282"/>
                  </a:cubicBezTo>
                  <a:cubicBezTo>
                    <a:pt x="0" y="3951"/>
                    <a:pt x="0" y="3951"/>
                    <a:pt x="0" y="3951"/>
                  </a:cubicBezTo>
                  <a:cubicBezTo>
                    <a:pt x="0" y="4114"/>
                    <a:pt x="129" y="4243"/>
                    <a:pt x="283" y="4243"/>
                  </a:cubicBezTo>
                  <a:cubicBezTo>
                    <a:pt x="15343" y="4243"/>
                    <a:pt x="15343" y="4243"/>
                    <a:pt x="15343" y="4243"/>
                  </a:cubicBezTo>
                  <a:cubicBezTo>
                    <a:pt x="15343" y="0"/>
                    <a:pt x="15343" y="0"/>
                    <a:pt x="15343" y="0"/>
                  </a:cubicBezTo>
                  <a:lnTo>
                    <a:pt x="283" y="0"/>
                  </a:lnTo>
                </a:path>
              </a:pathLst>
            </a:custGeom>
            <a:solidFill>
              <a:schemeClr val="bg1">
                <a:lumMod val="9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71" name="Freeform 144">
              <a:extLst>
                <a:ext uri="{FF2B5EF4-FFF2-40B4-BE49-F238E27FC236}">
                  <a16:creationId xmlns:a16="http://schemas.microsoft.com/office/drawing/2014/main" id="{18D27B6A-08B5-6125-2DC0-F89FBCDE9B74}"/>
                </a:ext>
              </a:extLst>
            </p:cNvPr>
            <p:cNvSpPr>
              <a:spLocks noChangeArrowheads="1"/>
            </p:cNvSpPr>
            <p:nvPr/>
          </p:nvSpPr>
          <p:spPr bwMode="auto">
            <a:xfrm>
              <a:off x="3611641" y="4061600"/>
              <a:ext cx="608099" cy="663999"/>
            </a:xfrm>
            <a:custGeom>
              <a:avLst/>
              <a:gdLst>
                <a:gd name="T0" fmla="*/ 3240 w 3550"/>
                <a:gd name="T1" fmla="*/ 0 h 3876"/>
                <a:gd name="T2" fmla="*/ 3240 w 3550"/>
                <a:gd name="T3" fmla="*/ 0 h 3876"/>
                <a:gd name="T4" fmla="*/ 300 w 3550"/>
                <a:gd name="T5" fmla="*/ 0 h 3876"/>
                <a:gd name="T6" fmla="*/ 0 w 3550"/>
                <a:gd name="T7" fmla="*/ 0 h 3876"/>
                <a:gd name="T8" fmla="*/ 300 w 3550"/>
                <a:gd name="T9" fmla="*/ 300 h 3876"/>
                <a:gd name="T10" fmla="*/ 300 w 3550"/>
                <a:gd name="T11" fmla="*/ 3695 h 3876"/>
                <a:gd name="T12" fmla="*/ 489 w 3550"/>
                <a:gd name="T13" fmla="*/ 3875 h 3876"/>
                <a:gd name="T14" fmla="*/ 3360 w 3550"/>
                <a:gd name="T15" fmla="*/ 3875 h 3876"/>
                <a:gd name="T16" fmla="*/ 3549 w 3550"/>
                <a:gd name="T17" fmla="*/ 3695 h 3876"/>
                <a:gd name="T18" fmla="*/ 3549 w 3550"/>
                <a:gd name="T19" fmla="*/ 300 h 3876"/>
                <a:gd name="T20" fmla="*/ 3240 w 3550"/>
                <a:gd name="T21" fmla="*/ 0 h 3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50" h="3876">
                  <a:moveTo>
                    <a:pt x="3240" y="0"/>
                  </a:moveTo>
                  <a:lnTo>
                    <a:pt x="3240" y="0"/>
                  </a:lnTo>
                  <a:cubicBezTo>
                    <a:pt x="300" y="0"/>
                    <a:pt x="300" y="0"/>
                    <a:pt x="300" y="0"/>
                  </a:cubicBezTo>
                  <a:cubicBezTo>
                    <a:pt x="0" y="0"/>
                    <a:pt x="0" y="0"/>
                    <a:pt x="0" y="0"/>
                  </a:cubicBezTo>
                  <a:cubicBezTo>
                    <a:pt x="163" y="0"/>
                    <a:pt x="300" y="137"/>
                    <a:pt x="300" y="300"/>
                  </a:cubicBezTo>
                  <a:cubicBezTo>
                    <a:pt x="300" y="3695"/>
                    <a:pt x="300" y="3695"/>
                    <a:pt x="300" y="3695"/>
                  </a:cubicBezTo>
                  <a:cubicBezTo>
                    <a:pt x="300" y="3798"/>
                    <a:pt x="386" y="3875"/>
                    <a:pt x="489" y="3875"/>
                  </a:cubicBezTo>
                  <a:cubicBezTo>
                    <a:pt x="3360" y="3875"/>
                    <a:pt x="3360" y="3875"/>
                    <a:pt x="3360" y="3875"/>
                  </a:cubicBezTo>
                  <a:cubicBezTo>
                    <a:pt x="3463" y="3875"/>
                    <a:pt x="3549" y="3798"/>
                    <a:pt x="3549" y="3695"/>
                  </a:cubicBezTo>
                  <a:cubicBezTo>
                    <a:pt x="3549" y="300"/>
                    <a:pt x="3549" y="300"/>
                    <a:pt x="3549" y="300"/>
                  </a:cubicBezTo>
                  <a:cubicBezTo>
                    <a:pt x="3549" y="137"/>
                    <a:pt x="3412" y="0"/>
                    <a:pt x="3240" y="0"/>
                  </a:cubicBezTo>
                </a:path>
              </a:pathLst>
            </a:custGeom>
            <a:solidFill>
              <a:schemeClr val="accent2"/>
            </a:solidFill>
            <a:ln>
              <a:noFill/>
            </a:ln>
            <a:effectLst>
              <a:outerShdw blurRad="165100" dist="127000" dir="5400000" sx="101000" sy="101000" algn="t" rotWithShape="0">
                <a:prstClr val="black">
                  <a:alpha val="40000"/>
                </a:prstClr>
              </a:outerShdw>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72" name="Freeform 145">
              <a:extLst>
                <a:ext uri="{FF2B5EF4-FFF2-40B4-BE49-F238E27FC236}">
                  <a16:creationId xmlns:a16="http://schemas.microsoft.com/office/drawing/2014/main" id="{D79F4AFB-8C1D-4D4B-27F1-A49840DC7AEA}"/>
                </a:ext>
              </a:extLst>
            </p:cNvPr>
            <p:cNvSpPr>
              <a:spLocks noChangeArrowheads="1"/>
            </p:cNvSpPr>
            <p:nvPr/>
          </p:nvSpPr>
          <p:spPr bwMode="auto">
            <a:xfrm flipH="1">
              <a:off x="3559018" y="4061600"/>
              <a:ext cx="104935" cy="52771"/>
            </a:xfrm>
            <a:custGeom>
              <a:avLst/>
              <a:gdLst>
                <a:gd name="T0" fmla="*/ 381 w 763"/>
                <a:gd name="T1" fmla="*/ 0 h 382"/>
                <a:gd name="T2" fmla="*/ 381 w 763"/>
                <a:gd name="T3" fmla="*/ 0 h 382"/>
                <a:gd name="T4" fmla="*/ 0 w 763"/>
                <a:gd name="T5" fmla="*/ 381 h 382"/>
                <a:gd name="T6" fmla="*/ 762 w 763"/>
                <a:gd name="T7" fmla="*/ 381 h 382"/>
                <a:gd name="T8" fmla="*/ 381 w 763"/>
                <a:gd name="T9" fmla="*/ 0 h 382"/>
              </a:gdLst>
              <a:ahLst/>
              <a:cxnLst>
                <a:cxn ang="0">
                  <a:pos x="T0" y="T1"/>
                </a:cxn>
                <a:cxn ang="0">
                  <a:pos x="T2" y="T3"/>
                </a:cxn>
                <a:cxn ang="0">
                  <a:pos x="T4" y="T5"/>
                </a:cxn>
                <a:cxn ang="0">
                  <a:pos x="T6" y="T7"/>
                </a:cxn>
                <a:cxn ang="0">
                  <a:pos x="T8" y="T9"/>
                </a:cxn>
              </a:cxnLst>
              <a:rect l="0" t="0" r="r" b="b"/>
              <a:pathLst>
                <a:path w="763" h="382">
                  <a:moveTo>
                    <a:pt x="381" y="0"/>
                  </a:moveTo>
                  <a:lnTo>
                    <a:pt x="381" y="0"/>
                  </a:lnTo>
                  <a:cubicBezTo>
                    <a:pt x="172" y="0"/>
                    <a:pt x="0" y="170"/>
                    <a:pt x="0" y="381"/>
                  </a:cubicBezTo>
                  <a:cubicBezTo>
                    <a:pt x="762" y="381"/>
                    <a:pt x="762" y="381"/>
                    <a:pt x="762" y="381"/>
                  </a:cubicBezTo>
                  <a:cubicBezTo>
                    <a:pt x="762" y="170"/>
                    <a:pt x="592" y="0"/>
                    <a:pt x="381" y="0"/>
                  </a:cubicBezTo>
                </a:path>
              </a:pathLst>
            </a:custGeom>
            <a:solidFill>
              <a:schemeClr val="accent2">
                <a:lumMod val="7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73" name="Freeform 146">
              <a:extLst>
                <a:ext uri="{FF2B5EF4-FFF2-40B4-BE49-F238E27FC236}">
                  <a16:creationId xmlns:a16="http://schemas.microsoft.com/office/drawing/2014/main" id="{90124BBC-C2CA-C70D-4FEB-2E1DF9B6518C}"/>
                </a:ext>
              </a:extLst>
            </p:cNvPr>
            <p:cNvSpPr>
              <a:spLocks noChangeArrowheads="1"/>
            </p:cNvSpPr>
            <p:nvPr/>
          </p:nvSpPr>
          <p:spPr bwMode="auto">
            <a:xfrm>
              <a:off x="6045069" y="4114371"/>
              <a:ext cx="95431" cy="724960"/>
            </a:xfrm>
            <a:custGeom>
              <a:avLst/>
              <a:gdLst>
                <a:gd name="T0" fmla="*/ 253 w 526"/>
                <a:gd name="T1" fmla="*/ 0 h 3985"/>
                <a:gd name="T2" fmla="*/ 253 w 526"/>
                <a:gd name="T3" fmla="*/ 0 h 3985"/>
                <a:gd name="T4" fmla="*/ 0 w 526"/>
                <a:gd name="T5" fmla="*/ 0 h 3985"/>
                <a:gd name="T6" fmla="*/ 0 w 526"/>
                <a:gd name="T7" fmla="*/ 3984 h 3985"/>
                <a:gd name="T8" fmla="*/ 253 w 526"/>
                <a:gd name="T9" fmla="*/ 3984 h 3985"/>
                <a:gd name="T10" fmla="*/ 525 w 526"/>
                <a:gd name="T11" fmla="*/ 3716 h 3985"/>
                <a:gd name="T12" fmla="*/ 525 w 526"/>
                <a:gd name="T13" fmla="*/ 268 h 3985"/>
                <a:gd name="T14" fmla="*/ 253 w 526"/>
                <a:gd name="T15" fmla="*/ 0 h 3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6" h="3985">
                  <a:moveTo>
                    <a:pt x="253" y="0"/>
                  </a:moveTo>
                  <a:lnTo>
                    <a:pt x="253" y="0"/>
                  </a:lnTo>
                  <a:cubicBezTo>
                    <a:pt x="0" y="0"/>
                    <a:pt x="0" y="0"/>
                    <a:pt x="0" y="0"/>
                  </a:cubicBezTo>
                  <a:cubicBezTo>
                    <a:pt x="0" y="3984"/>
                    <a:pt x="0" y="3984"/>
                    <a:pt x="0" y="3984"/>
                  </a:cubicBezTo>
                  <a:cubicBezTo>
                    <a:pt x="253" y="3984"/>
                    <a:pt x="253" y="3984"/>
                    <a:pt x="253" y="3984"/>
                  </a:cubicBezTo>
                  <a:cubicBezTo>
                    <a:pt x="404" y="3984"/>
                    <a:pt x="525" y="3863"/>
                    <a:pt x="525" y="3716"/>
                  </a:cubicBezTo>
                  <a:cubicBezTo>
                    <a:pt x="525" y="268"/>
                    <a:pt x="525" y="268"/>
                    <a:pt x="525" y="268"/>
                  </a:cubicBezTo>
                  <a:cubicBezTo>
                    <a:pt x="525" y="121"/>
                    <a:pt x="404" y="0"/>
                    <a:pt x="253" y="0"/>
                  </a:cubicBezTo>
                </a:path>
              </a:pathLst>
            </a:custGeom>
            <a:solidFill>
              <a:schemeClr val="accent2"/>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74" name="TextBox 73">
              <a:extLst>
                <a:ext uri="{FF2B5EF4-FFF2-40B4-BE49-F238E27FC236}">
                  <a16:creationId xmlns:a16="http://schemas.microsoft.com/office/drawing/2014/main" id="{6F1B48AA-21A7-C652-262C-567EA2483372}"/>
                </a:ext>
              </a:extLst>
            </p:cNvPr>
            <p:cNvSpPr txBox="1"/>
            <p:nvPr/>
          </p:nvSpPr>
          <p:spPr>
            <a:xfrm>
              <a:off x="3684245" y="4227796"/>
              <a:ext cx="511043" cy="487764"/>
            </a:xfrm>
            <a:prstGeom prst="rect">
              <a:avLst/>
            </a:prstGeom>
            <a:noFill/>
          </p:spPr>
          <p:txBody>
            <a:bodyPr wrap="none" lIns="37150" tIns="18575" rIns="37150" bIns="1857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926" b="1" i="0" u="none" strike="noStrike" kern="1200" cap="none" spc="0" normalizeH="0" baseline="0" noProof="0" dirty="0">
                  <a:ln>
                    <a:noFill/>
                  </a:ln>
                  <a:solidFill>
                    <a:prstClr val="white"/>
                  </a:solidFill>
                  <a:effectLst/>
                  <a:uLnTx/>
                  <a:uFillTx/>
                  <a:latin typeface="Lato" charset="0"/>
                  <a:ea typeface="Lato" charset="0"/>
                  <a:cs typeface="Lato" charset="0"/>
                </a:rPr>
                <a:t>0</a:t>
              </a:r>
              <a:r>
                <a:rPr kumimoji="0" lang="el-GR" sz="2926" b="1" i="0" u="none" strike="noStrike" kern="1200" cap="none" spc="0" normalizeH="0" baseline="0" noProof="0" dirty="0">
                  <a:ln>
                    <a:noFill/>
                  </a:ln>
                  <a:solidFill>
                    <a:prstClr val="white"/>
                  </a:solidFill>
                  <a:effectLst/>
                  <a:uLnTx/>
                  <a:uFillTx/>
                  <a:latin typeface="Lato" charset="0"/>
                  <a:ea typeface="Lato" charset="0"/>
                  <a:cs typeface="Lato" charset="0"/>
                </a:rPr>
                <a:t>7</a:t>
              </a:r>
              <a:endParaRPr kumimoji="0" lang="id-ID" sz="2926" b="1" i="0" u="none" strike="noStrike" kern="1200" cap="none" spc="0" normalizeH="0" baseline="0" noProof="0" dirty="0">
                <a:ln>
                  <a:noFill/>
                </a:ln>
                <a:solidFill>
                  <a:prstClr val="white"/>
                </a:solidFill>
                <a:effectLst/>
                <a:uLnTx/>
                <a:uFillTx/>
                <a:latin typeface="Lato" charset="0"/>
                <a:ea typeface="Lato" charset="0"/>
                <a:cs typeface="Lato" charset="0"/>
              </a:endParaRPr>
            </a:p>
          </p:txBody>
        </p:sp>
        <p:sp>
          <p:nvSpPr>
            <p:cNvPr id="75" name="Subtitle 2">
              <a:extLst>
                <a:ext uri="{FF2B5EF4-FFF2-40B4-BE49-F238E27FC236}">
                  <a16:creationId xmlns:a16="http://schemas.microsoft.com/office/drawing/2014/main" id="{76E3D4B5-42BE-149E-C16A-FF8A649E311D}"/>
                </a:ext>
              </a:extLst>
            </p:cNvPr>
            <p:cNvSpPr txBox="1">
              <a:spLocks/>
            </p:cNvSpPr>
            <p:nvPr/>
          </p:nvSpPr>
          <p:spPr>
            <a:xfrm>
              <a:off x="4269158" y="4241158"/>
              <a:ext cx="1776334" cy="260827"/>
            </a:xfrm>
            <a:prstGeom prst="rect">
              <a:avLst/>
            </a:prstGeom>
          </p:spPr>
          <p:txBody>
            <a:bodyPr vert="horz" wrap="square" lIns="88378" tIns="44189" rIns="88378" bIns="4418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479"/>
                </a:lnSpc>
                <a:spcBef>
                  <a:spcPct val="20000"/>
                </a:spcBef>
                <a:spcAft>
                  <a:spcPts val="0"/>
                </a:spcAft>
                <a:buClrTx/>
                <a:buSzTx/>
                <a:buFont typeface="Arial"/>
                <a:buNone/>
                <a:tabLst/>
                <a:defRPr/>
              </a:pPr>
              <a:r>
                <a:rPr kumimoji="0" lang="el-GR" sz="1000" b="0" i="0" u="none" strike="noStrike" kern="1200" cap="none" spc="0" normalizeH="0" baseline="0" noProof="0" dirty="0">
                  <a:ln>
                    <a:noFill/>
                  </a:ln>
                  <a:solidFill>
                    <a:srgbClr val="000000"/>
                  </a:solidFill>
                  <a:effectLst/>
                  <a:uLnTx/>
                  <a:uFillTx/>
                  <a:latin typeface="Lato Light" charset="0"/>
                  <a:ea typeface="Lato Light" charset="0"/>
                  <a:cs typeface="Lato Light" charset="0"/>
                </a:rPr>
                <a:t> </a:t>
              </a:r>
              <a:endParaRPr kumimoji="0" lang="en-US" sz="1000" b="0" i="0" u="none" strike="noStrike" kern="1200" cap="none" spc="0" normalizeH="0" baseline="0" noProof="0" dirty="0">
                <a:ln>
                  <a:noFill/>
                </a:ln>
                <a:solidFill>
                  <a:srgbClr val="000000"/>
                </a:solidFill>
                <a:effectLst/>
                <a:uLnTx/>
                <a:uFillTx/>
                <a:latin typeface="Lato Light" charset="0"/>
                <a:ea typeface="Lato Light" charset="0"/>
                <a:cs typeface="Lato Light" charset="0"/>
              </a:endParaRPr>
            </a:p>
          </p:txBody>
        </p:sp>
        <p:sp>
          <p:nvSpPr>
            <p:cNvPr id="76" name="Subtitle 2">
              <a:extLst>
                <a:ext uri="{FF2B5EF4-FFF2-40B4-BE49-F238E27FC236}">
                  <a16:creationId xmlns:a16="http://schemas.microsoft.com/office/drawing/2014/main" id="{AF58860F-84F4-210B-E517-CF36C99AD8F6}"/>
                </a:ext>
              </a:extLst>
            </p:cNvPr>
            <p:cNvSpPr txBox="1">
              <a:spLocks/>
            </p:cNvSpPr>
            <p:nvPr/>
          </p:nvSpPr>
          <p:spPr>
            <a:xfrm>
              <a:off x="4319486" y="4273115"/>
              <a:ext cx="1776334" cy="265380"/>
            </a:xfrm>
            <a:prstGeom prst="rect">
              <a:avLst/>
            </a:prstGeom>
          </p:spPr>
          <p:txBody>
            <a:bodyPr vert="horz" wrap="square" lIns="88378" tIns="44189" rIns="88378" bIns="4418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479"/>
                </a:lnSpc>
                <a:spcBef>
                  <a:spcPct val="20000"/>
                </a:spcBef>
                <a:spcAft>
                  <a:spcPts val="0"/>
                </a:spcAft>
                <a:buClrTx/>
                <a:buSzTx/>
                <a:buFont typeface="Arial"/>
                <a:buNone/>
                <a:tabLst/>
                <a:defRPr/>
              </a:pPr>
              <a:r>
                <a:rPr kumimoji="0" lang="el-GR" sz="1000" b="0" i="0" u="none" strike="noStrike" kern="1200" cap="none" spc="0" normalizeH="0" baseline="0" noProof="0" dirty="0">
                  <a:ln>
                    <a:noFill/>
                  </a:ln>
                  <a:solidFill>
                    <a:srgbClr val="637052"/>
                  </a:solidFill>
                  <a:effectLst/>
                  <a:uLnTx/>
                  <a:uFillTx/>
                  <a:latin typeface="Open Sans Light"/>
                  <a:ea typeface="+mn-ea"/>
                  <a:cs typeface="Open Sans Light"/>
                </a:rPr>
                <a:t>Α</a:t>
              </a:r>
              <a:r>
                <a:rPr kumimoji="0" lang="en-US" sz="1000" b="0" i="0" u="none" strike="noStrike" kern="1200" cap="none" spc="0" normalizeH="0" baseline="0" noProof="0" dirty="0" err="1">
                  <a:ln>
                    <a:noFill/>
                  </a:ln>
                  <a:solidFill>
                    <a:srgbClr val="637052"/>
                  </a:solidFill>
                  <a:effectLst/>
                  <a:uLnTx/>
                  <a:uFillTx/>
                  <a:latin typeface="Open Sans Light"/>
                  <a:ea typeface="+mn-ea"/>
                  <a:cs typeface="Open Sans Light"/>
                </a:rPr>
                <a:t>ειφόρος</a:t>
              </a:r>
              <a:r>
                <a:rPr kumimoji="0" lang="en-US" sz="1000" b="0" i="0" u="none" strike="noStrike" kern="1200" cap="none" spc="0" normalizeH="0" baseline="0" noProof="0" dirty="0">
                  <a:ln>
                    <a:noFill/>
                  </a:ln>
                  <a:solidFill>
                    <a:srgbClr val="637052"/>
                  </a:solidFill>
                  <a:effectLst/>
                  <a:uLnTx/>
                  <a:uFillTx/>
                  <a:latin typeface="Open Sans Light"/>
                  <a:ea typeface="+mn-ea"/>
                  <a:cs typeface="Open Sans Light"/>
                </a:rPr>
                <a:t> </a:t>
              </a:r>
              <a:r>
                <a:rPr kumimoji="0" lang="en-US" sz="1000" b="0" i="0" u="none" strike="noStrike" kern="1200" cap="none" spc="0" normalizeH="0" baseline="0" noProof="0" dirty="0" err="1">
                  <a:ln>
                    <a:noFill/>
                  </a:ln>
                  <a:solidFill>
                    <a:srgbClr val="637052"/>
                  </a:solidFill>
                  <a:effectLst/>
                  <a:uLnTx/>
                  <a:uFillTx/>
                  <a:latin typeface="Open Sans Light"/>
                  <a:ea typeface="+mn-ea"/>
                  <a:cs typeface="Open Sans Light"/>
                </a:rPr>
                <a:t>ενέργει</a:t>
              </a:r>
              <a:r>
                <a:rPr kumimoji="0" lang="en-US" sz="1000" b="0" i="0" u="none" strike="noStrike" kern="1200" cap="none" spc="0" normalizeH="0" baseline="0" noProof="0" dirty="0">
                  <a:ln>
                    <a:noFill/>
                  </a:ln>
                  <a:solidFill>
                    <a:srgbClr val="637052"/>
                  </a:solidFill>
                  <a:effectLst/>
                  <a:uLnTx/>
                  <a:uFillTx/>
                  <a:latin typeface="Open Sans Light"/>
                  <a:ea typeface="+mn-ea"/>
                  <a:cs typeface="Open Sans Light"/>
                </a:rPr>
                <a:t>α</a:t>
              </a:r>
              <a:endParaRPr kumimoji="0" lang="en-US" sz="1000" b="0" i="0" u="none" strike="noStrike" kern="1200" cap="none" spc="0" normalizeH="0" baseline="0" noProof="0" dirty="0">
                <a:ln>
                  <a:noFill/>
                </a:ln>
                <a:solidFill>
                  <a:srgbClr val="000000"/>
                </a:solidFill>
                <a:effectLst/>
                <a:uLnTx/>
                <a:uFillTx/>
                <a:latin typeface="Lato Light" charset="0"/>
                <a:ea typeface="Lato Light" charset="0"/>
                <a:cs typeface="Lato Light" charset="0"/>
              </a:endParaRPr>
            </a:p>
          </p:txBody>
        </p:sp>
        <p:sp>
          <p:nvSpPr>
            <p:cNvPr id="77" name="Freeform 143">
              <a:extLst>
                <a:ext uri="{FF2B5EF4-FFF2-40B4-BE49-F238E27FC236}">
                  <a16:creationId xmlns:a16="http://schemas.microsoft.com/office/drawing/2014/main" id="{36B80A20-3E5A-3A89-D571-30182FF7A77A}"/>
                </a:ext>
              </a:extLst>
            </p:cNvPr>
            <p:cNvSpPr>
              <a:spLocks noChangeArrowheads="1"/>
            </p:cNvSpPr>
            <p:nvPr/>
          </p:nvSpPr>
          <p:spPr bwMode="auto">
            <a:xfrm>
              <a:off x="6388151" y="4106859"/>
              <a:ext cx="2628801" cy="726697"/>
            </a:xfrm>
            <a:custGeom>
              <a:avLst/>
              <a:gdLst>
                <a:gd name="T0" fmla="*/ 283 w 15344"/>
                <a:gd name="T1" fmla="*/ 0 h 4244"/>
                <a:gd name="T2" fmla="*/ 283 w 15344"/>
                <a:gd name="T3" fmla="*/ 0 h 4244"/>
                <a:gd name="T4" fmla="*/ 0 w 15344"/>
                <a:gd name="T5" fmla="*/ 282 h 4244"/>
                <a:gd name="T6" fmla="*/ 0 w 15344"/>
                <a:gd name="T7" fmla="*/ 3951 h 4244"/>
                <a:gd name="T8" fmla="*/ 283 w 15344"/>
                <a:gd name="T9" fmla="*/ 4243 h 4244"/>
                <a:gd name="T10" fmla="*/ 15343 w 15344"/>
                <a:gd name="T11" fmla="*/ 4243 h 4244"/>
                <a:gd name="T12" fmla="*/ 15343 w 15344"/>
                <a:gd name="T13" fmla="*/ 0 h 4244"/>
                <a:gd name="T14" fmla="*/ 283 w 15344"/>
                <a:gd name="T15" fmla="*/ 0 h 4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44" h="4244">
                  <a:moveTo>
                    <a:pt x="283" y="0"/>
                  </a:moveTo>
                  <a:lnTo>
                    <a:pt x="283" y="0"/>
                  </a:lnTo>
                  <a:cubicBezTo>
                    <a:pt x="129" y="0"/>
                    <a:pt x="0" y="128"/>
                    <a:pt x="0" y="282"/>
                  </a:cubicBezTo>
                  <a:cubicBezTo>
                    <a:pt x="0" y="3951"/>
                    <a:pt x="0" y="3951"/>
                    <a:pt x="0" y="3951"/>
                  </a:cubicBezTo>
                  <a:cubicBezTo>
                    <a:pt x="0" y="4114"/>
                    <a:pt x="129" y="4243"/>
                    <a:pt x="283" y="4243"/>
                  </a:cubicBezTo>
                  <a:cubicBezTo>
                    <a:pt x="15343" y="4243"/>
                    <a:pt x="15343" y="4243"/>
                    <a:pt x="15343" y="4243"/>
                  </a:cubicBezTo>
                  <a:cubicBezTo>
                    <a:pt x="15343" y="0"/>
                    <a:pt x="15343" y="0"/>
                    <a:pt x="15343" y="0"/>
                  </a:cubicBezTo>
                  <a:lnTo>
                    <a:pt x="283" y="0"/>
                  </a:lnTo>
                </a:path>
              </a:pathLst>
            </a:custGeom>
            <a:solidFill>
              <a:schemeClr val="bg1">
                <a:lumMod val="9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78" name="Freeform 144">
              <a:extLst>
                <a:ext uri="{FF2B5EF4-FFF2-40B4-BE49-F238E27FC236}">
                  <a16:creationId xmlns:a16="http://schemas.microsoft.com/office/drawing/2014/main" id="{C6975273-2555-BD2F-A658-45DEEA2E2A8C}"/>
                </a:ext>
              </a:extLst>
            </p:cNvPr>
            <p:cNvSpPr>
              <a:spLocks noChangeArrowheads="1"/>
            </p:cNvSpPr>
            <p:nvPr/>
          </p:nvSpPr>
          <p:spPr bwMode="auto">
            <a:xfrm>
              <a:off x="6514457" y="4081569"/>
              <a:ext cx="608099" cy="663999"/>
            </a:xfrm>
            <a:custGeom>
              <a:avLst/>
              <a:gdLst>
                <a:gd name="T0" fmla="*/ 3240 w 3550"/>
                <a:gd name="T1" fmla="*/ 0 h 3876"/>
                <a:gd name="T2" fmla="*/ 3240 w 3550"/>
                <a:gd name="T3" fmla="*/ 0 h 3876"/>
                <a:gd name="T4" fmla="*/ 300 w 3550"/>
                <a:gd name="T5" fmla="*/ 0 h 3876"/>
                <a:gd name="T6" fmla="*/ 0 w 3550"/>
                <a:gd name="T7" fmla="*/ 0 h 3876"/>
                <a:gd name="T8" fmla="*/ 300 w 3550"/>
                <a:gd name="T9" fmla="*/ 300 h 3876"/>
                <a:gd name="T10" fmla="*/ 300 w 3550"/>
                <a:gd name="T11" fmla="*/ 3695 h 3876"/>
                <a:gd name="T12" fmla="*/ 489 w 3550"/>
                <a:gd name="T13" fmla="*/ 3875 h 3876"/>
                <a:gd name="T14" fmla="*/ 3360 w 3550"/>
                <a:gd name="T15" fmla="*/ 3875 h 3876"/>
                <a:gd name="T16" fmla="*/ 3549 w 3550"/>
                <a:gd name="T17" fmla="*/ 3695 h 3876"/>
                <a:gd name="T18" fmla="*/ 3549 w 3550"/>
                <a:gd name="T19" fmla="*/ 300 h 3876"/>
                <a:gd name="T20" fmla="*/ 3240 w 3550"/>
                <a:gd name="T21" fmla="*/ 0 h 3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50" h="3876">
                  <a:moveTo>
                    <a:pt x="3240" y="0"/>
                  </a:moveTo>
                  <a:lnTo>
                    <a:pt x="3240" y="0"/>
                  </a:lnTo>
                  <a:cubicBezTo>
                    <a:pt x="300" y="0"/>
                    <a:pt x="300" y="0"/>
                    <a:pt x="300" y="0"/>
                  </a:cubicBezTo>
                  <a:cubicBezTo>
                    <a:pt x="0" y="0"/>
                    <a:pt x="0" y="0"/>
                    <a:pt x="0" y="0"/>
                  </a:cubicBezTo>
                  <a:cubicBezTo>
                    <a:pt x="163" y="0"/>
                    <a:pt x="300" y="137"/>
                    <a:pt x="300" y="300"/>
                  </a:cubicBezTo>
                  <a:cubicBezTo>
                    <a:pt x="300" y="3695"/>
                    <a:pt x="300" y="3695"/>
                    <a:pt x="300" y="3695"/>
                  </a:cubicBezTo>
                  <a:cubicBezTo>
                    <a:pt x="300" y="3798"/>
                    <a:pt x="386" y="3875"/>
                    <a:pt x="489" y="3875"/>
                  </a:cubicBezTo>
                  <a:cubicBezTo>
                    <a:pt x="3360" y="3875"/>
                    <a:pt x="3360" y="3875"/>
                    <a:pt x="3360" y="3875"/>
                  </a:cubicBezTo>
                  <a:cubicBezTo>
                    <a:pt x="3463" y="3875"/>
                    <a:pt x="3549" y="3798"/>
                    <a:pt x="3549" y="3695"/>
                  </a:cubicBezTo>
                  <a:cubicBezTo>
                    <a:pt x="3549" y="300"/>
                    <a:pt x="3549" y="300"/>
                    <a:pt x="3549" y="300"/>
                  </a:cubicBezTo>
                  <a:cubicBezTo>
                    <a:pt x="3549" y="137"/>
                    <a:pt x="3412" y="0"/>
                    <a:pt x="3240" y="0"/>
                  </a:cubicBezTo>
                </a:path>
              </a:pathLst>
            </a:custGeom>
            <a:solidFill>
              <a:schemeClr val="accent5"/>
            </a:solidFill>
            <a:ln>
              <a:noFill/>
            </a:ln>
            <a:effectLst>
              <a:outerShdw blurRad="165100" dist="127000" dir="5400000" sx="101000" sy="101000" algn="t" rotWithShape="0">
                <a:prstClr val="black">
                  <a:alpha val="40000"/>
                </a:prstClr>
              </a:outerShdw>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79" name="Freeform 145">
              <a:extLst>
                <a:ext uri="{FF2B5EF4-FFF2-40B4-BE49-F238E27FC236}">
                  <a16:creationId xmlns:a16="http://schemas.microsoft.com/office/drawing/2014/main" id="{0FCCE26D-1749-7CA6-E193-9735B6C42496}"/>
                </a:ext>
              </a:extLst>
            </p:cNvPr>
            <p:cNvSpPr>
              <a:spLocks noChangeArrowheads="1"/>
            </p:cNvSpPr>
            <p:nvPr/>
          </p:nvSpPr>
          <p:spPr bwMode="auto">
            <a:xfrm flipH="1">
              <a:off x="6461834" y="4081569"/>
              <a:ext cx="104935" cy="52771"/>
            </a:xfrm>
            <a:custGeom>
              <a:avLst/>
              <a:gdLst>
                <a:gd name="T0" fmla="*/ 381 w 763"/>
                <a:gd name="T1" fmla="*/ 0 h 382"/>
                <a:gd name="T2" fmla="*/ 381 w 763"/>
                <a:gd name="T3" fmla="*/ 0 h 382"/>
                <a:gd name="T4" fmla="*/ 0 w 763"/>
                <a:gd name="T5" fmla="*/ 381 h 382"/>
                <a:gd name="T6" fmla="*/ 762 w 763"/>
                <a:gd name="T7" fmla="*/ 381 h 382"/>
                <a:gd name="T8" fmla="*/ 381 w 763"/>
                <a:gd name="T9" fmla="*/ 0 h 382"/>
              </a:gdLst>
              <a:ahLst/>
              <a:cxnLst>
                <a:cxn ang="0">
                  <a:pos x="T0" y="T1"/>
                </a:cxn>
                <a:cxn ang="0">
                  <a:pos x="T2" y="T3"/>
                </a:cxn>
                <a:cxn ang="0">
                  <a:pos x="T4" y="T5"/>
                </a:cxn>
                <a:cxn ang="0">
                  <a:pos x="T6" y="T7"/>
                </a:cxn>
                <a:cxn ang="0">
                  <a:pos x="T8" y="T9"/>
                </a:cxn>
              </a:cxnLst>
              <a:rect l="0" t="0" r="r" b="b"/>
              <a:pathLst>
                <a:path w="763" h="382">
                  <a:moveTo>
                    <a:pt x="381" y="0"/>
                  </a:moveTo>
                  <a:lnTo>
                    <a:pt x="381" y="0"/>
                  </a:lnTo>
                  <a:cubicBezTo>
                    <a:pt x="172" y="0"/>
                    <a:pt x="0" y="170"/>
                    <a:pt x="0" y="381"/>
                  </a:cubicBezTo>
                  <a:cubicBezTo>
                    <a:pt x="762" y="381"/>
                    <a:pt x="762" y="381"/>
                    <a:pt x="762" y="381"/>
                  </a:cubicBezTo>
                  <a:cubicBezTo>
                    <a:pt x="762" y="170"/>
                    <a:pt x="592" y="0"/>
                    <a:pt x="381" y="0"/>
                  </a:cubicBezTo>
                </a:path>
              </a:pathLst>
            </a:custGeom>
            <a:solidFill>
              <a:schemeClr val="accent5">
                <a:lumMod val="7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80" name="Freeform 146">
              <a:extLst>
                <a:ext uri="{FF2B5EF4-FFF2-40B4-BE49-F238E27FC236}">
                  <a16:creationId xmlns:a16="http://schemas.microsoft.com/office/drawing/2014/main" id="{D9108CD2-027B-46AD-CA94-B959D78E50EE}"/>
                </a:ext>
              </a:extLst>
            </p:cNvPr>
            <p:cNvSpPr>
              <a:spLocks noChangeArrowheads="1"/>
            </p:cNvSpPr>
            <p:nvPr/>
          </p:nvSpPr>
          <p:spPr bwMode="auto">
            <a:xfrm>
              <a:off x="8954884" y="4097637"/>
              <a:ext cx="95431" cy="724960"/>
            </a:xfrm>
            <a:custGeom>
              <a:avLst/>
              <a:gdLst>
                <a:gd name="T0" fmla="*/ 253 w 526"/>
                <a:gd name="T1" fmla="*/ 0 h 3985"/>
                <a:gd name="T2" fmla="*/ 253 w 526"/>
                <a:gd name="T3" fmla="*/ 0 h 3985"/>
                <a:gd name="T4" fmla="*/ 0 w 526"/>
                <a:gd name="T5" fmla="*/ 0 h 3985"/>
                <a:gd name="T6" fmla="*/ 0 w 526"/>
                <a:gd name="T7" fmla="*/ 3984 h 3985"/>
                <a:gd name="T8" fmla="*/ 253 w 526"/>
                <a:gd name="T9" fmla="*/ 3984 h 3985"/>
                <a:gd name="T10" fmla="*/ 525 w 526"/>
                <a:gd name="T11" fmla="*/ 3716 h 3985"/>
                <a:gd name="T12" fmla="*/ 525 w 526"/>
                <a:gd name="T13" fmla="*/ 268 h 3985"/>
                <a:gd name="T14" fmla="*/ 253 w 526"/>
                <a:gd name="T15" fmla="*/ 0 h 3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6" h="3985">
                  <a:moveTo>
                    <a:pt x="253" y="0"/>
                  </a:moveTo>
                  <a:lnTo>
                    <a:pt x="253" y="0"/>
                  </a:lnTo>
                  <a:cubicBezTo>
                    <a:pt x="0" y="0"/>
                    <a:pt x="0" y="0"/>
                    <a:pt x="0" y="0"/>
                  </a:cubicBezTo>
                  <a:cubicBezTo>
                    <a:pt x="0" y="3984"/>
                    <a:pt x="0" y="3984"/>
                    <a:pt x="0" y="3984"/>
                  </a:cubicBezTo>
                  <a:cubicBezTo>
                    <a:pt x="253" y="3984"/>
                    <a:pt x="253" y="3984"/>
                    <a:pt x="253" y="3984"/>
                  </a:cubicBezTo>
                  <a:cubicBezTo>
                    <a:pt x="404" y="3984"/>
                    <a:pt x="525" y="3863"/>
                    <a:pt x="525" y="3716"/>
                  </a:cubicBezTo>
                  <a:cubicBezTo>
                    <a:pt x="525" y="268"/>
                    <a:pt x="525" y="268"/>
                    <a:pt x="525" y="268"/>
                  </a:cubicBezTo>
                  <a:cubicBezTo>
                    <a:pt x="525" y="121"/>
                    <a:pt x="404" y="0"/>
                    <a:pt x="253" y="0"/>
                  </a:cubicBezTo>
                </a:path>
              </a:pathLst>
            </a:custGeom>
            <a:solidFill>
              <a:schemeClr val="accent5"/>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srgbClr val="000000"/>
                </a:solidFill>
                <a:effectLst/>
                <a:uLnTx/>
                <a:uFillTx/>
                <a:latin typeface="Lato Light" charset="0"/>
                <a:ea typeface="+mn-ea"/>
                <a:cs typeface="+mn-cs"/>
              </a:endParaRPr>
            </a:p>
          </p:txBody>
        </p:sp>
        <p:sp>
          <p:nvSpPr>
            <p:cNvPr id="81" name="TextBox 80">
              <a:extLst>
                <a:ext uri="{FF2B5EF4-FFF2-40B4-BE49-F238E27FC236}">
                  <a16:creationId xmlns:a16="http://schemas.microsoft.com/office/drawing/2014/main" id="{1D211783-6CEB-E6B5-0CB8-C4577BF50928}"/>
                </a:ext>
              </a:extLst>
            </p:cNvPr>
            <p:cNvSpPr txBox="1"/>
            <p:nvPr/>
          </p:nvSpPr>
          <p:spPr>
            <a:xfrm>
              <a:off x="6587061" y="4247765"/>
              <a:ext cx="511043" cy="487764"/>
            </a:xfrm>
            <a:prstGeom prst="rect">
              <a:avLst/>
            </a:prstGeom>
            <a:noFill/>
          </p:spPr>
          <p:txBody>
            <a:bodyPr wrap="none" lIns="37150" tIns="18575" rIns="37150" bIns="1857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926" b="1" i="0" u="none" strike="noStrike" kern="1200" cap="none" spc="0" normalizeH="0" baseline="0" noProof="0" dirty="0">
                  <a:ln>
                    <a:noFill/>
                  </a:ln>
                  <a:solidFill>
                    <a:prstClr val="white"/>
                  </a:solidFill>
                  <a:effectLst/>
                  <a:uLnTx/>
                  <a:uFillTx/>
                  <a:latin typeface="Lato" charset="0"/>
                  <a:ea typeface="Lato" charset="0"/>
                  <a:cs typeface="Lato" charset="0"/>
                </a:rPr>
                <a:t>0</a:t>
              </a:r>
              <a:r>
                <a:rPr kumimoji="0" lang="el-GR" sz="2926" b="1" i="0" u="none" strike="noStrike" kern="1200" cap="none" spc="0" normalizeH="0" baseline="0" noProof="0" dirty="0">
                  <a:ln>
                    <a:noFill/>
                  </a:ln>
                  <a:solidFill>
                    <a:prstClr val="white"/>
                  </a:solidFill>
                  <a:effectLst/>
                  <a:uLnTx/>
                  <a:uFillTx/>
                  <a:latin typeface="Lato" charset="0"/>
                  <a:ea typeface="Lato" charset="0"/>
                  <a:cs typeface="Lato" charset="0"/>
                </a:rPr>
                <a:t>8</a:t>
              </a:r>
              <a:endParaRPr kumimoji="0" lang="id-ID" sz="2926" b="1" i="0" u="none" strike="noStrike" kern="1200" cap="none" spc="0" normalizeH="0" baseline="0" noProof="0" dirty="0">
                <a:ln>
                  <a:noFill/>
                </a:ln>
                <a:solidFill>
                  <a:prstClr val="white"/>
                </a:solidFill>
                <a:effectLst/>
                <a:uLnTx/>
                <a:uFillTx/>
                <a:latin typeface="Lato" charset="0"/>
                <a:ea typeface="Lato" charset="0"/>
                <a:cs typeface="Lato" charset="0"/>
              </a:endParaRPr>
            </a:p>
          </p:txBody>
        </p:sp>
        <p:sp>
          <p:nvSpPr>
            <p:cNvPr id="82" name="Subtitle 2">
              <a:extLst>
                <a:ext uri="{FF2B5EF4-FFF2-40B4-BE49-F238E27FC236}">
                  <a16:creationId xmlns:a16="http://schemas.microsoft.com/office/drawing/2014/main" id="{1CC75A88-8C90-4522-6083-BD436CCEBD04}"/>
                </a:ext>
              </a:extLst>
            </p:cNvPr>
            <p:cNvSpPr txBox="1">
              <a:spLocks/>
            </p:cNvSpPr>
            <p:nvPr/>
          </p:nvSpPr>
          <p:spPr>
            <a:xfrm>
              <a:off x="7252844" y="4327875"/>
              <a:ext cx="1776334" cy="265380"/>
            </a:xfrm>
            <a:prstGeom prst="rect">
              <a:avLst/>
            </a:prstGeom>
          </p:spPr>
          <p:txBody>
            <a:bodyPr vert="horz" wrap="square" lIns="88378" tIns="44189" rIns="88378" bIns="4418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479"/>
                </a:lnSpc>
                <a:spcBef>
                  <a:spcPct val="20000"/>
                </a:spcBef>
                <a:spcAft>
                  <a:spcPts val="0"/>
                </a:spcAft>
                <a:buClrTx/>
                <a:buSzTx/>
                <a:buFont typeface="Arial"/>
                <a:buNone/>
                <a:tabLst/>
                <a:defRPr/>
              </a:pPr>
              <a:r>
                <a:rPr kumimoji="0" lang="el-GR" sz="1000" b="0" i="0" u="none" strike="noStrike" kern="1200" cap="none" spc="0" normalizeH="0" baseline="0" noProof="0" dirty="0">
                  <a:ln>
                    <a:noFill/>
                  </a:ln>
                  <a:solidFill>
                    <a:srgbClr val="637052"/>
                  </a:solidFill>
                  <a:effectLst/>
                  <a:uLnTx/>
                  <a:uFillTx/>
                  <a:latin typeface="Open Sans Light"/>
                  <a:ea typeface="+mn-ea"/>
                  <a:cs typeface="Open Sans Light"/>
                </a:rPr>
                <a:t>Ψ</a:t>
              </a:r>
              <a:r>
                <a:rPr kumimoji="0" lang="en-US" sz="1000" b="0" i="0" u="none" strike="noStrike" kern="1200" cap="none" spc="0" normalizeH="0" baseline="0" noProof="0" dirty="0" err="1">
                  <a:ln>
                    <a:noFill/>
                  </a:ln>
                  <a:solidFill>
                    <a:srgbClr val="637052"/>
                  </a:solidFill>
                  <a:effectLst/>
                  <a:uLnTx/>
                  <a:uFillTx/>
                  <a:latin typeface="Open Sans Light"/>
                  <a:ea typeface="+mn-ea"/>
                  <a:cs typeface="Open Sans Light"/>
                </a:rPr>
                <a:t>ηφι</a:t>
              </a:r>
              <a:r>
                <a:rPr kumimoji="0" lang="en-US" sz="1000" b="0" i="0" u="none" strike="noStrike" kern="1200" cap="none" spc="0" normalizeH="0" baseline="0" noProof="0" dirty="0">
                  <a:ln>
                    <a:noFill/>
                  </a:ln>
                  <a:solidFill>
                    <a:srgbClr val="637052"/>
                  </a:solidFill>
                  <a:effectLst/>
                  <a:uLnTx/>
                  <a:uFillTx/>
                  <a:latin typeface="Open Sans Light"/>
                  <a:ea typeface="+mn-ea"/>
                  <a:cs typeface="Open Sans Light"/>
                </a:rPr>
                <a:t>ακές τεχνολογίες</a:t>
              </a:r>
              <a:endParaRPr kumimoji="0" lang="en-US" sz="1000" b="0" i="0" u="none" strike="noStrike" kern="1200" cap="none" spc="0" normalizeH="0" baseline="0" noProof="0" dirty="0">
                <a:ln>
                  <a:noFill/>
                </a:ln>
                <a:solidFill>
                  <a:srgbClr val="000000"/>
                </a:solidFill>
                <a:effectLst/>
                <a:uLnTx/>
                <a:uFillTx/>
                <a:latin typeface="Lato Light" charset="0"/>
                <a:ea typeface="Lato Light" charset="0"/>
                <a:cs typeface="Lato Light" charset="0"/>
              </a:endParaRPr>
            </a:p>
          </p:txBody>
        </p:sp>
      </p:grpSp>
      <p:pic>
        <p:nvPicPr>
          <p:cNvPr id="84" name="Εικόνα 83">
            <a:extLst>
              <a:ext uri="{FF2B5EF4-FFF2-40B4-BE49-F238E27FC236}">
                <a16:creationId xmlns:a16="http://schemas.microsoft.com/office/drawing/2014/main" id="{47F977D3-B2B1-5A31-A0D3-DB9B1A31FD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658" y="6190913"/>
            <a:ext cx="4022630" cy="597603"/>
          </a:xfrm>
          <a:prstGeom prst="rect">
            <a:avLst/>
          </a:prstGeom>
        </p:spPr>
      </p:pic>
    </p:spTree>
    <p:extLst>
      <p:ext uri="{BB962C8B-B14F-4D97-AF65-F5344CB8AC3E}">
        <p14:creationId xmlns:p14="http://schemas.microsoft.com/office/powerpoint/2010/main" val="2165673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par>
                                <p:cTn id="11" presetID="5" presetClass="entr" presetSubtype="10" fill="hold" nodeType="withEffect">
                                  <p:stCondLst>
                                    <p:cond delay="0"/>
                                  </p:stCondLst>
                                  <p:childTnLst>
                                    <p:set>
                                      <p:cBhvr>
                                        <p:cTn id="12" dur="1" fill="hold">
                                          <p:stCondLst>
                                            <p:cond delay="0"/>
                                          </p:stCondLst>
                                        </p:cTn>
                                        <p:tgtEl>
                                          <p:spTgt spid="84"/>
                                        </p:tgtEl>
                                        <p:attrNameLst>
                                          <p:attrName>style.visibility</p:attrName>
                                        </p:attrNameLst>
                                      </p:cBhvr>
                                      <p:to>
                                        <p:strVal val="visible"/>
                                      </p:to>
                                    </p:set>
                                    <p:animEffect transition="in" filter="checkerboard(across)">
                                      <p:cBhvr>
                                        <p:cTn id="13" dur="500"/>
                                        <p:tgtEl>
                                          <p:spTgt spid="84"/>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heckerboard(across)">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EDE0D5-CC55-4DF2-E3FB-C26FD30E6025}"/>
              </a:ext>
            </a:extLst>
          </p:cNvPr>
          <p:cNvSpPr txBox="1">
            <a:spLocks/>
          </p:cNvSpPr>
          <p:nvPr/>
        </p:nvSpPr>
        <p:spPr>
          <a:xfrm>
            <a:off x="241873" y="-26895"/>
            <a:ext cx="9895951" cy="10336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l-GR" sz="3600" b="1" i="0" u="none" strike="noStrike" kern="1200" cap="none" spc="0" normalizeH="0" baseline="0" noProof="0" dirty="0">
                <a:ln>
                  <a:noFill/>
                </a:ln>
                <a:solidFill>
                  <a:srgbClr val="000000"/>
                </a:solidFill>
                <a:effectLst/>
                <a:uLnTx/>
                <a:uFillTx/>
                <a:latin typeface="Calibri Light" panose="020F0302020204030204"/>
                <a:ea typeface="+mj-ea"/>
                <a:cs typeface="+mj-cs"/>
              </a:rPr>
              <a:t>Προϋπολογισμός Δράσης και πράξεων</a:t>
            </a:r>
            <a:endParaRPr kumimoji="0" lang="en-US" sz="3600" b="1" i="0" u="none" strike="noStrike" kern="1200" cap="none" spc="0" normalizeH="0" baseline="0" noProof="0" dirty="0">
              <a:ln>
                <a:noFill/>
              </a:ln>
              <a:solidFill>
                <a:srgbClr val="000000"/>
              </a:solidFill>
              <a:effectLst/>
              <a:uLnTx/>
              <a:uFillTx/>
              <a:latin typeface="Calibri Light" panose="020F0302020204030204"/>
              <a:ea typeface="+mj-ea"/>
              <a:cs typeface="+mj-cs"/>
            </a:endParaRPr>
          </a:p>
        </p:txBody>
      </p:sp>
      <p:pic>
        <p:nvPicPr>
          <p:cNvPr id="3" name="Εικόνα 2">
            <a:extLst>
              <a:ext uri="{FF2B5EF4-FFF2-40B4-BE49-F238E27FC236}">
                <a16:creationId xmlns:a16="http://schemas.microsoft.com/office/drawing/2014/main" id="{60434FDF-81B4-BC64-9AA5-C8EF239335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1936" y="105737"/>
            <a:ext cx="4022630" cy="597603"/>
          </a:xfrm>
          <a:prstGeom prst="rect">
            <a:avLst/>
          </a:prstGeom>
        </p:spPr>
      </p:pic>
      <p:sp>
        <p:nvSpPr>
          <p:cNvPr id="4" name="TextBox 3">
            <a:extLst>
              <a:ext uri="{FF2B5EF4-FFF2-40B4-BE49-F238E27FC236}">
                <a16:creationId xmlns:a16="http://schemas.microsoft.com/office/drawing/2014/main" id="{3B87C0A1-97DD-EDE3-4C65-7B1EE08F2BCB}"/>
              </a:ext>
            </a:extLst>
          </p:cNvPr>
          <p:cNvSpPr txBox="1"/>
          <p:nvPr/>
        </p:nvSpPr>
        <p:spPr>
          <a:xfrm>
            <a:off x="4076880" y="1473173"/>
            <a:ext cx="3620892" cy="344069"/>
          </a:xfrm>
          <a:prstGeom prst="rect">
            <a:avLst/>
          </a:prstGeom>
          <a:noFill/>
        </p:spPr>
        <p:txBody>
          <a:bodyPr wrap="square">
            <a:spAutoFit/>
          </a:bodyPr>
          <a:lstStyle/>
          <a:p>
            <a:pPr marL="0" marR="0" lvl="0" indent="0" algn="just" defTabSz="457200" rtl="0" eaLnBrk="1" fontAlgn="auto" latinLnBrk="0" hangingPunct="1">
              <a:lnSpc>
                <a:spcPct val="107000"/>
              </a:lnSpc>
              <a:spcBef>
                <a:spcPts val="600"/>
              </a:spcBef>
              <a:spcAft>
                <a:spcPts val="800"/>
              </a:spcAft>
              <a:buClrTx/>
              <a:buSzTx/>
              <a:buFontTx/>
              <a:buNone/>
              <a:tabLst/>
              <a:defRPr/>
            </a:pPr>
            <a:r>
              <a:rPr kumimoji="0" lang="el-GR" sz="1600" b="0" i="0" u="none" strike="noStrike" kern="0" cap="none" spc="0" normalizeH="0" baseline="0" noProof="0" dirty="0">
                <a:ln>
                  <a:noFill/>
                </a:ln>
                <a:solidFill>
                  <a:srgbClr val="000000"/>
                </a:solidFill>
                <a:effectLst/>
                <a:uLnTx/>
                <a:uFillTx/>
                <a:latin typeface="Calibri Light" panose="020F0302020204030204"/>
                <a:ea typeface="Calibri" panose="020F0502020204030204" pitchFamily="34" charset="0"/>
                <a:cs typeface="Arial" panose="020B0604020202020204" pitchFamily="34" charset="0"/>
              </a:rPr>
              <a:t>Προϋπολογισμός Δράσης: </a:t>
            </a:r>
            <a:r>
              <a:rPr kumimoji="0" lang="el-GR" sz="1600" b="1" i="0" u="none" strike="noStrike" kern="0" cap="none" spc="0" normalizeH="0" baseline="0" noProof="0" dirty="0">
                <a:ln>
                  <a:noFill/>
                </a:ln>
                <a:solidFill>
                  <a:srgbClr val="000000"/>
                </a:solidFill>
                <a:effectLst/>
                <a:uLnTx/>
                <a:uFillTx/>
                <a:latin typeface="Calibri Light" panose="020F0302020204030204"/>
                <a:ea typeface="Calibri" panose="020F0502020204030204" pitchFamily="34" charset="0"/>
                <a:cs typeface="Arial" panose="020B0604020202020204" pitchFamily="34" charset="0"/>
              </a:rPr>
              <a:t>30.000.000€</a:t>
            </a:r>
            <a:endParaRPr kumimoji="0" lang="el-GR" sz="1600" b="1" i="0" u="none" strike="noStrike" kern="100" cap="none" spc="0" normalizeH="0" baseline="0" noProof="0" dirty="0">
              <a:ln>
                <a:noFill/>
              </a:ln>
              <a:solidFill>
                <a:srgbClr val="000000"/>
              </a:solidFill>
              <a:effectLst/>
              <a:uLnTx/>
              <a:uFillTx/>
              <a:latin typeface="Calibri Light" panose="020F0302020204030204"/>
              <a:ea typeface="Aptos" panose="020B00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E34A1973-9AE1-4ACF-9F9C-DE4249660200}"/>
              </a:ext>
            </a:extLst>
          </p:cNvPr>
          <p:cNvSpPr txBox="1"/>
          <p:nvPr/>
        </p:nvSpPr>
        <p:spPr>
          <a:xfrm>
            <a:off x="2892994" y="2293984"/>
            <a:ext cx="6153912" cy="344069"/>
          </a:xfrm>
          <a:prstGeom prst="rect">
            <a:avLst/>
          </a:prstGeom>
          <a:noFill/>
        </p:spPr>
        <p:txBody>
          <a:bodyPr wrap="square">
            <a:spAutoFit/>
          </a:bodyPr>
          <a:lstStyle/>
          <a:p>
            <a:pPr marL="0" marR="0" lvl="0" indent="0" algn="just" defTabSz="457200" rtl="0" eaLnBrk="1" fontAlgn="auto" latinLnBrk="0" hangingPunct="1">
              <a:lnSpc>
                <a:spcPct val="107000"/>
              </a:lnSpc>
              <a:spcBef>
                <a:spcPts val="600"/>
              </a:spcBef>
              <a:spcAft>
                <a:spcPts val="800"/>
              </a:spcAft>
              <a:buClrTx/>
              <a:buSzTx/>
              <a:buFontTx/>
              <a:buNone/>
              <a:tabLst/>
              <a:defRPr/>
            </a:pPr>
            <a:r>
              <a:rPr kumimoji="0" lang="el-GR" sz="1600" b="0" i="0" u="none" strike="noStrike" kern="0" cap="none" spc="0" normalizeH="0" baseline="0" noProof="0" dirty="0">
                <a:ln>
                  <a:noFill/>
                </a:ln>
                <a:solidFill>
                  <a:srgbClr val="000000"/>
                </a:solidFill>
                <a:effectLst/>
                <a:uLnTx/>
                <a:uFillTx/>
                <a:latin typeface="Calibri Light" panose="020F0302020204030204"/>
                <a:ea typeface="Calibri" panose="020F0502020204030204" pitchFamily="34" charset="0"/>
                <a:cs typeface="Arial" panose="020B0604020202020204" pitchFamily="34" charset="0"/>
              </a:rPr>
              <a:t>Προϋπολογισμός επενδυτικών σχεδίων: από </a:t>
            </a:r>
            <a:r>
              <a:rPr kumimoji="0" lang="el-GR" sz="1600" b="1" i="0" u="none" strike="noStrike" kern="0" cap="none" spc="0" normalizeH="0" baseline="0" noProof="0" dirty="0">
                <a:ln>
                  <a:noFill/>
                </a:ln>
                <a:solidFill>
                  <a:srgbClr val="000000"/>
                </a:solidFill>
                <a:effectLst/>
                <a:uLnTx/>
                <a:uFillTx/>
                <a:latin typeface="Calibri Light" panose="020F0302020204030204"/>
                <a:ea typeface="Calibri" panose="020F0502020204030204" pitchFamily="34" charset="0"/>
                <a:cs typeface="Arial" panose="020B0604020202020204" pitchFamily="34" charset="0"/>
              </a:rPr>
              <a:t>70.000€</a:t>
            </a:r>
            <a:r>
              <a:rPr kumimoji="0" lang="el-GR" sz="1600" b="0" i="0" u="none" strike="noStrike" kern="0" cap="none" spc="0" normalizeH="0" baseline="0" noProof="0" dirty="0">
                <a:ln>
                  <a:noFill/>
                </a:ln>
                <a:solidFill>
                  <a:srgbClr val="000000"/>
                </a:solidFill>
                <a:effectLst/>
                <a:uLnTx/>
                <a:uFillTx/>
                <a:latin typeface="Calibri Light" panose="020F0302020204030204"/>
                <a:ea typeface="Calibri" panose="020F0502020204030204" pitchFamily="34" charset="0"/>
                <a:cs typeface="Arial" panose="020B0604020202020204" pitchFamily="34" charset="0"/>
              </a:rPr>
              <a:t> έως </a:t>
            </a:r>
            <a:r>
              <a:rPr kumimoji="0" lang="el-GR" sz="1600" b="1" i="0" u="none" strike="noStrike" kern="0" cap="none" spc="0" normalizeH="0" baseline="0" noProof="0" dirty="0">
                <a:ln>
                  <a:noFill/>
                </a:ln>
                <a:solidFill>
                  <a:srgbClr val="000000"/>
                </a:solidFill>
                <a:effectLst/>
                <a:uLnTx/>
                <a:uFillTx/>
                <a:latin typeface="Calibri Light" panose="020F0302020204030204"/>
                <a:ea typeface="Calibri" panose="020F0502020204030204" pitchFamily="34" charset="0"/>
                <a:cs typeface="Arial" panose="020B0604020202020204" pitchFamily="34" charset="0"/>
              </a:rPr>
              <a:t>1.000.000€</a:t>
            </a:r>
            <a:endParaRPr kumimoji="0" lang="el-GR" sz="1600" b="1" i="0" u="none" strike="noStrike" kern="100" cap="none" spc="0" normalizeH="0" baseline="0" noProof="0" dirty="0">
              <a:ln>
                <a:noFill/>
              </a:ln>
              <a:solidFill>
                <a:srgbClr val="000000"/>
              </a:solidFill>
              <a:effectLst/>
              <a:uLnTx/>
              <a:uFillTx/>
              <a:latin typeface="Calibri Light" panose="020F0302020204030204"/>
              <a:ea typeface="Aptos" panose="020B0004020202020204" pitchFamily="34" charset="0"/>
              <a:cs typeface="Arial" panose="020B0604020202020204" pitchFamily="34" charset="0"/>
            </a:endParaRPr>
          </a:p>
        </p:txBody>
      </p:sp>
      <p:grpSp>
        <p:nvGrpSpPr>
          <p:cNvPr id="18" name="Ομάδα 17">
            <a:extLst>
              <a:ext uri="{FF2B5EF4-FFF2-40B4-BE49-F238E27FC236}">
                <a16:creationId xmlns:a16="http://schemas.microsoft.com/office/drawing/2014/main" id="{7B9C0A6D-AE0C-530C-941F-2731DF06CC5E}"/>
              </a:ext>
            </a:extLst>
          </p:cNvPr>
          <p:cNvGrpSpPr/>
          <p:nvPr/>
        </p:nvGrpSpPr>
        <p:grpSpPr>
          <a:xfrm>
            <a:off x="4677045" y="4132327"/>
            <a:ext cx="2810683" cy="1008661"/>
            <a:chOff x="4368372" y="2645620"/>
            <a:chExt cx="2810683" cy="1008661"/>
          </a:xfrm>
        </p:grpSpPr>
        <p:sp>
          <p:nvSpPr>
            <p:cNvPr id="6" name="TextBox 5">
              <a:extLst>
                <a:ext uri="{FF2B5EF4-FFF2-40B4-BE49-F238E27FC236}">
                  <a16:creationId xmlns:a16="http://schemas.microsoft.com/office/drawing/2014/main" id="{CABD2182-2E43-C217-C9ED-9A2740ECB6D2}"/>
                </a:ext>
              </a:extLst>
            </p:cNvPr>
            <p:cNvSpPr txBox="1"/>
            <p:nvPr/>
          </p:nvSpPr>
          <p:spPr>
            <a:xfrm>
              <a:off x="4368372" y="2645620"/>
              <a:ext cx="2810683" cy="344069"/>
            </a:xfrm>
            <a:prstGeom prst="rect">
              <a:avLst/>
            </a:prstGeom>
            <a:noFill/>
          </p:spPr>
          <p:txBody>
            <a:bodyPr wrap="square">
              <a:spAutoFit/>
            </a:bodyPr>
            <a:lstStyle/>
            <a:p>
              <a:pPr marL="0" marR="0" lvl="0" indent="0" algn="just" defTabSz="457200" rtl="0" eaLnBrk="1" fontAlgn="auto" latinLnBrk="0" hangingPunct="1">
                <a:lnSpc>
                  <a:spcPct val="107000"/>
                </a:lnSpc>
                <a:spcBef>
                  <a:spcPts val="600"/>
                </a:spcBef>
                <a:spcAft>
                  <a:spcPts val="800"/>
                </a:spcAft>
                <a:buClrTx/>
                <a:buSzTx/>
                <a:buFontTx/>
                <a:buNone/>
                <a:tabLst/>
                <a:defRPr/>
              </a:pPr>
              <a:r>
                <a:rPr kumimoji="0" lang="el-GR" sz="1600" b="0" i="0" u="none" strike="noStrike" kern="0" cap="none" spc="0" normalizeH="0" baseline="0" noProof="0" dirty="0">
                  <a:ln>
                    <a:noFill/>
                  </a:ln>
                  <a:solidFill>
                    <a:srgbClr val="000000"/>
                  </a:solidFill>
                  <a:effectLst/>
                  <a:uLnTx/>
                  <a:uFillTx/>
                  <a:latin typeface="Calibri Light" panose="020F0302020204030204"/>
                  <a:ea typeface="Calibri" panose="020F0502020204030204" pitchFamily="34" charset="0"/>
                  <a:cs typeface="Arial" panose="020B0604020202020204" pitchFamily="34" charset="0"/>
                </a:rPr>
                <a:t>Θεσμικό πλαίσιο (επιλογή)</a:t>
              </a:r>
              <a:endParaRPr kumimoji="0" lang="el-GR" sz="1600" b="1" i="0" u="none" strike="noStrike" kern="100" cap="none" spc="0" normalizeH="0" baseline="0" noProof="0" dirty="0">
                <a:ln>
                  <a:noFill/>
                </a:ln>
                <a:solidFill>
                  <a:srgbClr val="000000"/>
                </a:solidFill>
                <a:effectLst/>
                <a:uLnTx/>
                <a:uFillTx/>
                <a:latin typeface="Calibri Light" panose="020F0302020204030204"/>
                <a:ea typeface="Aptos" panose="020B0004020202020204" pitchFamily="34" charset="0"/>
                <a:cs typeface="Arial" panose="020B0604020202020204" pitchFamily="34" charset="0"/>
              </a:endParaRPr>
            </a:p>
          </p:txBody>
        </p:sp>
        <p:cxnSp>
          <p:nvCxnSpPr>
            <p:cNvPr id="8" name="Ευθύγραμμο βέλος σύνδεσης 7">
              <a:extLst>
                <a:ext uri="{FF2B5EF4-FFF2-40B4-BE49-F238E27FC236}">
                  <a16:creationId xmlns:a16="http://schemas.microsoft.com/office/drawing/2014/main" id="{C6607B4E-976E-CFB8-38C1-9B7FC2C606C6}"/>
                </a:ext>
              </a:extLst>
            </p:cNvPr>
            <p:cNvCxnSpPr>
              <a:cxnSpLocks/>
            </p:cNvCxnSpPr>
            <p:nvPr/>
          </p:nvCxnSpPr>
          <p:spPr>
            <a:xfrm flipH="1">
              <a:off x="4453434" y="3003925"/>
              <a:ext cx="687910" cy="6119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Ευθύγραμμο βέλος σύνδεσης 10">
              <a:extLst>
                <a:ext uri="{FF2B5EF4-FFF2-40B4-BE49-F238E27FC236}">
                  <a16:creationId xmlns:a16="http://schemas.microsoft.com/office/drawing/2014/main" id="{D193EF40-102D-8F8E-986E-38D4D178FCA7}"/>
                </a:ext>
              </a:extLst>
            </p:cNvPr>
            <p:cNvCxnSpPr>
              <a:cxnSpLocks/>
            </p:cNvCxnSpPr>
            <p:nvPr/>
          </p:nvCxnSpPr>
          <p:spPr>
            <a:xfrm>
              <a:off x="5578653" y="3003925"/>
              <a:ext cx="597861" cy="6503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58AE6AAE-605E-ABA3-EBE7-C42C3F2522FD}"/>
              </a:ext>
            </a:extLst>
          </p:cNvPr>
          <p:cNvSpPr txBox="1"/>
          <p:nvPr/>
        </p:nvSpPr>
        <p:spPr>
          <a:xfrm>
            <a:off x="3150429" y="5184084"/>
            <a:ext cx="2700067" cy="851452"/>
          </a:xfrm>
          <a:prstGeom prst="rect">
            <a:avLst/>
          </a:prstGeom>
          <a:noFill/>
        </p:spPr>
        <p:txBody>
          <a:bodyPr wrap="square">
            <a:spAutoFit/>
          </a:bodyPr>
          <a:lstStyle/>
          <a:p>
            <a:pPr marL="0" marR="0" lvl="0" indent="0" algn="ctr" defTabSz="457200" rtl="0" eaLnBrk="1" fontAlgn="auto" latinLnBrk="0" hangingPunct="1">
              <a:lnSpc>
                <a:spcPct val="107000"/>
              </a:lnSpc>
              <a:spcBef>
                <a:spcPts val="600"/>
              </a:spcBef>
              <a:spcAft>
                <a:spcPts val="80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Light" panose="020F0302020204030204"/>
                <a:ea typeface="+mn-ea"/>
                <a:cs typeface="+mn-cs"/>
              </a:rPr>
              <a:t>Καν. ΕΕ 2831/2023 </a:t>
            </a:r>
          </a:p>
          <a:p>
            <a:pPr marL="0" marR="0" lvl="0" indent="0" algn="ctr" defTabSz="457200" rtl="0" eaLnBrk="1" fontAlgn="auto" latinLnBrk="0" hangingPunct="1">
              <a:lnSpc>
                <a:spcPct val="107000"/>
              </a:lnSpc>
              <a:spcBef>
                <a:spcPts val="600"/>
              </a:spcBef>
              <a:spcAft>
                <a:spcPts val="80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Light" panose="020F0302020204030204"/>
                <a:ea typeface="+mn-ea"/>
                <a:cs typeface="+mn-cs"/>
              </a:rPr>
              <a:t>(</a:t>
            </a:r>
            <a:r>
              <a:rPr kumimoji="0" lang="en-US" sz="1800" b="0" i="0" u="none" strike="noStrike" kern="1200" cap="none" spc="0" normalizeH="0" baseline="0" noProof="0" dirty="0">
                <a:ln>
                  <a:noFill/>
                </a:ln>
                <a:solidFill>
                  <a:srgbClr val="000000"/>
                </a:solidFill>
                <a:effectLst/>
                <a:uLnTx/>
                <a:uFillTx/>
                <a:latin typeface="Calibri Light" panose="020F0302020204030204"/>
                <a:ea typeface="+mn-ea"/>
                <a:cs typeface="+mn-cs"/>
              </a:rPr>
              <a:t>d</a:t>
            </a:r>
            <a:r>
              <a:rPr kumimoji="0" lang="el-GR" sz="1800" b="0" i="0" u="none" strike="noStrike" kern="1200" cap="none" spc="0" normalizeH="0" baseline="0" noProof="0" dirty="0">
                <a:ln>
                  <a:noFill/>
                </a:ln>
                <a:solidFill>
                  <a:srgbClr val="000000"/>
                </a:solidFill>
                <a:effectLst/>
                <a:uLnTx/>
                <a:uFillTx/>
                <a:latin typeface="Calibri Light" panose="020F0302020204030204"/>
                <a:ea typeface="+mn-ea"/>
                <a:cs typeface="+mn-cs"/>
              </a:rPr>
              <a:t>e </a:t>
            </a:r>
            <a:r>
              <a:rPr kumimoji="0" lang="el-GR" sz="1800" b="0" i="0" u="none" strike="noStrike" kern="1200" cap="none" spc="0" normalizeH="0" baseline="0" noProof="0" dirty="0" err="1">
                <a:ln>
                  <a:noFill/>
                </a:ln>
                <a:solidFill>
                  <a:srgbClr val="000000"/>
                </a:solidFill>
                <a:effectLst/>
                <a:uLnTx/>
                <a:uFillTx/>
                <a:latin typeface="Calibri Light" panose="020F0302020204030204"/>
                <a:ea typeface="+mn-ea"/>
                <a:cs typeface="+mn-cs"/>
              </a:rPr>
              <a:t>minimis</a:t>
            </a:r>
            <a:r>
              <a:rPr kumimoji="0" lang="el-GR" sz="1800" b="0" i="0" u="none" strike="noStrike" kern="1200" cap="none" spc="0" normalizeH="0" baseline="0" noProof="0" dirty="0">
                <a:ln>
                  <a:noFill/>
                </a:ln>
                <a:solidFill>
                  <a:srgbClr val="000000"/>
                </a:solidFill>
                <a:effectLst/>
                <a:uLnTx/>
                <a:uFillTx/>
                <a:latin typeface="Calibri Light" panose="020F0302020204030204"/>
                <a:ea typeface="+mn-ea"/>
                <a:cs typeface="+mn-cs"/>
              </a:rPr>
              <a:t>)</a:t>
            </a:r>
            <a:endParaRPr kumimoji="0" lang="en-US" sz="1800" b="0" i="0" u="none" strike="noStrike" kern="1200" cap="none" spc="0" normalizeH="0" baseline="0" noProof="0" dirty="0">
              <a:ln>
                <a:noFill/>
              </a:ln>
              <a:solidFill>
                <a:srgbClr val="000000"/>
              </a:solidFill>
              <a:effectLst/>
              <a:uLnTx/>
              <a:uFillTx/>
              <a:latin typeface="Calibri Light" panose="020F0302020204030204"/>
              <a:ea typeface="+mn-ea"/>
              <a:cs typeface="+mn-cs"/>
            </a:endParaRPr>
          </a:p>
        </p:txBody>
      </p:sp>
      <p:sp>
        <p:nvSpPr>
          <p:cNvPr id="17" name="TextBox 16">
            <a:extLst>
              <a:ext uri="{FF2B5EF4-FFF2-40B4-BE49-F238E27FC236}">
                <a16:creationId xmlns:a16="http://schemas.microsoft.com/office/drawing/2014/main" id="{A403F605-54F7-7730-5717-5ED7F1218545}"/>
              </a:ext>
            </a:extLst>
          </p:cNvPr>
          <p:cNvSpPr txBox="1"/>
          <p:nvPr/>
        </p:nvSpPr>
        <p:spPr>
          <a:xfrm>
            <a:off x="5969950" y="5260846"/>
            <a:ext cx="2810683" cy="375552"/>
          </a:xfrm>
          <a:prstGeom prst="rect">
            <a:avLst/>
          </a:prstGeom>
          <a:noFill/>
        </p:spPr>
        <p:txBody>
          <a:bodyPr wrap="square">
            <a:spAutoFit/>
          </a:bodyPr>
          <a:lstStyle/>
          <a:p>
            <a:pPr marL="0" marR="0" lvl="0" indent="0" algn="just" defTabSz="457200" rtl="0" eaLnBrk="1" fontAlgn="auto" latinLnBrk="0" hangingPunct="1">
              <a:lnSpc>
                <a:spcPct val="107000"/>
              </a:lnSpc>
              <a:spcBef>
                <a:spcPts val="600"/>
              </a:spcBef>
              <a:spcAft>
                <a:spcPts val="80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Calibri Light" panose="020F0302020204030204"/>
                <a:ea typeface="+mn-ea"/>
                <a:cs typeface="+mn-cs"/>
              </a:rPr>
              <a:t>Καν. ΕΕ 651/2014 (ΓΑΚ) </a:t>
            </a:r>
          </a:p>
        </p:txBody>
      </p:sp>
      <p:sp>
        <p:nvSpPr>
          <p:cNvPr id="20" name="TextBox 19">
            <a:extLst>
              <a:ext uri="{FF2B5EF4-FFF2-40B4-BE49-F238E27FC236}">
                <a16:creationId xmlns:a16="http://schemas.microsoft.com/office/drawing/2014/main" id="{C4341A66-A6AD-D509-CA43-D41E4145AE96}"/>
              </a:ext>
            </a:extLst>
          </p:cNvPr>
          <p:cNvSpPr txBox="1"/>
          <p:nvPr/>
        </p:nvSpPr>
        <p:spPr>
          <a:xfrm>
            <a:off x="3167693" y="2842065"/>
            <a:ext cx="5019178" cy="375552"/>
          </a:xfrm>
          <a:prstGeom prst="rect">
            <a:avLst/>
          </a:prstGeom>
          <a:noFill/>
        </p:spPr>
        <p:txBody>
          <a:bodyPr wrap="square">
            <a:spAutoFit/>
          </a:bodyPr>
          <a:lstStyle/>
          <a:p>
            <a:pPr marL="0" marR="0" lvl="0" indent="0" algn="ctr" defTabSz="457200" rtl="0" eaLnBrk="1" fontAlgn="auto" latinLnBrk="0" hangingPunct="1">
              <a:lnSpc>
                <a:spcPct val="107000"/>
              </a:lnSpc>
              <a:spcBef>
                <a:spcPts val="600"/>
              </a:spcBef>
              <a:spcAft>
                <a:spcPts val="800"/>
              </a:spcAft>
              <a:buClrTx/>
              <a:buSzTx/>
              <a:buFontTx/>
              <a:buNone/>
              <a:tabLst/>
              <a:defRPr/>
            </a:pPr>
            <a:r>
              <a:rPr kumimoji="0" lang="el-GR" sz="1600" b="0" i="0" u="none" strike="noStrike" kern="1200" cap="none" spc="0" normalizeH="0" baseline="0" noProof="0" dirty="0">
                <a:ln>
                  <a:noFill/>
                </a:ln>
                <a:solidFill>
                  <a:srgbClr val="000000"/>
                </a:solidFill>
                <a:effectLst/>
                <a:uLnTx/>
                <a:uFillTx/>
                <a:latin typeface="Calibri Light" panose="020F0302020204030204"/>
                <a:ea typeface="+mn-ea"/>
                <a:cs typeface="+mn-cs"/>
              </a:rPr>
              <a:t>Ποσοστό ενίσχυσης: </a:t>
            </a:r>
            <a:r>
              <a:rPr kumimoji="0" lang="el-GR" sz="1800" b="1" i="0" u="none" strike="noStrike" kern="1200" cap="none" spc="0" normalizeH="0" baseline="0" noProof="0" dirty="0">
                <a:ln>
                  <a:noFill/>
                </a:ln>
                <a:solidFill>
                  <a:srgbClr val="000000"/>
                </a:solidFill>
                <a:effectLst/>
                <a:uLnTx/>
                <a:uFillTx/>
                <a:latin typeface="Calibri Light" panose="020F0302020204030204"/>
                <a:ea typeface="+mn-ea"/>
                <a:cs typeface="+mn-cs"/>
              </a:rPr>
              <a:t>50% </a:t>
            </a:r>
          </a:p>
        </p:txBody>
      </p:sp>
      <p:sp>
        <p:nvSpPr>
          <p:cNvPr id="22" name="TextBox 21">
            <a:extLst>
              <a:ext uri="{FF2B5EF4-FFF2-40B4-BE49-F238E27FC236}">
                <a16:creationId xmlns:a16="http://schemas.microsoft.com/office/drawing/2014/main" id="{FC6F5173-37CB-622A-6C6E-B83DDB7233A9}"/>
              </a:ext>
            </a:extLst>
          </p:cNvPr>
          <p:cNvSpPr txBox="1"/>
          <p:nvPr/>
        </p:nvSpPr>
        <p:spPr>
          <a:xfrm>
            <a:off x="3995818" y="3470981"/>
            <a:ext cx="6142006" cy="33855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600" b="0" i="0" u="none" strike="noStrike" kern="0" cap="none" spc="0" normalizeH="0" baseline="0" noProof="0" dirty="0">
                <a:ln>
                  <a:noFill/>
                </a:ln>
                <a:solidFill>
                  <a:srgbClr val="000000"/>
                </a:solidFill>
                <a:effectLst/>
                <a:uLnTx/>
                <a:uFillTx/>
                <a:latin typeface="Calibri Light" panose="020F0302020204030204"/>
                <a:ea typeface="Calibri" panose="020F0502020204030204" pitchFamily="34" charset="0"/>
                <a:cs typeface="Arial" panose="020B0604020202020204" pitchFamily="34" charset="0"/>
              </a:rPr>
              <a:t>Διάρκεια υλοποίησης των πράξεων:</a:t>
            </a:r>
            <a:r>
              <a:rPr kumimoji="0" lang="en-US" sz="1600" b="0" i="0" u="none" strike="noStrike" kern="0" cap="none" spc="0" normalizeH="0" baseline="0" noProof="0" dirty="0">
                <a:ln>
                  <a:noFill/>
                </a:ln>
                <a:solidFill>
                  <a:srgbClr val="000000"/>
                </a:solidFill>
                <a:effectLst/>
                <a:uLnTx/>
                <a:uFillTx/>
                <a:latin typeface="Calibri Light" panose="020F0302020204030204"/>
                <a:ea typeface="Calibri" panose="020F0502020204030204" pitchFamily="34" charset="0"/>
                <a:cs typeface="Arial" panose="020B0604020202020204" pitchFamily="34" charset="0"/>
              </a:rPr>
              <a:t> </a:t>
            </a:r>
            <a:r>
              <a:rPr kumimoji="0" lang="el-GR" sz="1600" b="1" i="0" u="none" strike="noStrike" kern="0" cap="none" spc="0" normalizeH="0" baseline="0" noProof="0" dirty="0">
                <a:ln>
                  <a:noFill/>
                </a:ln>
                <a:solidFill>
                  <a:srgbClr val="000000"/>
                </a:solidFill>
                <a:effectLst/>
                <a:uLnTx/>
                <a:uFillTx/>
                <a:latin typeface="Calibri Light" panose="020F0302020204030204"/>
                <a:ea typeface="Calibri" panose="020F0502020204030204" pitchFamily="34" charset="0"/>
                <a:cs typeface="Arial" panose="020B0604020202020204" pitchFamily="34" charset="0"/>
              </a:rPr>
              <a:t>24 μήνες </a:t>
            </a:r>
          </a:p>
        </p:txBody>
      </p:sp>
      <p:cxnSp>
        <p:nvCxnSpPr>
          <p:cNvPr id="24" name="Ευθεία γραμμή σύνδεσης 23">
            <a:extLst>
              <a:ext uri="{FF2B5EF4-FFF2-40B4-BE49-F238E27FC236}">
                <a16:creationId xmlns:a16="http://schemas.microsoft.com/office/drawing/2014/main" id="{4D674D8F-DC82-B8EA-D174-ED4D6D984B36}"/>
              </a:ext>
            </a:extLst>
          </p:cNvPr>
          <p:cNvCxnSpPr/>
          <p:nvPr/>
        </p:nvCxnSpPr>
        <p:spPr>
          <a:xfrm>
            <a:off x="170204" y="2021254"/>
            <a:ext cx="1211436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956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par>
                                <p:cTn id="11" presetID="5" presetClass="entr" presetSubtype="1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checkerboard(across)">
                                      <p:cBhvr>
                                        <p:cTn id="13" dur="500"/>
                                        <p:tgtEl>
                                          <p:spTgt spid="24"/>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heckerboard(across)">
                                      <p:cBhvr>
                                        <p:cTn id="16" dur="500"/>
                                        <p:tgtEl>
                                          <p:spTgt spid="5"/>
                                        </p:tgtEl>
                                      </p:cBhvr>
                                    </p:animEffect>
                                  </p:childTnLst>
                                </p:cTn>
                              </p:par>
                              <p:par>
                                <p:cTn id="17" presetID="5" presetClass="entr" presetSubtype="1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checkerboard(across)">
                                      <p:cBhvr>
                                        <p:cTn id="19" dur="500"/>
                                        <p:tgtEl>
                                          <p:spTgt spid="18"/>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heckerboard(across)">
                                      <p:cBhvr>
                                        <p:cTn id="22" dur="500"/>
                                        <p:tgtEl>
                                          <p:spTgt spid="20"/>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checkerboard(across)">
                                      <p:cBhvr>
                                        <p:cTn id="25" dur="500"/>
                                        <p:tgtEl>
                                          <p:spTgt spid="22"/>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checkerboard(across)">
                                      <p:cBhvr>
                                        <p:cTn id="28" dur="500"/>
                                        <p:tgtEl>
                                          <p:spTgt spid="15"/>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checkerboard(across)">
                                      <p:cBhvr>
                                        <p:cTn id="3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5" grpId="0"/>
      <p:bldP spid="17" grpId="0"/>
      <p:bldP spid="20" grpId="0"/>
      <p:bldP spid="2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85E0A-A166-7D5E-E65C-831006E75B9F}"/>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452A5C2-0AF2-936E-0049-93081E4109D0}"/>
              </a:ext>
            </a:extLst>
          </p:cNvPr>
          <p:cNvSpPr>
            <a:spLocks noGrp="1"/>
          </p:cNvSpPr>
          <p:nvPr>
            <p:ph type="title"/>
          </p:nvPr>
        </p:nvSpPr>
        <p:spPr/>
        <p:txBody>
          <a:bodyPr>
            <a:normAutofit/>
          </a:bodyPr>
          <a:lstStyle/>
          <a:p>
            <a:r>
              <a:rPr lang="el-GR" sz="3200" b="1" u="sng" dirty="0">
                <a:effectLst/>
                <a:latin typeface="+mn-lt"/>
                <a:ea typeface="Times New Roman" panose="02020603050405020304" pitchFamily="18" charset="0"/>
                <a:cs typeface="Times New Roman" panose="02020603050405020304" pitchFamily="18" charset="0"/>
              </a:rPr>
              <a:t>Επιχειρηματικότητα – Νέες </a:t>
            </a:r>
            <a:r>
              <a:rPr lang="el-GR" sz="3200" b="1" u="sng" dirty="0">
                <a:latin typeface="+mn-lt"/>
                <a:ea typeface="Times New Roman" panose="02020603050405020304" pitchFamily="18" charset="0"/>
                <a:cs typeface="Times New Roman" panose="02020603050405020304" pitchFamily="18" charset="0"/>
              </a:rPr>
              <a:t>Δράσεις</a:t>
            </a:r>
            <a:br>
              <a:rPr lang="el-GR" sz="2200" b="1" dirty="0">
                <a:effectLst/>
                <a:latin typeface="+mn-lt"/>
                <a:ea typeface="Times New Roman" panose="02020603050405020304" pitchFamily="18" charset="0"/>
                <a:cs typeface="Times New Roman" panose="02020603050405020304" pitchFamily="18" charset="0"/>
              </a:rPr>
            </a:br>
            <a:endParaRPr lang="el-GR" sz="1800" dirty="0">
              <a:latin typeface="+mn-lt"/>
            </a:endParaRPr>
          </a:p>
        </p:txBody>
      </p:sp>
      <p:sp>
        <p:nvSpPr>
          <p:cNvPr id="3" name="Θέση περιεχομένου 2">
            <a:extLst>
              <a:ext uri="{FF2B5EF4-FFF2-40B4-BE49-F238E27FC236}">
                <a16:creationId xmlns:a16="http://schemas.microsoft.com/office/drawing/2014/main" id="{9DEB3054-B04F-AA72-F060-0667CB4F0E2E}"/>
              </a:ext>
            </a:extLst>
          </p:cNvPr>
          <p:cNvSpPr>
            <a:spLocks noGrp="1"/>
          </p:cNvSpPr>
          <p:nvPr>
            <p:ph idx="1"/>
          </p:nvPr>
        </p:nvSpPr>
        <p:spPr/>
        <p:txBody>
          <a:bodyPr vert="horz" lIns="91440" tIns="45720" rIns="91440" bIns="45720" rtlCol="0">
            <a:normAutofit/>
          </a:bodyPr>
          <a:lstStyle/>
          <a:p>
            <a:pPr marL="358775" indent="-358775" algn="just">
              <a:buFont typeface="Wingdings" panose="05000000000000000000" pitchFamily="2" charset="2"/>
              <a:buChar char="§"/>
              <a:tabLst>
                <a:tab pos="358775" algn="l"/>
              </a:tabLst>
            </a:pPr>
            <a:r>
              <a:rPr lang="el-GR" sz="3200" dirty="0">
                <a:latin typeface="+mn-lt"/>
                <a:cs typeface="Arial" panose="020B0604020202020204" pitchFamily="34" charset="0"/>
              </a:rPr>
              <a:t>Προκήρυξη νέας Δράσης για την </a:t>
            </a:r>
            <a:r>
              <a:rPr lang="el-GR" sz="3200" b="1" dirty="0">
                <a:latin typeface="+mn-lt"/>
                <a:cs typeface="Arial" panose="020B0604020202020204" pitchFamily="34" charset="0"/>
              </a:rPr>
              <a:t>Ενίσχυση επιχειρήσεων </a:t>
            </a:r>
            <a:r>
              <a:rPr lang="el-GR" sz="3200" dirty="0">
                <a:latin typeface="+mn-lt"/>
                <a:cs typeface="Arial" panose="020B0604020202020204" pitchFamily="34" charset="0"/>
              </a:rPr>
              <a:t>της Περιφέρειας Ανατολικής Μακεδονίας και Θράκης </a:t>
            </a:r>
            <a:r>
              <a:rPr lang="el-GR" sz="3200" b="1" dirty="0">
                <a:latin typeface="+mn-lt"/>
                <a:cs typeface="Arial" panose="020B0604020202020204" pitchFamily="34" charset="0"/>
              </a:rPr>
              <a:t>για έρευνα και καινοτομία</a:t>
            </a:r>
            <a:r>
              <a:rPr lang="en-US" sz="3200" dirty="0">
                <a:latin typeface="+mn-lt"/>
                <a:cs typeface="Arial" panose="020B0604020202020204" pitchFamily="34" charset="0"/>
              </a:rPr>
              <a:t> </a:t>
            </a:r>
            <a:r>
              <a:rPr lang="el-GR" sz="3200" b="1" dirty="0">
                <a:latin typeface="+mn-lt"/>
                <a:cs typeface="Arial" panose="020B0604020202020204" pitchFamily="34" charset="0"/>
              </a:rPr>
              <a:t>προϋπολογισμού </a:t>
            </a:r>
            <a:r>
              <a:rPr lang="en-US" sz="3200" b="1" dirty="0">
                <a:latin typeface="+mn-lt"/>
                <a:cs typeface="Arial" panose="020B0604020202020204" pitchFamily="34" charset="0"/>
              </a:rPr>
              <a:t>8</a:t>
            </a:r>
            <a:r>
              <a:rPr lang="el-GR" sz="3200" b="1" dirty="0">
                <a:latin typeface="+mn-lt"/>
                <a:cs typeface="Arial" panose="020B0604020202020204" pitchFamily="34" charset="0"/>
              </a:rPr>
              <a:t>,0 εκατ. €</a:t>
            </a:r>
            <a:r>
              <a:rPr lang="el-GR" sz="3200" dirty="0">
                <a:latin typeface="+mn-lt"/>
                <a:cs typeface="Arial" panose="020B0604020202020204" pitchFamily="34" charset="0"/>
              </a:rPr>
              <a:t>.</a:t>
            </a:r>
          </a:p>
        </p:txBody>
      </p:sp>
    </p:spTree>
    <p:extLst>
      <p:ext uri="{BB962C8B-B14F-4D97-AF65-F5344CB8AC3E}">
        <p14:creationId xmlns:p14="http://schemas.microsoft.com/office/powerpoint/2010/main" val="26808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a:extLst>
              <a:ext uri="{FF2B5EF4-FFF2-40B4-BE49-F238E27FC236}">
                <a16:creationId xmlns:a16="http://schemas.microsoft.com/office/drawing/2014/main" id="{1E9472B5-EE40-E309-C5FF-82A4DF73B18F}"/>
              </a:ext>
            </a:extLst>
          </p:cNvPr>
          <p:cNvSpPr>
            <a:spLocks noGrp="1"/>
          </p:cNvSpPr>
          <p:nvPr>
            <p:ph type="title"/>
          </p:nvPr>
        </p:nvSpPr>
        <p:spPr>
          <a:xfrm>
            <a:off x="492370" y="605896"/>
            <a:ext cx="3084844" cy="5646208"/>
          </a:xfrm>
        </p:spPr>
        <p:txBody>
          <a:bodyPr vert="horz" lIns="91440" tIns="45720" rIns="91440" bIns="45720" rtlCol="0" anchor="ctr">
            <a:normAutofit/>
          </a:bodyPr>
          <a:lstStyle/>
          <a:p>
            <a:pPr>
              <a:spcAft>
                <a:spcPts val="600"/>
              </a:spcAft>
            </a:pPr>
            <a:r>
              <a:rPr lang="en-US" sz="3300" b="1" dirty="0" err="1">
                <a:solidFill>
                  <a:srgbClr val="FFFFFF"/>
                </a:solidFill>
              </a:rPr>
              <a:t>Σκο</a:t>
            </a:r>
            <a:r>
              <a:rPr lang="en-US" sz="3300" b="1" dirty="0">
                <a:solidFill>
                  <a:srgbClr val="FFFFFF"/>
                </a:solidFill>
              </a:rPr>
              <a:t>πός της Δράσης</a:t>
            </a:r>
            <a:br>
              <a:rPr lang="en-US" sz="3300" b="1" dirty="0">
                <a:solidFill>
                  <a:srgbClr val="FFFFFF"/>
                </a:solidFill>
              </a:rPr>
            </a:br>
            <a:endParaRPr lang="en-US" sz="3300" dirty="0">
              <a:solidFill>
                <a:srgbClr val="FFFFFF"/>
              </a:solidFill>
            </a:endParaRPr>
          </a:p>
        </p:txBody>
      </p:sp>
      <p:sp>
        <p:nvSpPr>
          <p:cNvPr id="7" name="TextBox 6">
            <a:extLst>
              <a:ext uri="{FF2B5EF4-FFF2-40B4-BE49-F238E27FC236}">
                <a16:creationId xmlns:a16="http://schemas.microsoft.com/office/drawing/2014/main" id="{3F6C28D8-9859-BA51-C38E-579CF8186D83}"/>
              </a:ext>
            </a:extLst>
          </p:cNvPr>
          <p:cNvSpPr txBox="1"/>
          <p:nvPr/>
        </p:nvSpPr>
        <p:spPr>
          <a:xfrm>
            <a:off x="4224756" y="-1702"/>
            <a:ext cx="7690866" cy="1754326"/>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black"/>
                </a:solidFill>
                <a:effectLst/>
                <a:uLnTx/>
                <a:uFillTx/>
                <a:latin typeface="Calibri Light" panose="020F0302020204030204"/>
                <a:ea typeface="+mn-ea"/>
                <a:cs typeface="+mn-cs"/>
              </a:rPr>
              <a:t>Σκοπός της Δράσης είναι η ενίσχυση </a:t>
            </a:r>
            <a:r>
              <a:rPr kumimoji="0" lang="el-GR" sz="1800" b="1" i="0" u="none" strike="noStrike" kern="1200" cap="none" spc="0" normalizeH="0" baseline="0" noProof="0" dirty="0">
                <a:ln>
                  <a:noFill/>
                </a:ln>
                <a:solidFill>
                  <a:prstClr val="black"/>
                </a:solidFill>
                <a:effectLst/>
                <a:uLnTx/>
                <a:uFillTx/>
                <a:latin typeface="Calibri Light" panose="020F0302020204030204"/>
                <a:ea typeface="+mn-ea"/>
                <a:cs typeface="+mn-cs"/>
              </a:rPr>
              <a:t>υφιστάμενων πολύ μικρών, μικρών και μεσαίων (ΜΜΕ) </a:t>
            </a:r>
            <a:r>
              <a:rPr kumimoji="0" lang="el-GR" sz="1800" b="0" i="0" u="none" strike="noStrike" kern="1200" cap="none" spc="0" normalizeH="0" baseline="0" noProof="0" dirty="0">
                <a:ln>
                  <a:noFill/>
                </a:ln>
                <a:solidFill>
                  <a:prstClr val="black"/>
                </a:solidFill>
                <a:effectLst/>
                <a:uLnTx/>
                <a:uFillTx/>
                <a:latin typeface="Calibri Light" panose="020F0302020204030204"/>
                <a:ea typeface="+mn-ea"/>
                <a:cs typeface="+mn-cs"/>
              </a:rPr>
              <a:t>επιχειρήσεων της Περιφέρειας Ανατολικής Μακεδονίας και Θράκης (Π-ΑΜΘ) να υλοποιήσουν </a:t>
            </a:r>
            <a:r>
              <a:rPr kumimoji="0" lang="el-GR" sz="1800" b="1" i="0" u="none" strike="noStrike" kern="1200" cap="none" spc="0" normalizeH="0" baseline="0" noProof="0" dirty="0">
                <a:ln>
                  <a:noFill/>
                </a:ln>
                <a:solidFill>
                  <a:prstClr val="black"/>
                </a:solidFill>
                <a:effectLst/>
                <a:uLnTx/>
                <a:uFillTx/>
                <a:latin typeface="Calibri Light" panose="020F0302020204030204"/>
                <a:ea typeface="+mn-ea"/>
                <a:cs typeface="+mn-cs"/>
              </a:rPr>
              <a:t>επενδυτικά σχέδια έρευνας-καινοτομίας </a:t>
            </a:r>
            <a:r>
              <a:rPr kumimoji="0" lang="el-GR" sz="1800" b="0" i="0" u="none" strike="noStrike" kern="1200" cap="none" spc="0" normalizeH="0" baseline="0" noProof="0" dirty="0">
                <a:ln>
                  <a:noFill/>
                </a:ln>
                <a:solidFill>
                  <a:prstClr val="black"/>
                </a:solidFill>
                <a:effectLst/>
                <a:uLnTx/>
                <a:uFillTx/>
                <a:latin typeface="Calibri Light" panose="020F0302020204030204"/>
                <a:ea typeface="+mn-ea"/>
                <a:cs typeface="+mn-cs"/>
              </a:rPr>
              <a:t>(πράξεις) που εντάσσονται </a:t>
            </a:r>
            <a:r>
              <a:rPr kumimoji="0" lang="el-GR" sz="1800" b="1" i="0" u="none" strike="noStrike" kern="1200" cap="none" spc="0" normalizeH="0" baseline="0" noProof="0" dirty="0">
                <a:ln>
                  <a:noFill/>
                </a:ln>
                <a:solidFill>
                  <a:prstClr val="black"/>
                </a:solidFill>
                <a:effectLst/>
                <a:uLnTx/>
                <a:uFillTx/>
                <a:latin typeface="Calibri Light" panose="020F0302020204030204"/>
                <a:ea typeface="+mn-ea"/>
                <a:cs typeface="+mn-cs"/>
              </a:rPr>
              <a:t>σε προτεραιότητες τομέων της στρατηγικής RIS3 </a:t>
            </a:r>
            <a:r>
              <a:rPr kumimoji="0" lang="el-GR" sz="1800" b="0" i="0" u="none" strike="noStrike" kern="1200" cap="none" spc="0" normalizeH="0" baseline="0" noProof="0" dirty="0">
                <a:ln>
                  <a:noFill/>
                </a:ln>
                <a:solidFill>
                  <a:prstClr val="black"/>
                </a:solidFill>
                <a:effectLst/>
                <a:uLnTx/>
                <a:uFillTx/>
                <a:latin typeface="Calibri Light" panose="020F0302020204030204"/>
                <a:ea typeface="+mn-ea"/>
                <a:cs typeface="+mn-cs"/>
              </a:rPr>
              <a:t>στην Π-ΑΜΘ, </a:t>
            </a:r>
            <a:r>
              <a:rPr kumimoji="0" lang="el-GR" sz="1800" b="1" i="0" u="none" strike="noStrike" kern="1200" cap="none" spc="0" normalizeH="0" baseline="0" noProof="0" dirty="0">
                <a:ln>
                  <a:noFill/>
                </a:ln>
                <a:solidFill>
                  <a:prstClr val="black"/>
                </a:solidFill>
                <a:effectLst/>
                <a:uLnTx/>
                <a:uFillTx/>
                <a:latin typeface="Calibri Light" panose="020F0302020204030204"/>
                <a:ea typeface="+mn-ea"/>
                <a:cs typeface="+mn-cs"/>
              </a:rPr>
              <a:t>για τους οποίους έχουν πραγματοποιηθεί εργαστήρια επιχειρηματικής ανακάλυψης,</a:t>
            </a:r>
            <a:r>
              <a:rPr kumimoji="0" lang="el-GR" sz="1800" b="0" i="0" u="none" strike="noStrike" kern="1200" cap="none" spc="0" normalizeH="0" baseline="0" noProof="0" dirty="0">
                <a:ln>
                  <a:noFill/>
                </a:ln>
                <a:solidFill>
                  <a:prstClr val="black"/>
                </a:solidFill>
                <a:effectLst/>
                <a:uLnTx/>
                <a:uFillTx/>
                <a:latin typeface="Calibri Light" panose="020F0302020204030204"/>
                <a:ea typeface="+mn-ea"/>
                <a:cs typeface="+mn-cs"/>
              </a:rPr>
              <a:t> ήτοι:</a:t>
            </a:r>
          </a:p>
        </p:txBody>
      </p:sp>
      <p:sp>
        <p:nvSpPr>
          <p:cNvPr id="13" name="TextBox 12">
            <a:extLst>
              <a:ext uri="{FF2B5EF4-FFF2-40B4-BE49-F238E27FC236}">
                <a16:creationId xmlns:a16="http://schemas.microsoft.com/office/drawing/2014/main" id="{C748D863-4851-C02F-7C11-D1358347FF87}"/>
              </a:ext>
            </a:extLst>
          </p:cNvPr>
          <p:cNvSpPr txBox="1"/>
          <p:nvPr/>
        </p:nvSpPr>
        <p:spPr>
          <a:xfrm>
            <a:off x="10901140" y="2212700"/>
            <a:ext cx="293034" cy="487764"/>
          </a:xfrm>
          <a:prstGeom prst="rect">
            <a:avLst/>
          </a:prstGeom>
          <a:noFill/>
        </p:spPr>
        <p:txBody>
          <a:bodyPr wrap="none" lIns="37150" tIns="18575" rIns="37150" bIns="1857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926" b="1" i="0" u="none" strike="noStrike" kern="1200" cap="none" spc="0" normalizeH="0" baseline="0" noProof="0" dirty="0">
                <a:ln>
                  <a:noFill/>
                </a:ln>
                <a:solidFill>
                  <a:prstClr val="white"/>
                </a:solidFill>
                <a:effectLst/>
                <a:uLnTx/>
                <a:uFillTx/>
                <a:latin typeface="Lato" charset="0"/>
                <a:ea typeface="Lato" charset="0"/>
                <a:cs typeface="Lato" charset="0"/>
              </a:rPr>
              <a:t>0</a:t>
            </a:r>
            <a:endParaRPr kumimoji="0" lang="id-ID" sz="2926" b="1" i="0" u="none" strike="noStrike" kern="1200" cap="none" spc="0" normalizeH="0" baseline="0" noProof="0" dirty="0">
              <a:ln>
                <a:noFill/>
              </a:ln>
              <a:solidFill>
                <a:prstClr val="white"/>
              </a:solidFill>
              <a:effectLst/>
              <a:uLnTx/>
              <a:uFillTx/>
              <a:latin typeface="Lato" charset="0"/>
              <a:ea typeface="Lato" charset="0"/>
              <a:cs typeface="Lato" charset="0"/>
            </a:endParaRPr>
          </a:p>
        </p:txBody>
      </p:sp>
      <p:sp>
        <p:nvSpPr>
          <p:cNvPr id="14" name="Freeform 143">
            <a:extLst>
              <a:ext uri="{FF2B5EF4-FFF2-40B4-BE49-F238E27FC236}">
                <a16:creationId xmlns:a16="http://schemas.microsoft.com/office/drawing/2014/main" id="{CB859FCC-45E0-E265-503B-2D5D9FAB69C0}"/>
              </a:ext>
            </a:extLst>
          </p:cNvPr>
          <p:cNvSpPr>
            <a:spLocks noChangeArrowheads="1"/>
          </p:cNvSpPr>
          <p:nvPr/>
        </p:nvSpPr>
        <p:spPr bwMode="auto">
          <a:xfrm>
            <a:off x="6217492" y="1937775"/>
            <a:ext cx="3722036" cy="726697"/>
          </a:xfrm>
          <a:custGeom>
            <a:avLst/>
            <a:gdLst>
              <a:gd name="T0" fmla="*/ 283 w 15344"/>
              <a:gd name="T1" fmla="*/ 0 h 4244"/>
              <a:gd name="T2" fmla="*/ 283 w 15344"/>
              <a:gd name="T3" fmla="*/ 0 h 4244"/>
              <a:gd name="T4" fmla="*/ 0 w 15344"/>
              <a:gd name="T5" fmla="*/ 282 h 4244"/>
              <a:gd name="T6" fmla="*/ 0 w 15344"/>
              <a:gd name="T7" fmla="*/ 3951 h 4244"/>
              <a:gd name="T8" fmla="*/ 283 w 15344"/>
              <a:gd name="T9" fmla="*/ 4243 h 4244"/>
              <a:gd name="T10" fmla="*/ 15343 w 15344"/>
              <a:gd name="T11" fmla="*/ 4243 h 4244"/>
              <a:gd name="T12" fmla="*/ 15343 w 15344"/>
              <a:gd name="T13" fmla="*/ 0 h 4244"/>
              <a:gd name="T14" fmla="*/ 283 w 15344"/>
              <a:gd name="T15" fmla="*/ 0 h 4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44" h="4244">
                <a:moveTo>
                  <a:pt x="283" y="0"/>
                </a:moveTo>
                <a:lnTo>
                  <a:pt x="283" y="0"/>
                </a:lnTo>
                <a:cubicBezTo>
                  <a:pt x="129" y="0"/>
                  <a:pt x="0" y="128"/>
                  <a:pt x="0" y="282"/>
                </a:cubicBezTo>
                <a:cubicBezTo>
                  <a:pt x="0" y="3951"/>
                  <a:pt x="0" y="3951"/>
                  <a:pt x="0" y="3951"/>
                </a:cubicBezTo>
                <a:cubicBezTo>
                  <a:pt x="0" y="4114"/>
                  <a:pt x="129" y="4243"/>
                  <a:pt x="283" y="4243"/>
                </a:cubicBezTo>
                <a:cubicBezTo>
                  <a:pt x="15343" y="4243"/>
                  <a:pt x="15343" y="4243"/>
                  <a:pt x="15343" y="4243"/>
                </a:cubicBezTo>
                <a:cubicBezTo>
                  <a:pt x="15343" y="0"/>
                  <a:pt x="15343" y="0"/>
                  <a:pt x="15343" y="0"/>
                </a:cubicBezTo>
                <a:lnTo>
                  <a:pt x="283" y="0"/>
                </a:lnTo>
              </a:path>
            </a:pathLst>
          </a:custGeom>
          <a:solidFill>
            <a:schemeClr val="bg1">
              <a:lumMod val="9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prstClr val="black"/>
              </a:solidFill>
              <a:effectLst/>
              <a:uLnTx/>
              <a:uFillTx/>
              <a:latin typeface="Lato Light" charset="0"/>
              <a:ea typeface="+mn-ea"/>
              <a:cs typeface="+mn-cs"/>
            </a:endParaRPr>
          </a:p>
        </p:txBody>
      </p:sp>
      <p:sp>
        <p:nvSpPr>
          <p:cNvPr id="15" name="Freeform 144">
            <a:extLst>
              <a:ext uri="{FF2B5EF4-FFF2-40B4-BE49-F238E27FC236}">
                <a16:creationId xmlns:a16="http://schemas.microsoft.com/office/drawing/2014/main" id="{8756E106-0C6A-F618-4356-10C2076B507C}"/>
              </a:ext>
            </a:extLst>
          </p:cNvPr>
          <p:cNvSpPr>
            <a:spLocks noChangeArrowheads="1"/>
          </p:cNvSpPr>
          <p:nvPr/>
        </p:nvSpPr>
        <p:spPr bwMode="auto">
          <a:xfrm>
            <a:off x="6292351" y="1873089"/>
            <a:ext cx="608099" cy="663999"/>
          </a:xfrm>
          <a:custGeom>
            <a:avLst/>
            <a:gdLst>
              <a:gd name="T0" fmla="*/ 3240 w 3550"/>
              <a:gd name="T1" fmla="*/ 0 h 3876"/>
              <a:gd name="T2" fmla="*/ 3240 w 3550"/>
              <a:gd name="T3" fmla="*/ 0 h 3876"/>
              <a:gd name="T4" fmla="*/ 300 w 3550"/>
              <a:gd name="T5" fmla="*/ 0 h 3876"/>
              <a:gd name="T6" fmla="*/ 0 w 3550"/>
              <a:gd name="T7" fmla="*/ 0 h 3876"/>
              <a:gd name="T8" fmla="*/ 300 w 3550"/>
              <a:gd name="T9" fmla="*/ 300 h 3876"/>
              <a:gd name="T10" fmla="*/ 300 w 3550"/>
              <a:gd name="T11" fmla="*/ 3695 h 3876"/>
              <a:gd name="T12" fmla="*/ 489 w 3550"/>
              <a:gd name="T13" fmla="*/ 3875 h 3876"/>
              <a:gd name="T14" fmla="*/ 3360 w 3550"/>
              <a:gd name="T15" fmla="*/ 3875 h 3876"/>
              <a:gd name="T16" fmla="*/ 3549 w 3550"/>
              <a:gd name="T17" fmla="*/ 3695 h 3876"/>
              <a:gd name="T18" fmla="*/ 3549 w 3550"/>
              <a:gd name="T19" fmla="*/ 300 h 3876"/>
              <a:gd name="T20" fmla="*/ 3240 w 3550"/>
              <a:gd name="T21" fmla="*/ 0 h 3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50" h="3876">
                <a:moveTo>
                  <a:pt x="3240" y="0"/>
                </a:moveTo>
                <a:lnTo>
                  <a:pt x="3240" y="0"/>
                </a:lnTo>
                <a:cubicBezTo>
                  <a:pt x="300" y="0"/>
                  <a:pt x="300" y="0"/>
                  <a:pt x="300" y="0"/>
                </a:cubicBezTo>
                <a:cubicBezTo>
                  <a:pt x="0" y="0"/>
                  <a:pt x="0" y="0"/>
                  <a:pt x="0" y="0"/>
                </a:cubicBezTo>
                <a:cubicBezTo>
                  <a:pt x="163" y="0"/>
                  <a:pt x="300" y="137"/>
                  <a:pt x="300" y="300"/>
                </a:cubicBezTo>
                <a:cubicBezTo>
                  <a:pt x="300" y="3695"/>
                  <a:pt x="300" y="3695"/>
                  <a:pt x="300" y="3695"/>
                </a:cubicBezTo>
                <a:cubicBezTo>
                  <a:pt x="300" y="3798"/>
                  <a:pt x="386" y="3875"/>
                  <a:pt x="489" y="3875"/>
                </a:cubicBezTo>
                <a:cubicBezTo>
                  <a:pt x="3360" y="3875"/>
                  <a:pt x="3360" y="3875"/>
                  <a:pt x="3360" y="3875"/>
                </a:cubicBezTo>
                <a:cubicBezTo>
                  <a:pt x="3463" y="3875"/>
                  <a:pt x="3549" y="3798"/>
                  <a:pt x="3549" y="3695"/>
                </a:cubicBezTo>
                <a:cubicBezTo>
                  <a:pt x="3549" y="300"/>
                  <a:pt x="3549" y="300"/>
                  <a:pt x="3549" y="300"/>
                </a:cubicBezTo>
                <a:cubicBezTo>
                  <a:pt x="3549" y="137"/>
                  <a:pt x="3412" y="0"/>
                  <a:pt x="3240" y="0"/>
                </a:cubicBezTo>
              </a:path>
            </a:pathLst>
          </a:custGeom>
          <a:solidFill>
            <a:schemeClr val="accent1"/>
          </a:solidFill>
          <a:ln>
            <a:noFill/>
          </a:ln>
          <a:effectLst>
            <a:outerShdw blurRad="165100" dist="127000" dir="5400000" sx="101000" sy="101000" algn="t" rotWithShape="0">
              <a:prstClr val="black">
                <a:alpha val="40000"/>
              </a:prstClr>
            </a:outerShdw>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prstClr val="black"/>
              </a:solidFill>
              <a:effectLst/>
              <a:uLnTx/>
              <a:uFillTx/>
              <a:latin typeface="Lato Light" charset="0"/>
              <a:ea typeface="+mn-ea"/>
              <a:cs typeface="+mn-cs"/>
            </a:endParaRPr>
          </a:p>
        </p:txBody>
      </p:sp>
      <p:sp>
        <p:nvSpPr>
          <p:cNvPr id="16" name="Freeform 145">
            <a:extLst>
              <a:ext uri="{FF2B5EF4-FFF2-40B4-BE49-F238E27FC236}">
                <a16:creationId xmlns:a16="http://schemas.microsoft.com/office/drawing/2014/main" id="{6319E51C-D346-A359-05F2-940BAED0E656}"/>
              </a:ext>
            </a:extLst>
          </p:cNvPr>
          <p:cNvSpPr>
            <a:spLocks noChangeArrowheads="1"/>
          </p:cNvSpPr>
          <p:nvPr/>
        </p:nvSpPr>
        <p:spPr bwMode="auto">
          <a:xfrm flipH="1">
            <a:off x="6239728" y="1873089"/>
            <a:ext cx="104935" cy="52771"/>
          </a:xfrm>
          <a:custGeom>
            <a:avLst/>
            <a:gdLst>
              <a:gd name="T0" fmla="*/ 381 w 763"/>
              <a:gd name="T1" fmla="*/ 0 h 382"/>
              <a:gd name="T2" fmla="*/ 381 w 763"/>
              <a:gd name="T3" fmla="*/ 0 h 382"/>
              <a:gd name="T4" fmla="*/ 0 w 763"/>
              <a:gd name="T5" fmla="*/ 381 h 382"/>
              <a:gd name="T6" fmla="*/ 762 w 763"/>
              <a:gd name="T7" fmla="*/ 381 h 382"/>
              <a:gd name="T8" fmla="*/ 381 w 763"/>
              <a:gd name="T9" fmla="*/ 0 h 382"/>
            </a:gdLst>
            <a:ahLst/>
            <a:cxnLst>
              <a:cxn ang="0">
                <a:pos x="T0" y="T1"/>
              </a:cxn>
              <a:cxn ang="0">
                <a:pos x="T2" y="T3"/>
              </a:cxn>
              <a:cxn ang="0">
                <a:pos x="T4" y="T5"/>
              </a:cxn>
              <a:cxn ang="0">
                <a:pos x="T6" y="T7"/>
              </a:cxn>
              <a:cxn ang="0">
                <a:pos x="T8" y="T9"/>
              </a:cxn>
            </a:cxnLst>
            <a:rect l="0" t="0" r="r" b="b"/>
            <a:pathLst>
              <a:path w="763" h="382">
                <a:moveTo>
                  <a:pt x="381" y="0"/>
                </a:moveTo>
                <a:lnTo>
                  <a:pt x="381" y="0"/>
                </a:lnTo>
                <a:cubicBezTo>
                  <a:pt x="172" y="0"/>
                  <a:pt x="0" y="170"/>
                  <a:pt x="0" y="381"/>
                </a:cubicBezTo>
                <a:cubicBezTo>
                  <a:pt x="762" y="381"/>
                  <a:pt x="762" y="381"/>
                  <a:pt x="762" y="381"/>
                </a:cubicBezTo>
                <a:cubicBezTo>
                  <a:pt x="762" y="170"/>
                  <a:pt x="592" y="0"/>
                  <a:pt x="381" y="0"/>
                </a:cubicBezTo>
              </a:path>
            </a:pathLst>
          </a:custGeom>
          <a:solidFill>
            <a:schemeClr val="accent1">
              <a:lumMod val="7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prstClr val="black"/>
              </a:solidFill>
              <a:effectLst/>
              <a:uLnTx/>
              <a:uFillTx/>
              <a:latin typeface="Lato Light" charset="0"/>
              <a:ea typeface="+mn-ea"/>
              <a:cs typeface="+mn-cs"/>
            </a:endParaRPr>
          </a:p>
        </p:txBody>
      </p:sp>
      <p:sp>
        <p:nvSpPr>
          <p:cNvPr id="17" name="Freeform 146">
            <a:extLst>
              <a:ext uri="{FF2B5EF4-FFF2-40B4-BE49-F238E27FC236}">
                <a16:creationId xmlns:a16="http://schemas.microsoft.com/office/drawing/2014/main" id="{013FC1BF-9DB7-403C-BD42-5A093F84BC30}"/>
              </a:ext>
            </a:extLst>
          </p:cNvPr>
          <p:cNvSpPr>
            <a:spLocks noChangeArrowheads="1"/>
          </p:cNvSpPr>
          <p:nvPr/>
        </p:nvSpPr>
        <p:spPr bwMode="auto">
          <a:xfrm>
            <a:off x="9856790" y="1937775"/>
            <a:ext cx="95431" cy="724960"/>
          </a:xfrm>
          <a:custGeom>
            <a:avLst/>
            <a:gdLst>
              <a:gd name="T0" fmla="*/ 253 w 526"/>
              <a:gd name="T1" fmla="*/ 0 h 3985"/>
              <a:gd name="T2" fmla="*/ 253 w 526"/>
              <a:gd name="T3" fmla="*/ 0 h 3985"/>
              <a:gd name="T4" fmla="*/ 0 w 526"/>
              <a:gd name="T5" fmla="*/ 0 h 3985"/>
              <a:gd name="T6" fmla="*/ 0 w 526"/>
              <a:gd name="T7" fmla="*/ 3984 h 3985"/>
              <a:gd name="T8" fmla="*/ 253 w 526"/>
              <a:gd name="T9" fmla="*/ 3984 h 3985"/>
              <a:gd name="T10" fmla="*/ 525 w 526"/>
              <a:gd name="T11" fmla="*/ 3716 h 3985"/>
              <a:gd name="T12" fmla="*/ 525 w 526"/>
              <a:gd name="T13" fmla="*/ 268 h 3985"/>
              <a:gd name="T14" fmla="*/ 253 w 526"/>
              <a:gd name="T15" fmla="*/ 0 h 3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6" h="3985">
                <a:moveTo>
                  <a:pt x="253" y="0"/>
                </a:moveTo>
                <a:lnTo>
                  <a:pt x="253" y="0"/>
                </a:lnTo>
                <a:cubicBezTo>
                  <a:pt x="0" y="0"/>
                  <a:pt x="0" y="0"/>
                  <a:pt x="0" y="0"/>
                </a:cubicBezTo>
                <a:cubicBezTo>
                  <a:pt x="0" y="3984"/>
                  <a:pt x="0" y="3984"/>
                  <a:pt x="0" y="3984"/>
                </a:cubicBezTo>
                <a:cubicBezTo>
                  <a:pt x="253" y="3984"/>
                  <a:pt x="253" y="3984"/>
                  <a:pt x="253" y="3984"/>
                </a:cubicBezTo>
                <a:cubicBezTo>
                  <a:pt x="404" y="3984"/>
                  <a:pt x="525" y="3863"/>
                  <a:pt x="525" y="3716"/>
                </a:cubicBezTo>
                <a:cubicBezTo>
                  <a:pt x="525" y="268"/>
                  <a:pt x="525" y="268"/>
                  <a:pt x="525" y="268"/>
                </a:cubicBezTo>
                <a:cubicBezTo>
                  <a:pt x="525" y="121"/>
                  <a:pt x="404" y="0"/>
                  <a:pt x="253" y="0"/>
                </a:cubicBezTo>
              </a:path>
            </a:pathLst>
          </a:custGeom>
          <a:solidFill>
            <a:schemeClr val="accent1"/>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prstClr val="black"/>
              </a:solidFill>
              <a:effectLst/>
              <a:uLnTx/>
              <a:uFillTx/>
              <a:latin typeface="Lato Light" charset="0"/>
              <a:ea typeface="+mn-ea"/>
              <a:cs typeface="+mn-cs"/>
            </a:endParaRPr>
          </a:p>
        </p:txBody>
      </p:sp>
      <p:sp>
        <p:nvSpPr>
          <p:cNvPr id="18" name="TextBox 17">
            <a:extLst>
              <a:ext uri="{FF2B5EF4-FFF2-40B4-BE49-F238E27FC236}">
                <a16:creationId xmlns:a16="http://schemas.microsoft.com/office/drawing/2014/main" id="{14066295-54B3-7B68-80EA-61687020C158}"/>
              </a:ext>
            </a:extLst>
          </p:cNvPr>
          <p:cNvSpPr txBox="1"/>
          <p:nvPr/>
        </p:nvSpPr>
        <p:spPr>
          <a:xfrm>
            <a:off x="6364955" y="2039285"/>
            <a:ext cx="511042" cy="487764"/>
          </a:xfrm>
          <a:prstGeom prst="rect">
            <a:avLst/>
          </a:prstGeom>
          <a:noFill/>
        </p:spPr>
        <p:txBody>
          <a:bodyPr wrap="none" lIns="37150" tIns="18575" rIns="37150" bIns="1857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926" b="1" i="0" u="none" strike="noStrike" kern="1200" cap="none" spc="0" normalizeH="0" baseline="0" noProof="0" dirty="0">
                <a:ln>
                  <a:noFill/>
                </a:ln>
                <a:solidFill>
                  <a:prstClr val="white"/>
                </a:solidFill>
                <a:effectLst/>
                <a:uLnTx/>
                <a:uFillTx/>
                <a:latin typeface="Lato" charset="0"/>
                <a:ea typeface="Lato" charset="0"/>
                <a:cs typeface="Lato" charset="0"/>
              </a:rPr>
              <a:t>01</a:t>
            </a:r>
            <a:endParaRPr kumimoji="0" lang="id-ID" sz="2926" b="1" i="0" u="none" strike="noStrike" kern="1200" cap="none" spc="0" normalizeH="0" baseline="0" noProof="0" dirty="0">
              <a:ln>
                <a:noFill/>
              </a:ln>
              <a:solidFill>
                <a:prstClr val="white"/>
              </a:solidFill>
              <a:effectLst/>
              <a:uLnTx/>
              <a:uFillTx/>
              <a:latin typeface="Lato" charset="0"/>
              <a:ea typeface="Lato" charset="0"/>
              <a:cs typeface="Lato" charset="0"/>
            </a:endParaRPr>
          </a:p>
        </p:txBody>
      </p:sp>
      <p:sp>
        <p:nvSpPr>
          <p:cNvPr id="19" name="Freeform 143">
            <a:extLst>
              <a:ext uri="{FF2B5EF4-FFF2-40B4-BE49-F238E27FC236}">
                <a16:creationId xmlns:a16="http://schemas.microsoft.com/office/drawing/2014/main" id="{5FD3C8BE-E22E-2990-E229-25AE48C341CD}"/>
              </a:ext>
            </a:extLst>
          </p:cNvPr>
          <p:cNvSpPr>
            <a:spLocks noChangeArrowheads="1"/>
          </p:cNvSpPr>
          <p:nvPr/>
        </p:nvSpPr>
        <p:spPr bwMode="auto">
          <a:xfrm>
            <a:off x="6239728" y="2999243"/>
            <a:ext cx="3722036" cy="726697"/>
          </a:xfrm>
          <a:custGeom>
            <a:avLst/>
            <a:gdLst>
              <a:gd name="T0" fmla="*/ 283 w 15344"/>
              <a:gd name="T1" fmla="*/ 0 h 4244"/>
              <a:gd name="T2" fmla="*/ 283 w 15344"/>
              <a:gd name="T3" fmla="*/ 0 h 4244"/>
              <a:gd name="T4" fmla="*/ 0 w 15344"/>
              <a:gd name="T5" fmla="*/ 282 h 4244"/>
              <a:gd name="T6" fmla="*/ 0 w 15344"/>
              <a:gd name="T7" fmla="*/ 3951 h 4244"/>
              <a:gd name="T8" fmla="*/ 283 w 15344"/>
              <a:gd name="T9" fmla="*/ 4243 h 4244"/>
              <a:gd name="T10" fmla="*/ 15343 w 15344"/>
              <a:gd name="T11" fmla="*/ 4243 h 4244"/>
              <a:gd name="T12" fmla="*/ 15343 w 15344"/>
              <a:gd name="T13" fmla="*/ 0 h 4244"/>
              <a:gd name="T14" fmla="*/ 283 w 15344"/>
              <a:gd name="T15" fmla="*/ 0 h 4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44" h="4244">
                <a:moveTo>
                  <a:pt x="283" y="0"/>
                </a:moveTo>
                <a:lnTo>
                  <a:pt x="283" y="0"/>
                </a:lnTo>
                <a:cubicBezTo>
                  <a:pt x="129" y="0"/>
                  <a:pt x="0" y="128"/>
                  <a:pt x="0" y="282"/>
                </a:cubicBezTo>
                <a:cubicBezTo>
                  <a:pt x="0" y="3951"/>
                  <a:pt x="0" y="3951"/>
                  <a:pt x="0" y="3951"/>
                </a:cubicBezTo>
                <a:cubicBezTo>
                  <a:pt x="0" y="4114"/>
                  <a:pt x="129" y="4243"/>
                  <a:pt x="283" y="4243"/>
                </a:cubicBezTo>
                <a:cubicBezTo>
                  <a:pt x="15343" y="4243"/>
                  <a:pt x="15343" y="4243"/>
                  <a:pt x="15343" y="4243"/>
                </a:cubicBezTo>
                <a:cubicBezTo>
                  <a:pt x="15343" y="0"/>
                  <a:pt x="15343" y="0"/>
                  <a:pt x="15343" y="0"/>
                </a:cubicBezTo>
                <a:lnTo>
                  <a:pt x="283" y="0"/>
                </a:lnTo>
              </a:path>
            </a:pathLst>
          </a:custGeom>
          <a:solidFill>
            <a:schemeClr val="bg1">
              <a:lumMod val="9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prstClr val="black"/>
              </a:solidFill>
              <a:effectLst/>
              <a:uLnTx/>
              <a:uFillTx/>
              <a:latin typeface="Lato Light" charset="0"/>
              <a:ea typeface="+mn-ea"/>
              <a:cs typeface="+mn-cs"/>
            </a:endParaRPr>
          </a:p>
        </p:txBody>
      </p:sp>
      <p:sp>
        <p:nvSpPr>
          <p:cNvPr id="20" name="Freeform 144">
            <a:extLst>
              <a:ext uri="{FF2B5EF4-FFF2-40B4-BE49-F238E27FC236}">
                <a16:creationId xmlns:a16="http://schemas.microsoft.com/office/drawing/2014/main" id="{DA47CE84-F917-3AB1-D6A7-B6A96E710C9F}"/>
              </a:ext>
            </a:extLst>
          </p:cNvPr>
          <p:cNvSpPr>
            <a:spLocks noChangeArrowheads="1"/>
          </p:cNvSpPr>
          <p:nvPr/>
        </p:nvSpPr>
        <p:spPr bwMode="auto">
          <a:xfrm>
            <a:off x="6361418" y="2938987"/>
            <a:ext cx="608099" cy="663999"/>
          </a:xfrm>
          <a:custGeom>
            <a:avLst/>
            <a:gdLst>
              <a:gd name="T0" fmla="*/ 3240 w 3550"/>
              <a:gd name="T1" fmla="*/ 0 h 3876"/>
              <a:gd name="T2" fmla="*/ 3240 w 3550"/>
              <a:gd name="T3" fmla="*/ 0 h 3876"/>
              <a:gd name="T4" fmla="*/ 300 w 3550"/>
              <a:gd name="T5" fmla="*/ 0 h 3876"/>
              <a:gd name="T6" fmla="*/ 0 w 3550"/>
              <a:gd name="T7" fmla="*/ 0 h 3876"/>
              <a:gd name="T8" fmla="*/ 300 w 3550"/>
              <a:gd name="T9" fmla="*/ 300 h 3876"/>
              <a:gd name="T10" fmla="*/ 300 w 3550"/>
              <a:gd name="T11" fmla="*/ 3695 h 3876"/>
              <a:gd name="T12" fmla="*/ 489 w 3550"/>
              <a:gd name="T13" fmla="*/ 3875 h 3876"/>
              <a:gd name="T14" fmla="*/ 3360 w 3550"/>
              <a:gd name="T15" fmla="*/ 3875 h 3876"/>
              <a:gd name="T16" fmla="*/ 3549 w 3550"/>
              <a:gd name="T17" fmla="*/ 3695 h 3876"/>
              <a:gd name="T18" fmla="*/ 3549 w 3550"/>
              <a:gd name="T19" fmla="*/ 300 h 3876"/>
              <a:gd name="T20" fmla="*/ 3240 w 3550"/>
              <a:gd name="T21" fmla="*/ 0 h 3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50" h="3876">
                <a:moveTo>
                  <a:pt x="3240" y="0"/>
                </a:moveTo>
                <a:lnTo>
                  <a:pt x="3240" y="0"/>
                </a:lnTo>
                <a:cubicBezTo>
                  <a:pt x="300" y="0"/>
                  <a:pt x="300" y="0"/>
                  <a:pt x="300" y="0"/>
                </a:cubicBezTo>
                <a:cubicBezTo>
                  <a:pt x="0" y="0"/>
                  <a:pt x="0" y="0"/>
                  <a:pt x="0" y="0"/>
                </a:cubicBezTo>
                <a:cubicBezTo>
                  <a:pt x="163" y="0"/>
                  <a:pt x="300" y="137"/>
                  <a:pt x="300" y="300"/>
                </a:cubicBezTo>
                <a:cubicBezTo>
                  <a:pt x="300" y="3695"/>
                  <a:pt x="300" y="3695"/>
                  <a:pt x="300" y="3695"/>
                </a:cubicBezTo>
                <a:cubicBezTo>
                  <a:pt x="300" y="3798"/>
                  <a:pt x="386" y="3875"/>
                  <a:pt x="489" y="3875"/>
                </a:cubicBezTo>
                <a:cubicBezTo>
                  <a:pt x="3360" y="3875"/>
                  <a:pt x="3360" y="3875"/>
                  <a:pt x="3360" y="3875"/>
                </a:cubicBezTo>
                <a:cubicBezTo>
                  <a:pt x="3463" y="3875"/>
                  <a:pt x="3549" y="3798"/>
                  <a:pt x="3549" y="3695"/>
                </a:cubicBezTo>
                <a:cubicBezTo>
                  <a:pt x="3549" y="300"/>
                  <a:pt x="3549" y="300"/>
                  <a:pt x="3549" y="300"/>
                </a:cubicBezTo>
                <a:cubicBezTo>
                  <a:pt x="3549" y="137"/>
                  <a:pt x="3412" y="0"/>
                  <a:pt x="3240" y="0"/>
                </a:cubicBezTo>
              </a:path>
            </a:pathLst>
          </a:custGeom>
          <a:solidFill>
            <a:schemeClr val="accent2"/>
          </a:solidFill>
          <a:ln>
            <a:noFill/>
          </a:ln>
          <a:effectLst>
            <a:outerShdw blurRad="165100" dist="127000" dir="5400000" sx="101000" sy="101000" algn="t" rotWithShape="0">
              <a:prstClr val="black">
                <a:alpha val="40000"/>
              </a:prstClr>
            </a:outerShdw>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prstClr val="black"/>
              </a:solidFill>
              <a:effectLst/>
              <a:uLnTx/>
              <a:uFillTx/>
              <a:latin typeface="Lato Light" charset="0"/>
              <a:ea typeface="+mn-ea"/>
              <a:cs typeface="+mn-cs"/>
            </a:endParaRPr>
          </a:p>
        </p:txBody>
      </p:sp>
      <p:sp>
        <p:nvSpPr>
          <p:cNvPr id="21" name="Freeform 145">
            <a:extLst>
              <a:ext uri="{FF2B5EF4-FFF2-40B4-BE49-F238E27FC236}">
                <a16:creationId xmlns:a16="http://schemas.microsoft.com/office/drawing/2014/main" id="{55118876-1913-8170-89F8-C4D2CFBDBBB9}"/>
              </a:ext>
            </a:extLst>
          </p:cNvPr>
          <p:cNvSpPr>
            <a:spLocks noChangeArrowheads="1"/>
          </p:cNvSpPr>
          <p:nvPr/>
        </p:nvSpPr>
        <p:spPr bwMode="auto">
          <a:xfrm flipH="1">
            <a:off x="6308795" y="2938987"/>
            <a:ext cx="104935" cy="52771"/>
          </a:xfrm>
          <a:custGeom>
            <a:avLst/>
            <a:gdLst>
              <a:gd name="T0" fmla="*/ 381 w 763"/>
              <a:gd name="T1" fmla="*/ 0 h 382"/>
              <a:gd name="T2" fmla="*/ 381 w 763"/>
              <a:gd name="T3" fmla="*/ 0 h 382"/>
              <a:gd name="T4" fmla="*/ 0 w 763"/>
              <a:gd name="T5" fmla="*/ 381 h 382"/>
              <a:gd name="T6" fmla="*/ 762 w 763"/>
              <a:gd name="T7" fmla="*/ 381 h 382"/>
              <a:gd name="T8" fmla="*/ 381 w 763"/>
              <a:gd name="T9" fmla="*/ 0 h 382"/>
            </a:gdLst>
            <a:ahLst/>
            <a:cxnLst>
              <a:cxn ang="0">
                <a:pos x="T0" y="T1"/>
              </a:cxn>
              <a:cxn ang="0">
                <a:pos x="T2" y="T3"/>
              </a:cxn>
              <a:cxn ang="0">
                <a:pos x="T4" y="T5"/>
              </a:cxn>
              <a:cxn ang="0">
                <a:pos x="T6" y="T7"/>
              </a:cxn>
              <a:cxn ang="0">
                <a:pos x="T8" y="T9"/>
              </a:cxn>
            </a:cxnLst>
            <a:rect l="0" t="0" r="r" b="b"/>
            <a:pathLst>
              <a:path w="763" h="382">
                <a:moveTo>
                  <a:pt x="381" y="0"/>
                </a:moveTo>
                <a:lnTo>
                  <a:pt x="381" y="0"/>
                </a:lnTo>
                <a:cubicBezTo>
                  <a:pt x="172" y="0"/>
                  <a:pt x="0" y="170"/>
                  <a:pt x="0" y="381"/>
                </a:cubicBezTo>
                <a:cubicBezTo>
                  <a:pt x="762" y="381"/>
                  <a:pt x="762" y="381"/>
                  <a:pt x="762" y="381"/>
                </a:cubicBezTo>
                <a:cubicBezTo>
                  <a:pt x="762" y="170"/>
                  <a:pt x="592" y="0"/>
                  <a:pt x="381" y="0"/>
                </a:cubicBezTo>
              </a:path>
            </a:pathLst>
          </a:custGeom>
          <a:solidFill>
            <a:schemeClr val="accent2">
              <a:lumMod val="7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prstClr val="black"/>
              </a:solidFill>
              <a:effectLst/>
              <a:uLnTx/>
              <a:uFillTx/>
              <a:latin typeface="Lato Light" charset="0"/>
              <a:ea typeface="+mn-ea"/>
              <a:cs typeface="+mn-cs"/>
            </a:endParaRPr>
          </a:p>
        </p:txBody>
      </p:sp>
      <p:sp>
        <p:nvSpPr>
          <p:cNvPr id="22" name="Freeform 146">
            <a:extLst>
              <a:ext uri="{FF2B5EF4-FFF2-40B4-BE49-F238E27FC236}">
                <a16:creationId xmlns:a16="http://schemas.microsoft.com/office/drawing/2014/main" id="{E659A9D0-4625-5F9D-332E-48A61BEC5F73}"/>
              </a:ext>
            </a:extLst>
          </p:cNvPr>
          <p:cNvSpPr>
            <a:spLocks noChangeArrowheads="1"/>
          </p:cNvSpPr>
          <p:nvPr/>
        </p:nvSpPr>
        <p:spPr bwMode="auto">
          <a:xfrm>
            <a:off x="9885050" y="2991758"/>
            <a:ext cx="95431" cy="724960"/>
          </a:xfrm>
          <a:custGeom>
            <a:avLst/>
            <a:gdLst>
              <a:gd name="T0" fmla="*/ 253 w 526"/>
              <a:gd name="T1" fmla="*/ 0 h 3985"/>
              <a:gd name="T2" fmla="*/ 253 w 526"/>
              <a:gd name="T3" fmla="*/ 0 h 3985"/>
              <a:gd name="T4" fmla="*/ 0 w 526"/>
              <a:gd name="T5" fmla="*/ 0 h 3985"/>
              <a:gd name="T6" fmla="*/ 0 w 526"/>
              <a:gd name="T7" fmla="*/ 3984 h 3985"/>
              <a:gd name="T8" fmla="*/ 253 w 526"/>
              <a:gd name="T9" fmla="*/ 3984 h 3985"/>
              <a:gd name="T10" fmla="*/ 525 w 526"/>
              <a:gd name="T11" fmla="*/ 3716 h 3985"/>
              <a:gd name="T12" fmla="*/ 525 w 526"/>
              <a:gd name="T13" fmla="*/ 268 h 3985"/>
              <a:gd name="T14" fmla="*/ 253 w 526"/>
              <a:gd name="T15" fmla="*/ 0 h 3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6" h="3985">
                <a:moveTo>
                  <a:pt x="253" y="0"/>
                </a:moveTo>
                <a:lnTo>
                  <a:pt x="253" y="0"/>
                </a:lnTo>
                <a:cubicBezTo>
                  <a:pt x="0" y="0"/>
                  <a:pt x="0" y="0"/>
                  <a:pt x="0" y="0"/>
                </a:cubicBezTo>
                <a:cubicBezTo>
                  <a:pt x="0" y="3984"/>
                  <a:pt x="0" y="3984"/>
                  <a:pt x="0" y="3984"/>
                </a:cubicBezTo>
                <a:cubicBezTo>
                  <a:pt x="253" y="3984"/>
                  <a:pt x="253" y="3984"/>
                  <a:pt x="253" y="3984"/>
                </a:cubicBezTo>
                <a:cubicBezTo>
                  <a:pt x="404" y="3984"/>
                  <a:pt x="525" y="3863"/>
                  <a:pt x="525" y="3716"/>
                </a:cubicBezTo>
                <a:cubicBezTo>
                  <a:pt x="525" y="268"/>
                  <a:pt x="525" y="268"/>
                  <a:pt x="525" y="268"/>
                </a:cubicBezTo>
                <a:cubicBezTo>
                  <a:pt x="525" y="121"/>
                  <a:pt x="404" y="0"/>
                  <a:pt x="253" y="0"/>
                </a:cubicBezTo>
              </a:path>
            </a:pathLst>
          </a:custGeom>
          <a:solidFill>
            <a:schemeClr val="accent2"/>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prstClr val="black"/>
              </a:solidFill>
              <a:effectLst/>
              <a:uLnTx/>
              <a:uFillTx/>
              <a:latin typeface="Lato Light" charset="0"/>
              <a:ea typeface="+mn-ea"/>
              <a:cs typeface="+mn-cs"/>
            </a:endParaRPr>
          </a:p>
        </p:txBody>
      </p:sp>
      <p:sp>
        <p:nvSpPr>
          <p:cNvPr id="23" name="TextBox 22">
            <a:extLst>
              <a:ext uri="{FF2B5EF4-FFF2-40B4-BE49-F238E27FC236}">
                <a16:creationId xmlns:a16="http://schemas.microsoft.com/office/drawing/2014/main" id="{33425DB9-6BC6-C558-F018-8E4BDBAAC70D}"/>
              </a:ext>
            </a:extLst>
          </p:cNvPr>
          <p:cNvSpPr txBox="1"/>
          <p:nvPr/>
        </p:nvSpPr>
        <p:spPr>
          <a:xfrm>
            <a:off x="6434022" y="3105183"/>
            <a:ext cx="511042" cy="487764"/>
          </a:xfrm>
          <a:prstGeom prst="rect">
            <a:avLst/>
          </a:prstGeom>
          <a:noFill/>
        </p:spPr>
        <p:txBody>
          <a:bodyPr wrap="none" lIns="37150" tIns="18575" rIns="37150" bIns="1857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926" b="1" i="0" u="none" strike="noStrike" kern="1200" cap="none" spc="0" normalizeH="0" baseline="0" noProof="0" dirty="0">
                <a:ln>
                  <a:noFill/>
                </a:ln>
                <a:solidFill>
                  <a:prstClr val="white"/>
                </a:solidFill>
                <a:effectLst/>
                <a:uLnTx/>
                <a:uFillTx/>
                <a:latin typeface="Lato" charset="0"/>
                <a:ea typeface="Lato" charset="0"/>
                <a:cs typeface="Lato" charset="0"/>
              </a:rPr>
              <a:t>02</a:t>
            </a:r>
            <a:endParaRPr kumimoji="0" lang="id-ID" sz="2926" b="1" i="0" u="none" strike="noStrike" kern="1200" cap="none" spc="0" normalizeH="0" baseline="0" noProof="0" dirty="0">
              <a:ln>
                <a:noFill/>
              </a:ln>
              <a:solidFill>
                <a:prstClr val="white"/>
              </a:solidFill>
              <a:effectLst/>
              <a:uLnTx/>
              <a:uFillTx/>
              <a:latin typeface="Lato" charset="0"/>
              <a:ea typeface="Lato" charset="0"/>
              <a:cs typeface="Lato" charset="0"/>
            </a:endParaRPr>
          </a:p>
        </p:txBody>
      </p:sp>
      <p:sp>
        <p:nvSpPr>
          <p:cNvPr id="24" name="Subtitle 2">
            <a:extLst>
              <a:ext uri="{FF2B5EF4-FFF2-40B4-BE49-F238E27FC236}">
                <a16:creationId xmlns:a16="http://schemas.microsoft.com/office/drawing/2014/main" id="{2795CB36-8B77-0F8B-11D0-759AEDB7600F}"/>
              </a:ext>
            </a:extLst>
          </p:cNvPr>
          <p:cNvSpPr txBox="1">
            <a:spLocks/>
          </p:cNvSpPr>
          <p:nvPr/>
        </p:nvSpPr>
        <p:spPr>
          <a:xfrm>
            <a:off x="6913143" y="2073809"/>
            <a:ext cx="2919194" cy="483965"/>
          </a:xfrm>
          <a:prstGeom prst="rect">
            <a:avLst/>
          </a:prstGeom>
        </p:spPr>
        <p:txBody>
          <a:bodyPr vert="horz" wrap="square" lIns="88378" tIns="44189" rIns="88378" bIns="4418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479"/>
              </a:lnSpc>
              <a:spcBef>
                <a:spcPct val="20000"/>
              </a:spcBef>
              <a:spcAft>
                <a:spcPts val="0"/>
              </a:spcAft>
              <a:buClrTx/>
              <a:buSzTx/>
              <a:buFont typeface="Arial"/>
              <a:buNone/>
              <a:tabLst/>
              <a:defRPr/>
            </a:pPr>
            <a:r>
              <a:rPr kumimoji="0" lang="el-GR" sz="1400" b="0" i="0" u="none" strike="noStrike" kern="1200" cap="none" spc="0" normalizeH="0" baseline="0" noProof="0" dirty="0">
                <a:ln>
                  <a:noFill/>
                </a:ln>
                <a:solidFill>
                  <a:srgbClr val="344068"/>
                </a:solidFill>
                <a:effectLst/>
                <a:uLnTx/>
                <a:uFillTx/>
                <a:latin typeface="Open Sans Light"/>
                <a:ea typeface="+mn-ea"/>
                <a:cs typeface="Open Sans Light"/>
              </a:rPr>
              <a:t>Υ</a:t>
            </a:r>
            <a:r>
              <a:rPr kumimoji="0" lang="en-US" sz="1400" b="0" i="0" u="none" strike="noStrike" kern="1200" cap="none" spc="0" normalizeH="0" baseline="0" noProof="0" dirty="0" err="1">
                <a:ln>
                  <a:noFill/>
                </a:ln>
                <a:solidFill>
                  <a:srgbClr val="344068"/>
                </a:solidFill>
                <a:effectLst/>
                <a:uLnTx/>
                <a:uFillTx/>
                <a:latin typeface="Open Sans Light"/>
                <a:ea typeface="+mn-ea"/>
                <a:cs typeface="Open Sans Light"/>
              </a:rPr>
              <a:t>λικά</a:t>
            </a:r>
            <a:r>
              <a:rPr kumimoji="0" lang="en-US" sz="1400" b="0" i="0" u="none" strike="noStrike" kern="1200" cap="none" spc="0" normalizeH="0" baseline="0" noProof="0" dirty="0">
                <a:ln>
                  <a:noFill/>
                </a:ln>
                <a:solidFill>
                  <a:srgbClr val="344068"/>
                </a:solidFill>
                <a:effectLst/>
                <a:uLnTx/>
                <a:uFillTx/>
                <a:latin typeface="Open Sans Light"/>
                <a:ea typeface="+mn-ea"/>
                <a:cs typeface="Open Sans Light"/>
              </a:rPr>
              <a:t>, κατα</a:t>
            </a:r>
            <a:r>
              <a:rPr kumimoji="0" lang="en-US" sz="1400" b="0" i="0" u="none" strike="noStrike" kern="1200" cap="none" spc="0" normalizeH="0" baseline="0" noProof="0" dirty="0" err="1">
                <a:ln>
                  <a:noFill/>
                </a:ln>
                <a:solidFill>
                  <a:srgbClr val="344068"/>
                </a:solidFill>
                <a:effectLst/>
                <a:uLnTx/>
                <a:uFillTx/>
                <a:latin typeface="Open Sans Light"/>
                <a:ea typeface="+mn-ea"/>
                <a:cs typeface="Open Sans Light"/>
              </a:rPr>
              <a:t>σκευές</a:t>
            </a:r>
            <a:r>
              <a:rPr kumimoji="0" lang="en-US" sz="1400" b="0" i="0" u="none" strike="noStrike" kern="1200" cap="none" spc="0" normalizeH="0" baseline="0" noProof="0" dirty="0">
                <a:ln>
                  <a:noFill/>
                </a:ln>
                <a:solidFill>
                  <a:srgbClr val="344068"/>
                </a:solidFill>
                <a:effectLst/>
                <a:uLnTx/>
                <a:uFillTx/>
                <a:latin typeface="Open Sans Light"/>
                <a:ea typeface="+mn-ea"/>
                <a:cs typeface="Open Sans Light"/>
              </a:rPr>
              <a:t> και β</a:t>
            </a:r>
            <a:r>
              <a:rPr kumimoji="0" lang="en-US" sz="1400" b="0" i="0" u="none" strike="noStrike" kern="1200" cap="none" spc="0" normalizeH="0" baseline="0" noProof="0" dirty="0" err="1">
                <a:ln>
                  <a:noFill/>
                </a:ln>
                <a:solidFill>
                  <a:srgbClr val="344068"/>
                </a:solidFill>
                <a:effectLst/>
                <a:uLnTx/>
                <a:uFillTx/>
                <a:latin typeface="Open Sans Light"/>
                <a:ea typeface="+mn-ea"/>
                <a:cs typeface="Open Sans Light"/>
              </a:rPr>
              <a:t>ιομηχ</a:t>
            </a:r>
            <a:r>
              <a:rPr kumimoji="0" lang="en-US" sz="1400" b="0" i="0" u="none" strike="noStrike" kern="1200" cap="none" spc="0" normalizeH="0" baseline="0" noProof="0" dirty="0">
                <a:ln>
                  <a:noFill/>
                </a:ln>
                <a:solidFill>
                  <a:srgbClr val="344068"/>
                </a:solidFill>
                <a:effectLst/>
                <a:uLnTx/>
                <a:uFillTx/>
                <a:latin typeface="Open Sans Light"/>
                <a:ea typeface="+mn-ea"/>
                <a:cs typeface="Open Sans Light"/>
              </a:rPr>
              <a:t>ανία</a:t>
            </a:r>
            <a:endParaRPr kumimoji="0" lang="en-US" sz="1400" b="1" i="0" u="none" strike="noStrike" kern="1200" cap="none" spc="0" normalizeH="0" baseline="0" noProof="0" dirty="0">
              <a:ln>
                <a:noFill/>
              </a:ln>
              <a:solidFill>
                <a:srgbClr val="344068"/>
              </a:solidFill>
              <a:effectLst/>
              <a:uLnTx/>
              <a:uFillTx/>
              <a:latin typeface="Open Sans Light"/>
              <a:ea typeface="+mn-ea"/>
              <a:cs typeface="Open Sans Light"/>
            </a:endParaRPr>
          </a:p>
          <a:p>
            <a:pPr marL="0" marR="0" lvl="0" indent="0" algn="l" defTabSz="1087636" rtl="0" eaLnBrk="1" fontAlgn="auto" latinLnBrk="0" hangingPunct="1">
              <a:lnSpc>
                <a:spcPts val="1479"/>
              </a:lnSpc>
              <a:spcBef>
                <a:spcPct val="20000"/>
              </a:spcBef>
              <a:spcAft>
                <a:spcPts val="0"/>
              </a:spcAft>
              <a:buClrTx/>
              <a:buSzTx/>
              <a:buFont typeface="Arial"/>
              <a:buNone/>
              <a:tabLst/>
              <a:defRPr/>
            </a:pPr>
            <a:endParaRPr kumimoji="0" lang="en-US" sz="1000" b="0" i="0" u="none" strike="noStrike" kern="1200" cap="none" spc="0" normalizeH="0" baseline="0" noProof="0" dirty="0">
              <a:ln>
                <a:noFill/>
              </a:ln>
              <a:solidFill>
                <a:prstClr val="black"/>
              </a:solidFill>
              <a:effectLst/>
              <a:uLnTx/>
              <a:uFillTx/>
              <a:latin typeface="Lato Light" charset="0"/>
              <a:ea typeface="Lato Light" charset="0"/>
              <a:cs typeface="Lato Light" charset="0"/>
            </a:endParaRPr>
          </a:p>
        </p:txBody>
      </p:sp>
      <p:sp>
        <p:nvSpPr>
          <p:cNvPr id="26" name="Subtitle 2">
            <a:extLst>
              <a:ext uri="{FF2B5EF4-FFF2-40B4-BE49-F238E27FC236}">
                <a16:creationId xmlns:a16="http://schemas.microsoft.com/office/drawing/2014/main" id="{DF2E7062-D0AF-334B-ACFE-D6E3C3D0F93C}"/>
              </a:ext>
            </a:extLst>
          </p:cNvPr>
          <p:cNvSpPr txBox="1">
            <a:spLocks/>
          </p:cNvSpPr>
          <p:nvPr/>
        </p:nvSpPr>
        <p:spPr>
          <a:xfrm>
            <a:off x="7006951" y="3171785"/>
            <a:ext cx="2625079" cy="281601"/>
          </a:xfrm>
          <a:prstGeom prst="rect">
            <a:avLst/>
          </a:prstGeom>
        </p:spPr>
        <p:txBody>
          <a:bodyPr vert="horz" wrap="square" lIns="88378" tIns="44189" rIns="88378" bIns="4418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479"/>
              </a:lnSpc>
              <a:spcBef>
                <a:spcPct val="20000"/>
              </a:spcBef>
              <a:spcAft>
                <a:spcPts val="0"/>
              </a:spcAft>
              <a:buClrTx/>
              <a:buSzTx/>
              <a:buFont typeface="Arial"/>
              <a:buNone/>
              <a:tabLst/>
              <a:defRPr/>
            </a:pPr>
            <a:r>
              <a:rPr kumimoji="0" lang="el-GR" sz="1400" b="0" i="0" u="none" strike="noStrike" kern="1200" cap="none" spc="0" normalizeH="0" baseline="0" noProof="0" dirty="0">
                <a:ln>
                  <a:noFill/>
                </a:ln>
                <a:solidFill>
                  <a:prstClr val="black"/>
                </a:solidFill>
                <a:effectLst/>
                <a:uLnTx/>
                <a:uFillTx/>
                <a:latin typeface="Lato Light" charset="0"/>
                <a:ea typeface="Lato Light" charset="0"/>
                <a:cs typeface="Lato Light" charset="0"/>
              </a:rPr>
              <a:t>Α</a:t>
            </a:r>
            <a:r>
              <a:rPr kumimoji="0" lang="en-US" sz="1400" b="0" i="0" u="none" strike="noStrike" kern="1200" cap="none" spc="0" normalizeH="0" baseline="0" noProof="0" dirty="0" err="1">
                <a:ln>
                  <a:noFill/>
                </a:ln>
                <a:solidFill>
                  <a:srgbClr val="344068"/>
                </a:solidFill>
                <a:effectLst/>
                <a:uLnTx/>
                <a:uFillTx/>
                <a:latin typeface="Open Sans Light"/>
                <a:ea typeface="+mn-ea"/>
                <a:cs typeface="Open Sans Light"/>
              </a:rPr>
              <a:t>γροδι</a:t>
            </a:r>
            <a:r>
              <a:rPr kumimoji="0" lang="en-US" sz="1400" b="0" i="0" u="none" strike="noStrike" kern="1200" cap="none" spc="0" normalizeH="0" baseline="0" noProof="0" dirty="0">
                <a:ln>
                  <a:noFill/>
                </a:ln>
                <a:solidFill>
                  <a:srgbClr val="344068"/>
                </a:solidFill>
                <a:effectLst/>
                <a:uLnTx/>
                <a:uFillTx/>
                <a:latin typeface="Open Sans Light"/>
                <a:ea typeface="+mn-ea"/>
                <a:cs typeface="Open Sans Light"/>
              </a:rPr>
              <a:t>ατροφική αλυσίδα</a:t>
            </a:r>
            <a:endParaRPr kumimoji="0" lang="en-US" sz="1400" b="0" i="0" u="none" strike="noStrike" kern="1200" cap="none" spc="0" normalizeH="0" baseline="0" noProof="0" dirty="0">
              <a:ln>
                <a:noFill/>
              </a:ln>
              <a:solidFill>
                <a:prstClr val="black"/>
              </a:solidFill>
              <a:effectLst/>
              <a:uLnTx/>
              <a:uFillTx/>
              <a:latin typeface="Lato Light" charset="0"/>
              <a:ea typeface="Lato Light" charset="0"/>
              <a:cs typeface="Lato Light" charset="0"/>
            </a:endParaRPr>
          </a:p>
        </p:txBody>
      </p:sp>
      <p:sp>
        <p:nvSpPr>
          <p:cNvPr id="27" name="Freeform 143">
            <a:extLst>
              <a:ext uri="{FF2B5EF4-FFF2-40B4-BE49-F238E27FC236}">
                <a16:creationId xmlns:a16="http://schemas.microsoft.com/office/drawing/2014/main" id="{903BB3B3-3C65-C645-A12C-8DE7FA378A49}"/>
              </a:ext>
            </a:extLst>
          </p:cNvPr>
          <p:cNvSpPr>
            <a:spLocks noChangeArrowheads="1"/>
          </p:cNvSpPr>
          <p:nvPr/>
        </p:nvSpPr>
        <p:spPr bwMode="auto">
          <a:xfrm>
            <a:off x="6256752" y="4152895"/>
            <a:ext cx="3720895" cy="726697"/>
          </a:xfrm>
          <a:custGeom>
            <a:avLst/>
            <a:gdLst>
              <a:gd name="T0" fmla="*/ 283 w 15344"/>
              <a:gd name="T1" fmla="*/ 0 h 4244"/>
              <a:gd name="T2" fmla="*/ 283 w 15344"/>
              <a:gd name="T3" fmla="*/ 0 h 4244"/>
              <a:gd name="T4" fmla="*/ 0 w 15344"/>
              <a:gd name="T5" fmla="*/ 282 h 4244"/>
              <a:gd name="T6" fmla="*/ 0 w 15344"/>
              <a:gd name="T7" fmla="*/ 3951 h 4244"/>
              <a:gd name="T8" fmla="*/ 283 w 15344"/>
              <a:gd name="T9" fmla="*/ 4243 h 4244"/>
              <a:gd name="T10" fmla="*/ 15343 w 15344"/>
              <a:gd name="T11" fmla="*/ 4243 h 4244"/>
              <a:gd name="T12" fmla="*/ 15343 w 15344"/>
              <a:gd name="T13" fmla="*/ 0 h 4244"/>
              <a:gd name="T14" fmla="*/ 283 w 15344"/>
              <a:gd name="T15" fmla="*/ 0 h 4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44" h="4244">
                <a:moveTo>
                  <a:pt x="283" y="0"/>
                </a:moveTo>
                <a:lnTo>
                  <a:pt x="283" y="0"/>
                </a:lnTo>
                <a:cubicBezTo>
                  <a:pt x="129" y="0"/>
                  <a:pt x="0" y="128"/>
                  <a:pt x="0" y="282"/>
                </a:cubicBezTo>
                <a:cubicBezTo>
                  <a:pt x="0" y="3951"/>
                  <a:pt x="0" y="3951"/>
                  <a:pt x="0" y="3951"/>
                </a:cubicBezTo>
                <a:cubicBezTo>
                  <a:pt x="0" y="4114"/>
                  <a:pt x="129" y="4243"/>
                  <a:pt x="283" y="4243"/>
                </a:cubicBezTo>
                <a:cubicBezTo>
                  <a:pt x="15343" y="4243"/>
                  <a:pt x="15343" y="4243"/>
                  <a:pt x="15343" y="4243"/>
                </a:cubicBezTo>
                <a:cubicBezTo>
                  <a:pt x="15343" y="0"/>
                  <a:pt x="15343" y="0"/>
                  <a:pt x="15343" y="0"/>
                </a:cubicBezTo>
                <a:lnTo>
                  <a:pt x="283" y="0"/>
                </a:lnTo>
              </a:path>
            </a:pathLst>
          </a:custGeom>
          <a:solidFill>
            <a:schemeClr val="bg1">
              <a:lumMod val="9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prstClr val="black"/>
              </a:solidFill>
              <a:effectLst/>
              <a:uLnTx/>
              <a:uFillTx/>
              <a:latin typeface="Lato Light" charset="0"/>
              <a:ea typeface="+mn-ea"/>
              <a:cs typeface="+mn-cs"/>
            </a:endParaRPr>
          </a:p>
        </p:txBody>
      </p:sp>
      <p:sp>
        <p:nvSpPr>
          <p:cNvPr id="28" name="Freeform 144">
            <a:extLst>
              <a:ext uri="{FF2B5EF4-FFF2-40B4-BE49-F238E27FC236}">
                <a16:creationId xmlns:a16="http://schemas.microsoft.com/office/drawing/2014/main" id="{57071C68-FC6D-F34A-D774-A63AFC596E25}"/>
              </a:ext>
            </a:extLst>
          </p:cNvPr>
          <p:cNvSpPr>
            <a:spLocks noChangeArrowheads="1"/>
          </p:cNvSpPr>
          <p:nvPr/>
        </p:nvSpPr>
        <p:spPr bwMode="auto">
          <a:xfrm>
            <a:off x="6334965" y="4121397"/>
            <a:ext cx="568179" cy="646789"/>
          </a:xfrm>
          <a:custGeom>
            <a:avLst/>
            <a:gdLst>
              <a:gd name="T0" fmla="*/ 3240 w 3550"/>
              <a:gd name="T1" fmla="*/ 0 h 3876"/>
              <a:gd name="T2" fmla="*/ 3240 w 3550"/>
              <a:gd name="T3" fmla="*/ 0 h 3876"/>
              <a:gd name="T4" fmla="*/ 300 w 3550"/>
              <a:gd name="T5" fmla="*/ 0 h 3876"/>
              <a:gd name="T6" fmla="*/ 0 w 3550"/>
              <a:gd name="T7" fmla="*/ 0 h 3876"/>
              <a:gd name="T8" fmla="*/ 300 w 3550"/>
              <a:gd name="T9" fmla="*/ 300 h 3876"/>
              <a:gd name="T10" fmla="*/ 300 w 3550"/>
              <a:gd name="T11" fmla="*/ 3695 h 3876"/>
              <a:gd name="T12" fmla="*/ 489 w 3550"/>
              <a:gd name="T13" fmla="*/ 3875 h 3876"/>
              <a:gd name="T14" fmla="*/ 3360 w 3550"/>
              <a:gd name="T15" fmla="*/ 3875 h 3876"/>
              <a:gd name="T16" fmla="*/ 3549 w 3550"/>
              <a:gd name="T17" fmla="*/ 3695 h 3876"/>
              <a:gd name="T18" fmla="*/ 3549 w 3550"/>
              <a:gd name="T19" fmla="*/ 300 h 3876"/>
              <a:gd name="T20" fmla="*/ 3240 w 3550"/>
              <a:gd name="T21" fmla="*/ 0 h 3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50" h="3876">
                <a:moveTo>
                  <a:pt x="3240" y="0"/>
                </a:moveTo>
                <a:lnTo>
                  <a:pt x="3240" y="0"/>
                </a:lnTo>
                <a:cubicBezTo>
                  <a:pt x="300" y="0"/>
                  <a:pt x="300" y="0"/>
                  <a:pt x="300" y="0"/>
                </a:cubicBezTo>
                <a:cubicBezTo>
                  <a:pt x="0" y="0"/>
                  <a:pt x="0" y="0"/>
                  <a:pt x="0" y="0"/>
                </a:cubicBezTo>
                <a:cubicBezTo>
                  <a:pt x="163" y="0"/>
                  <a:pt x="300" y="137"/>
                  <a:pt x="300" y="300"/>
                </a:cubicBezTo>
                <a:cubicBezTo>
                  <a:pt x="300" y="3695"/>
                  <a:pt x="300" y="3695"/>
                  <a:pt x="300" y="3695"/>
                </a:cubicBezTo>
                <a:cubicBezTo>
                  <a:pt x="300" y="3798"/>
                  <a:pt x="386" y="3875"/>
                  <a:pt x="489" y="3875"/>
                </a:cubicBezTo>
                <a:cubicBezTo>
                  <a:pt x="3360" y="3875"/>
                  <a:pt x="3360" y="3875"/>
                  <a:pt x="3360" y="3875"/>
                </a:cubicBezTo>
                <a:cubicBezTo>
                  <a:pt x="3463" y="3875"/>
                  <a:pt x="3549" y="3798"/>
                  <a:pt x="3549" y="3695"/>
                </a:cubicBezTo>
                <a:cubicBezTo>
                  <a:pt x="3549" y="300"/>
                  <a:pt x="3549" y="300"/>
                  <a:pt x="3549" y="300"/>
                </a:cubicBezTo>
                <a:cubicBezTo>
                  <a:pt x="3549" y="137"/>
                  <a:pt x="3412" y="0"/>
                  <a:pt x="3240" y="0"/>
                </a:cubicBezTo>
              </a:path>
            </a:pathLst>
          </a:custGeom>
          <a:solidFill>
            <a:schemeClr val="accent4"/>
          </a:solidFill>
          <a:ln>
            <a:noFill/>
          </a:ln>
          <a:effectLst>
            <a:outerShdw blurRad="165100" dist="127000" dir="5400000" sx="101000" sy="101000" algn="t" rotWithShape="0">
              <a:prstClr val="black">
                <a:alpha val="40000"/>
              </a:prstClr>
            </a:outerShdw>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prstClr val="black"/>
              </a:solidFill>
              <a:effectLst/>
              <a:uLnTx/>
              <a:uFillTx/>
              <a:latin typeface="Lato Light" charset="0"/>
              <a:ea typeface="+mn-ea"/>
              <a:cs typeface="+mn-cs"/>
            </a:endParaRPr>
          </a:p>
        </p:txBody>
      </p:sp>
      <p:sp>
        <p:nvSpPr>
          <p:cNvPr id="29" name="Freeform 145">
            <a:extLst>
              <a:ext uri="{FF2B5EF4-FFF2-40B4-BE49-F238E27FC236}">
                <a16:creationId xmlns:a16="http://schemas.microsoft.com/office/drawing/2014/main" id="{F01914DF-4E4B-B06E-4699-17374723905C}"/>
              </a:ext>
            </a:extLst>
          </p:cNvPr>
          <p:cNvSpPr>
            <a:spLocks noChangeArrowheads="1"/>
          </p:cNvSpPr>
          <p:nvPr/>
        </p:nvSpPr>
        <p:spPr bwMode="auto">
          <a:xfrm flipH="1">
            <a:off x="6294248" y="4135628"/>
            <a:ext cx="104935" cy="52771"/>
          </a:xfrm>
          <a:custGeom>
            <a:avLst/>
            <a:gdLst>
              <a:gd name="T0" fmla="*/ 381 w 763"/>
              <a:gd name="T1" fmla="*/ 0 h 382"/>
              <a:gd name="T2" fmla="*/ 381 w 763"/>
              <a:gd name="T3" fmla="*/ 0 h 382"/>
              <a:gd name="T4" fmla="*/ 0 w 763"/>
              <a:gd name="T5" fmla="*/ 381 h 382"/>
              <a:gd name="T6" fmla="*/ 762 w 763"/>
              <a:gd name="T7" fmla="*/ 381 h 382"/>
              <a:gd name="T8" fmla="*/ 381 w 763"/>
              <a:gd name="T9" fmla="*/ 0 h 382"/>
            </a:gdLst>
            <a:ahLst/>
            <a:cxnLst>
              <a:cxn ang="0">
                <a:pos x="T0" y="T1"/>
              </a:cxn>
              <a:cxn ang="0">
                <a:pos x="T2" y="T3"/>
              </a:cxn>
              <a:cxn ang="0">
                <a:pos x="T4" y="T5"/>
              </a:cxn>
              <a:cxn ang="0">
                <a:pos x="T6" y="T7"/>
              </a:cxn>
              <a:cxn ang="0">
                <a:pos x="T8" y="T9"/>
              </a:cxn>
            </a:cxnLst>
            <a:rect l="0" t="0" r="r" b="b"/>
            <a:pathLst>
              <a:path w="763" h="382">
                <a:moveTo>
                  <a:pt x="381" y="0"/>
                </a:moveTo>
                <a:lnTo>
                  <a:pt x="381" y="0"/>
                </a:lnTo>
                <a:cubicBezTo>
                  <a:pt x="172" y="0"/>
                  <a:pt x="0" y="170"/>
                  <a:pt x="0" y="381"/>
                </a:cubicBezTo>
                <a:cubicBezTo>
                  <a:pt x="762" y="381"/>
                  <a:pt x="762" y="381"/>
                  <a:pt x="762" y="381"/>
                </a:cubicBezTo>
                <a:cubicBezTo>
                  <a:pt x="762" y="170"/>
                  <a:pt x="592" y="0"/>
                  <a:pt x="381" y="0"/>
                </a:cubicBezTo>
              </a:path>
            </a:pathLst>
          </a:custGeom>
          <a:solidFill>
            <a:schemeClr val="accent4">
              <a:lumMod val="7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prstClr val="black"/>
              </a:solidFill>
              <a:effectLst/>
              <a:uLnTx/>
              <a:uFillTx/>
              <a:latin typeface="Lato Light" charset="0"/>
              <a:ea typeface="+mn-ea"/>
              <a:cs typeface="+mn-cs"/>
            </a:endParaRPr>
          </a:p>
        </p:txBody>
      </p:sp>
      <p:sp>
        <p:nvSpPr>
          <p:cNvPr id="30" name="TextBox 29">
            <a:extLst>
              <a:ext uri="{FF2B5EF4-FFF2-40B4-BE49-F238E27FC236}">
                <a16:creationId xmlns:a16="http://schemas.microsoft.com/office/drawing/2014/main" id="{9F7E9882-0C95-B2BB-4198-9425EE7B01E8}"/>
              </a:ext>
            </a:extLst>
          </p:cNvPr>
          <p:cNvSpPr txBox="1"/>
          <p:nvPr/>
        </p:nvSpPr>
        <p:spPr>
          <a:xfrm>
            <a:off x="6399183" y="4311910"/>
            <a:ext cx="511043" cy="487764"/>
          </a:xfrm>
          <a:prstGeom prst="rect">
            <a:avLst/>
          </a:prstGeom>
          <a:noFill/>
        </p:spPr>
        <p:txBody>
          <a:bodyPr wrap="none" lIns="37150" tIns="18575" rIns="37150" bIns="1857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926" b="1" i="0" u="none" strike="noStrike" kern="1200" cap="none" spc="0" normalizeH="0" baseline="0" noProof="0" dirty="0">
                <a:ln>
                  <a:noFill/>
                </a:ln>
                <a:solidFill>
                  <a:prstClr val="white"/>
                </a:solidFill>
                <a:effectLst/>
                <a:uLnTx/>
                <a:uFillTx/>
                <a:latin typeface="Lato" charset="0"/>
                <a:ea typeface="Lato" charset="0"/>
                <a:cs typeface="Lato" charset="0"/>
              </a:rPr>
              <a:t>0</a:t>
            </a:r>
            <a:r>
              <a:rPr kumimoji="0" lang="el-GR" sz="2926" b="1" i="0" u="none" strike="noStrike" kern="1200" cap="none" spc="0" normalizeH="0" baseline="0" noProof="0" dirty="0">
                <a:ln>
                  <a:noFill/>
                </a:ln>
                <a:solidFill>
                  <a:prstClr val="white"/>
                </a:solidFill>
                <a:effectLst/>
                <a:uLnTx/>
                <a:uFillTx/>
                <a:latin typeface="Lato" charset="0"/>
                <a:ea typeface="Lato" charset="0"/>
                <a:cs typeface="Lato" charset="0"/>
              </a:rPr>
              <a:t>3</a:t>
            </a:r>
            <a:endParaRPr kumimoji="0" lang="id-ID" sz="2926" b="1" i="0" u="none" strike="noStrike" kern="1200" cap="none" spc="0" normalizeH="0" baseline="0" noProof="0" dirty="0">
              <a:ln>
                <a:noFill/>
              </a:ln>
              <a:solidFill>
                <a:prstClr val="white"/>
              </a:solidFill>
              <a:effectLst/>
              <a:uLnTx/>
              <a:uFillTx/>
              <a:latin typeface="Lato" charset="0"/>
              <a:ea typeface="Lato" charset="0"/>
              <a:cs typeface="Lato" charset="0"/>
            </a:endParaRPr>
          </a:p>
        </p:txBody>
      </p:sp>
      <p:sp>
        <p:nvSpPr>
          <p:cNvPr id="31" name="Subtitle 2">
            <a:extLst>
              <a:ext uri="{FF2B5EF4-FFF2-40B4-BE49-F238E27FC236}">
                <a16:creationId xmlns:a16="http://schemas.microsoft.com/office/drawing/2014/main" id="{6162547E-5FEE-E5E1-C419-53612B51B9B5}"/>
              </a:ext>
            </a:extLst>
          </p:cNvPr>
          <p:cNvSpPr txBox="1">
            <a:spLocks/>
          </p:cNvSpPr>
          <p:nvPr/>
        </p:nvSpPr>
        <p:spPr>
          <a:xfrm>
            <a:off x="7045168" y="4342529"/>
            <a:ext cx="2586862" cy="284616"/>
          </a:xfrm>
          <a:prstGeom prst="rect">
            <a:avLst/>
          </a:prstGeom>
        </p:spPr>
        <p:txBody>
          <a:bodyPr vert="horz" wrap="square" lIns="88378" tIns="44189" rIns="88378" bIns="4418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479"/>
              </a:lnSpc>
              <a:spcBef>
                <a:spcPct val="20000"/>
              </a:spcBef>
              <a:spcAft>
                <a:spcPts val="0"/>
              </a:spcAft>
              <a:buClrTx/>
              <a:buSzTx/>
              <a:buFont typeface="Arial"/>
              <a:buNone/>
              <a:tabLst/>
              <a:defRPr/>
            </a:pPr>
            <a:r>
              <a:rPr kumimoji="0" lang="el-GR" sz="1600" b="0" i="0" u="none" strike="noStrike" kern="1200" cap="none" spc="0" normalizeH="0" baseline="0" noProof="0" dirty="0" err="1">
                <a:ln>
                  <a:noFill/>
                </a:ln>
                <a:solidFill>
                  <a:srgbClr val="344068"/>
                </a:solidFill>
                <a:effectLst/>
                <a:uLnTx/>
                <a:uFillTx/>
                <a:latin typeface="Open Sans Light"/>
                <a:ea typeface="+mn-ea"/>
                <a:cs typeface="Open Sans Light"/>
              </a:rPr>
              <a:t>Αειοφόρος</a:t>
            </a:r>
            <a:r>
              <a:rPr kumimoji="0" lang="el-GR" sz="1600" b="0" i="0" u="none" strike="noStrike" kern="1200" cap="none" spc="0" normalizeH="0" baseline="0" noProof="0" dirty="0">
                <a:ln>
                  <a:noFill/>
                </a:ln>
                <a:solidFill>
                  <a:srgbClr val="344068"/>
                </a:solidFill>
                <a:effectLst/>
                <a:uLnTx/>
                <a:uFillTx/>
                <a:latin typeface="Open Sans Light"/>
                <a:ea typeface="+mn-ea"/>
                <a:cs typeface="Open Sans Light"/>
              </a:rPr>
              <a:t> ενέργεια</a:t>
            </a:r>
            <a:endParaRPr kumimoji="0" lang="en-US" sz="1600" b="0" i="0" u="none" strike="noStrike" kern="1200" cap="none" spc="0" normalizeH="0" baseline="0" noProof="0" dirty="0">
              <a:ln>
                <a:noFill/>
              </a:ln>
              <a:solidFill>
                <a:prstClr val="black"/>
              </a:solidFill>
              <a:effectLst/>
              <a:uLnTx/>
              <a:uFillTx/>
              <a:latin typeface="Lato Light" charset="0"/>
              <a:ea typeface="Lato Light" charset="0"/>
              <a:cs typeface="Lato Light" charset="0"/>
            </a:endParaRPr>
          </a:p>
        </p:txBody>
      </p:sp>
      <p:sp>
        <p:nvSpPr>
          <p:cNvPr id="32" name="Freeform 146">
            <a:extLst>
              <a:ext uri="{FF2B5EF4-FFF2-40B4-BE49-F238E27FC236}">
                <a16:creationId xmlns:a16="http://schemas.microsoft.com/office/drawing/2014/main" id="{CF24F5B9-4FFA-5A29-F2C9-24EC7EA0E7B0}"/>
              </a:ext>
            </a:extLst>
          </p:cNvPr>
          <p:cNvSpPr>
            <a:spLocks noChangeArrowheads="1"/>
          </p:cNvSpPr>
          <p:nvPr/>
        </p:nvSpPr>
        <p:spPr bwMode="auto">
          <a:xfrm>
            <a:off x="9872620" y="4162013"/>
            <a:ext cx="95431" cy="724960"/>
          </a:xfrm>
          <a:custGeom>
            <a:avLst/>
            <a:gdLst>
              <a:gd name="T0" fmla="*/ 253 w 526"/>
              <a:gd name="T1" fmla="*/ 0 h 3985"/>
              <a:gd name="T2" fmla="*/ 253 w 526"/>
              <a:gd name="T3" fmla="*/ 0 h 3985"/>
              <a:gd name="T4" fmla="*/ 0 w 526"/>
              <a:gd name="T5" fmla="*/ 0 h 3985"/>
              <a:gd name="T6" fmla="*/ 0 w 526"/>
              <a:gd name="T7" fmla="*/ 3984 h 3985"/>
              <a:gd name="T8" fmla="*/ 253 w 526"/>
              <a:gd name="T9" fmla="*/ 3984 h 3985"/>
              <a:gd name="T10" fmla="*/ 525 w 526"/>
              <a:gd name="T11" fmla="*/ 3716 h 3985"/>
              <a:gd name="T12" fmla="*/ 525 w 526"/>
              <a:gd name="T13" fmla="*/ 268 h 3985"/>
              <a:gd name="T14" fmla="*/ 253 w 526"/>
              <a:gd name="T15" fmla="*/ 0 h 3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6" h="3985">
                <a:moveTo>
                  <a:pt x="253" y="0"/>
                </a:moveTo>
                <a:lnTo>
                  <a:pt x="253" y="0"/>
                </a:lnTo>
                <a:cubicBezTo>
                  <a:pt x="0" y="0"/>
                  <a:pt x="0" y="0"/>
                  <a:pt x="0" y="0"/>
                </a:cubicBezTo>
                <a:cubicBezTo>
                  <a:pt x="0" y="3984"/>
                  <a:pt x="0" y="3984"/>
                  <a:pt x="0" y="3984"/>
                </a:cubicBezTo>
                <a:cubicBezTo>
                  <a:pt x="253" y="3984"/>
                  <a:pt x="253" y="3984"/>
                  <a:pt x="253" y="3984"/>
                </a:cubicBezTo>
                <a:cubicBezTo>
                  <a:pt x="404" y="3984"/>
                  <a:pt x="525" y="3863"/>
                  <a:pt x="525" y="3716"/>
                </a:cubicBezTo>
                <a:cubicBezTo>
                  <a:pt x="525" y="268"/>
                  <a:pt x="525" y="268"/>
                  <a:pt x="525" y="268"/>
                </a:cubicBezTo>
                <a:cubicBezTo>
                  <a:pt x="525" y="121"/>
                  <a:pt x="404" y="0"/>
                  <a:pt x="253" y="0"/>
                </a:cubicBezTo>
              </a:path>
            </a:pathLst>
          </a:custGeom>
          <a:solidFill>
            <a:schemeClr val="accent4"/>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prstClr val="black"/>
              </a:solidFill>
              <a:effectLst/>
              <a:uLnTx/>
              <a:uFillTx/>
              <a:latin typeface="Lato Light" charset="0"/>
              <a:ea typeface="+mn-ea"/>
              <a:cs typeface="+mn-cs"/>
            </a:endParaRPr>
          </a:p>
        </p:txBody>
      </p:sp>
      <p:sp>
        <p:nvSpPr>
          <p:cNvPr id="50" name="Subtitle 2">
            <a:extLst>
              <a:ext uri="{FF2B5EF4-FFF2-40B4-BE49-F238E27FC236}">
                <a16:creationId xmlns:a16="http://schemas.microsoft.com/office/drawing/2014/main" id="{5E5A9224-6E9F-A97F-E755-9DADE1873F18}"/>
              </a:ext>
            </a:extLst>
          </p:cNvPr>
          <p:cNvSpPr txBox="1">
            <a:spLocks/>
          </p:cNvSpPr>
          <p:nvPr/>
        </p:nvSpPr>
        <p:spPr>
          <a:xfrm>
            <a:off x="7242805" y="3934795"/>
            <a:ext cx="1776334" cy="260827"/>
          </a:xfrm>
          <a:prstGeom prst="rect">
            <a:avLst/>
          </a:prstGeom>
        </p:spPr>
        <p:txBody>
          <a:bodyPr vert="horz" wrap="square" lIns="88378" tIns="44189" rIns="88378" bIns="4418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479"/>
              </a:lnSpc>
              <a:spcBef>
                <a:spcPct val="20000"/>
              </a:spcBef>
              <a:spcAft>
                <a:spcPts val="0"/>
              </a:spcAft>
              <a:buClrTx/>
              <a:buSzTx/>
              <a:buFont typeface="Arial"/>
              <a:buNone/>
              <a:tabLst/>
              <a:defRPr/>
            </a:pPr>
            <a:r>
              <a:rPr kumimoji="0" lang="el-GR" sz="1000" b="0" i="0" u="none" strike="noStrike" kern="1200" cap="none" spc="0" normalizeH="0" baseline="0" noProof="0" dirty="0">
                <a:ln>
                  <a:noFill/>
                </a:ln>
                <a:solidFill>
                  <a:prstClr val="black"/>
                </a:solidFill>
                <a:effectLst/>
                <a:uLnTx/>
                <a:uFillTx/>
                <a:latin typeface="Lato Light" charset="0"/>
                <a:ea typeface="Lato Light" charset="0"/>
                <a:cs typeface="Lato Light" charset="0"/>
              </a:rPr>
              <a:t> </a:t>
            </a:r>
            <a:endParaRPr kumimoji="0" lang="en-US" sz="1000" b="0" i="0" u="none" strike="noStrike" kern="1200" cap="none" spc="0" normalizeH="0" baseline="0" noProof="0" dirty="0">
              <a:ln>
                <a:noFill/>
              </a:ln>
              <a:solidFill>
                <a:prstClr val="black"/>
              </a:solidFill>
              <a:effectLst/>
              <a:uLnTx/>
              <a:uFillTx/>
              <a:latin typeface="Lato Light" charset="0"/>
              <a:ea typeface="Lato Light" charset="0"/>
              <a:cs typeface="Lato Light" charset="0"/>
            </a:endParaRPr>
          </a:p>
        </p:txBody>
      </p:sp>
      <p:sp>
        <p:nvSpPr>
          <p:cNvPr id="52" name="Freeform 143">
            <a:extLst>
              <a:ext uri="{FF2B5EF4-FFF2-40B4-BE49-F238E27FC236}">
                <a16:creationId xmlns:a16="http://schemas.microsoft.com/office/drawing/2014/main" id="{898A4A5E-C504-D479-C45D-0F9196A263AF}"/>
              </a:ext>
            </a:extLst>
          </p:cNvPr>
          <p:cNvSpPr>
            <a:spLocks noChangeArrowheads="1"/>
          </p:cNvSpPr>
          <p:nvPr/>
        </p:nvSpPr>
        <p:spPr bwMode="auto">
          <a:xfrm>
            <a:off x="6256752" y="5229643"/>
            <a:ext cx="3723730" cy="1022461"/>
          </a:xfrm>
          <a:custGeom>
            <a:avLst/>
            <a:gdLst>
              <a:gd name="T0" fmla="*/ 283 w 15344"/>
              <a:gd name="T1" fmla="*/ 0 h 4244"/>
              <a:gd name="T2" fmla="*/ 283 w 15344"/>
              <a:gd name="T3" fmla="*/ 0 h 4244"/>
              <a:gd name="T4" fmla="*/ 0 w 15344"/>
              <a:gd name="T5" fmla="*/ 282 h 4244"/>
              <a:gd name="T6" fmla="*/ 0 w 15344"/>
              <a:gd name="T7" fmla="*/ 3951 h 4244"/>
              <a:gd name="T8" fmla="*/ 283 w 15344"/>
              <a:gd name="T9" fmla="*/ 4243 h 4244"/>
              <a:gd name="T10" fmla="*/ 15343 w 15344"/>
              <a:gd name="T11" fmla="*/ 4243 h 4244"/>
              <a:gd name="T12" fmla="*/ 15343 w 15344"/>
              <a:gd name="T13" fmla="*/ 0 h 4244"/>
              <a:gd name="T14" fmla="*/ 283 w 15344"/>
              <a:gd name="T15" fmla="*/ 0 h 4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44" h="4244">
                <a:moveTo>
                  <a:pt x="283" y="0"/>
                </a:moveTo>
                <a:lnTo>
                  <a:pt x="283" y="0"/>
                </a:lnTo>
                <a:cubicBezTo>
                  <a:pt x="129" y="0"/>
                  <a:pt x="0" y="128"/>
                  <a:pt x="0" y="282"/>
                </a:cubicBezTo>
                <a:cubicBezTo>
                  <a:pt x="0" y="3951"/>
                  <a:pt x="0" y="3951"/>
                  <a:pt x="0" y="3951"/>
                </a:cubicBezTo>
                <a:cubicBezTo>
                  <a:pt x="0" y="4114"/>
                  <a:pt x="129" y="4243"/>
                  <a:pt x="283" y="4243"/>
                </a:cubicBezTo>
                <a:cubicBezTo>
                  <a:pt x="15343" y="4243"/>
                  <a:pt x="15343" y="4243"/>
                  <a:pt x="15343" y="4243"/>
                </a:cubicBezTo>
                <a:cubicBezTo>
                  <a:pt x="15343" y="0"/>
                  <a:pt x="15343" y="0"/>
                  <a:pt x="15343" y="0"/>
                </a:cubicBezTo>
                <a:lnTo>
                  <a:pt x="283" y="0"/>
                </a:lnTo>
              </a:path>
            </a:pathLst>
          </a:custGeom>
          <a:solidFill>
            <a:schemeClr val="bg1">
              <a:lumMod val="9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prstClr val="black"/>
              </a:solidFill>
              <a:effectLst/>
              <a:uLnTx/>
              <a:uFillTx/>
              <a:latin typeface="Lato Light" charset="0"/>
              <a:ea typeface="+mn-ea"/>
              <a:cs typeface="+mn-cs"/>
            </a:endParaRPr>
          </a:p>
        </p:txBody>
      </p:sp>
      <p:sp>
        <p:nvSpPr>
          <p:cNvPr id="53" name="Freeform 144">
            <a:extLst>
              <a:ext uri="{FF2B5EF4-FFF2-40B4-BE49-F238E27FC236}">
                <a16:creationId xmlns:a16="http://schemas.microsoft.com/office/drawing/2014/main" id="{EED62038-5AAA-C38A-8E98-BEF57BFF8ECD}"/>
              </a:ext>
            </a:extLst>
          </p:cNvPr>
          <p:cNvSpPr>
            <a:spLocks noChangeArrowheads="1"/>
          </p:cNvSpPr>
          <p:nvPr/>
        </p:nvSpPr>
        <p:spPr bwMode="auto">
          <a:xfrm>
            <a:off x="6385578" y="5189180"/>
            <a:ext cx="608099" cy="1022461"/>
          </a:xfrm>
          <a:custGeom>
            <a:avLst/>
            <a:gdLst>
              <a:gd name="T0" fmla="*/ 3240 w 3550"/>
              <a:gd name="T1" fmla="*/ 0 h 3876"/>
              <a:gd name="T2" fmla="*/ 3240 w 3550"/>
              <a:gd name="T3" fmla="*/ 0 h 3876"/>
              <a:gd name="T4" fmla="*/ 300 w 3550"/>
              <a:gd name="T5" fmla="*/ 0 h 3876"/>
              <a:gd name="T6" fmla="*/ 0 w 3550"/>
              <a:gd name="T7" fmla="*/ 0 h 3876"/>
              <a:gd name="T8" fmla="*/ 300 w 3550"/>
              <a:gd name="T9" fmla="*/ 300 h 3876"/>
              <a:gd name="T10" fmla="*/ 300 w 3550"/>
              <a:gd name="T11" fmla="*/ 3695 h 3876"/>
              <a:gd name="T12" fmla="*/ 489 w 3550"/>
              <a:gd name="T13" fmla="*/ 3875 h 3876"/>
              <a:gd name="T14" fmla="*/ 3360 w 3550"/>
              <a:gd name="T15" fmla="*/ 3875 h 3876"/>
              <a:gd name="T16" fmla="*/ 3549 w 3550"/>
              <a:gd name="T17" fmla="*/ 3695 h 3876"/>
              <a:gd name="T18" fmla="*/ 3549 w 3550"/>
              <a:gd name="T19" fmla="*/ 300 h 3876"/>
              <a:gd name="T20" fmla="*/ 3240 w 3550"/>
              <a:gd name="T21" fmla="*/ 0 h 3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50" h="3876">
                <a:moveTo>
                  <a:pt x="3240" y="0"/>
                </a:moveTo>
                <a:lnTo>
                  <a:pt x="3240" y="0"/>
                </a:lnTo>
                <a:cubicBezTo>
                  <a:pt x="300" y="0"/>
                  <a:pt x="300" y="0"/>
                  <a:pt x="300" y="0"/>
                </a:cubicBezTo>
                <a:cubicBezTo>
                  <a:pt x="0" y="0"/>
                  <a:pt x="0" y="0"/>
                  <a:pt x="0" y="0"/>
                </a:cubicBezTo>
                <a:cubicBezTo>
                  <a:pt x="163" y="0"/>
                  <a:pt x="300" y="137"/>
                  <a:pt x="300" y="300"/>
                </a:cubicBezTo>
                <a:cubicBezTo>
                  <a:pt x="300" y="3695"/>
                  <a:pt x="300" y="3695"/>
                  <a:pt x="300" y="3695"/>
                </a:cubicBezTo>
                <a:cubicBezTo>
                  <a:pt x="300" y="3798"/>
                  <a:pt x="386" y="3875"/>
                  <a:pt x="489" y="3875"/>
                </a:cubicBezTo>
                <a:cubicBezTo>
                  <a:pt x="3360" y="3875"/>
                  <a:pt x="3360" y="3875"/>
                  <a:pt x="3360" y="3875"/>
                </a:cubicBezTo>
                <a:cubicBezTo>
                  <a:pt x="3463" y="3875"/>
                  <a:pt x="3549" y="3798"/>
                  <a:pt x="3549" y="3695"/>
                </a:cubicBezTo>
                <a:cubicBezTo>
                  <a:pt x="3549" y="300"/>
                  <a:pt x="3549" y="300"/>
                  <a:pt x="3549" y="300"/>
                </a:cubicBezTo>
                <a:cubicBezTo>
                  <a:pt x="3549" y="137"/>
                  <a:pt x="3412" y="0"/>
                  <a:pt x="3240" y="0"/>
                </a:cubicBezTo>
              </a:path>
            </a:pathLst>
          </a:custGeom>
          <a:solidFill>
            <a:schemeClr val="accent5"/>
          </a:solidFill>
          <a:ln>
            <a:noFill/>
          </a:ln>
          <a:effectLst>
            <a:outerShdw blurRad="165100" dist="127000" dir="5400000" sx="101000" sy="101000" algn="t" rotWithShape="0">
              <a:prstClr val="black">
                <a:alpha val="40000"/>
              </a:prstClr>
            </a:outerShdw>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prstClr val="black"/>
              </a:solidFill>
              <a:effectLst/>
              <a:uLnTx/>
              <a:uFillTx/>
              <a:latin typeface="Lato Light" charset="0"/>
              <a:ea typeface="+mn-ea"/>
              <a:cs typeface="+mn-cs"/>
            </a:endParaRPr>
          </a:p>
        </p:txBody>
      </p:sp>
      <p:sp>
        <p:nvSpPr>
          <p:cNvPr id="54" name="Freeform 145">
            <a:extLst>
              <a:ext uri="{FF2B5EF4-FFF2-40B4-BE49-F238E27FC236}">
                <a16:creationId xmlns:a16="http://schemas.microsoft.com/office/drawing/2014/main" id="{1B2AA32A-1BE3-7B6E-4418-9D6A514552AA}"/>
              </a:ext>
            </a:extLst>
          </p:cNvPr>
          <p:cNvSpPr>
            <a:spLocks noChangeArrowheads="1"/>
          </p:cNvSpPr>
          <p:nvPr/>
        </p:nvSpPr>
        <p:spPr bwMode="auto">
          <a:xfrm flipH="1">
            <a:off x="6348529" y="5195876"/>
            <a:ext cx="104935" cy="52771"/>
          </a:xfrm>
          <a:custGeom>
            <a:avLst/>
            <a:gdLst>
              <a:gd name="T0" fmla="*/ 381 w 763"/>
              <a:gd name="T1" fmla="*/ 0 h 382"/>
              <a:gd name="T2" fmla="*/ 381 w 763"/>
              <a:gd name="T3" fmla="*/ 0 h 382"/>
              <a:gd name="T4" fmla="*/ 0 w 763"/>
              <a:gd name="T5" fmla="*/ 381 h 382"/>
              <a:gd name="T6" fmla="*/ 762 w 763"/>
              <a:gd name="T7" fmla="*/ 381 h 382"/>
              <a:gd name="T8" fmla="*/ 381 w 763"/>
              <a:gd name="T9" fmla="*/ 0 h 382"/>
            </a:gdLst>
            <a:ahLst/>
            <a:cxnLst>
              <a:cxn ang="0">
                <a:pos x="T0" y="T1"/>
              </a:cxn>
              <a:cxn ang="0">
                <a:pos x="T2" y="T3"/>
              </a:cxn>
              <a:cxn ang="0">
                <a:pos x="T4" y="T5"/>
              </a:cxn>
              <a:cxn ang="0">
                <a:pos x="T6" y="T7"/>
              </a:cxn>
              <a:cxn ang="0">
                <a:pos x="T8" y="T9"/>
              </a:cxn>
            </a:cxnLst>
            <a:rect l="0" t="0" r="r" b="b"/>
            <a:pathLst>
              <a:path w="763" h="382">
                <a:moveTo>
                  <a:pt x="381" y="0"/>
                </a:moveTo>
                <a:lnTo>
                  <a:pt x="381" y="0"/>
                </a:lnTo>
                <a:cubicBezTo>
                  <a:pt x="172" y="0"/>
                  <a:pt x="0" y="170"/>
                  <a:pt x="0" y="381"/>
                </a:cubicBezTo>
                <a:cubicBezTo>
                  <a:pt x="762" y="381"/>
                  <a:pt x="762" y="381"/>
                  <a:pt x="762" y="381"/>
                </a:cubicBezTo>
                <a:cubicBezTo>
                  <a:pt x="762" y="170"/>
                  <a:pt x="592" y="0"/>
                  <a:pt x="381" y="0"/>
                </a:cubicBezTo>
              </a:path>
            </a:pathLst>
          </a:custGeom>
          <a:solidFill>
            <a:schemeClr val="accent5">
              <a:lumMod val="75000"/>
            </a:schemeClr>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prstClr val="black"/>
              </a:solidFill>
              <a:effectLst/>
              <a:uLnTx/>
              <a:uFillTx/>
              <a:latin typeface="Lato Light" charset="0"/>
              <a:ea typeface="+mn-ea"/>
              <a:cs typeface="+mn-cs"/>
            </a:endParaRPr>
          </a:p>
        </p:txBody>
      </p:sp>
      <p:sp>
        <p:nvSpPr>
          <p:cNvPr id="55" name="Freeform 146">
            <a:extLst>
              <a:ext uri="{FF2B5EF4-FFF2-40B4-BE49-F238E27FC236}">
                <a16:creationId xmlns:a16="http://schemas.microsoft.com/office/drawing/2014/main" id="{3DBF4758-4142-7F4D-3DC4-57AE06081A10}"/>
              </a:ext>
            </a:extLst>
          </p:cNvPr>
          <p:cNvSpPr>
            <a:spLocks noChangeArrowheads="1"/>
          </p:cNvSpPr>
          <p:nvPr/>
        </p:nvSpPr>
        <p:spPr bwMode="auto">
          <a:xfrm>
            <a:off x="9939528" y="5229642"/>
            <a:ext cx="76238" cy="1022461"/>
          </a:xfrm>
          <a:custGeom>
            <a:avLst/>
            <a:gdLst>
              <a:gd name="T0" fmla="*/ 253 w 526"/>
              <a:gd name="T1" fmla="*/ 0 h 3985"/>
              <a:gd name="T2" fmla="*/ 253 w 526"/>
              <a:gd name="T3" fmla="*/ 0 h 3985"/>
              <a:gd name="T4" fmla="*/ 0 w 526"/>
              <a:gd name="T5" fmla="*/ 0 h 3985"/>
              <a:gd name="T6" fmla="*/ 0 w 526"/>
              <a:gd name="T7" fmla="*/ 3984 h 3985"/>
              <a:gd name="T8" fmla="*/ 253 w 526"/>
              <a:gd name="T9" fmla="*/ 3984 h 3985"/>
              <a:gd name="T10" fmla="*/ 525 w 526"/>
              <a:gd name="T11" fmla="*/ 3716 h 3985"/>
              <a:gd name="T12" fmla="*/ 525 w 526"/>
              <a:gd name="T13" fmla="*/ 268 h 3985"/>
              <a:gd name="T14" fmla="*/ 253 w 526"/>
              <a:gd name="T15" fmla="*/ 0 h 3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6" h="3985">
                <a:moveTo>
                  <a:pt x="253" y="0"/>
                </a:moveTo>
                <a:lnTo>
                  <a:pt x="253" y="0"/>
                </a:lnTo>
                <a:cubicBezTo>
                  <a:pt x="0" y="0"/>
                  <a:pt x="0" y="0"/>
                  <a:pt x="0" y="0"/>
                </a:cubicBezTo>
                <a:cubicBezTo>
                  <a:pt x="0" y="3984"/>
                  <a:pt x="0" y="3984"/>
                  <a:pt x="0" y="3984"/>
                </a:cubicBezTo>
                <a:cubicBezTo>
                  <a:pt x="253" y="3984"/>
                  <a:pt x="253" y="3984"/>
                  <a:pt x="253" y="3984"/>
                </a:cubicBezTo>
                <a:cubicBezTo>
                  <a:pt x="404" y="3984"/>
                  <a:pt x="525" y="3863"/>
                  <a:pt x="525" y="3716"/>
                </a:cubicBezTo>
                <a:cubicBezTo>
                  <a:pt x="525" y="268"/>
                  <a:pt x="525" y="268"/>
                  <a:pt x="525" y="268"/>
                </a:cubicBezTo>
                <a:cubicBezTo>
                  <a:pt x="525" y="121"/>
                  <a:pt x="404" y="0"/>
                  <a:pt x="253" y="0"/>
                </a:cubicBezTo>
              </a:path>
            </a:pathLst>
          </a:custGeom>
          <a:solidFill>
            <a:schemeClr val="accent5"/>
          </a:solidFill>
          <a:ln>
            <a:noFill/>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38" b="0" i="0" u="none" strike="noStrike" kern="1200" cap="none" spc="0" normalizeH="0" baseline="0" noProof="0" dirty="0">
              <a:ln>
                <a:noFill/>
              </a:ln>
              <a:solidFill>
                <a:prstClr val="black"/>
              </a:solidFill>
              <a:effectLst/>
              <a:uLnTx/>
              <a:uFillTx/>
              <a:latin typeface="Lato Light" charset="0"/>
              <a:ea typeface="+mn-ea"/>
              <a:cs typeface="+mn-cs"/>
            </a:endParaRPr>
          </a:p>
        </p:txBody>
      </p:sp>
      <p:sp>
        <p:nvSpPr>
          <p:cNvPr id="56" name="TextBox 55">
            <a:extLst>
              <a:ext uri="{FF2B5EF4-FFF2-40B4-BE49-F238E27FC236}">
                <a16:creationId xmlns:a16="http://schemas.microsoft.com/office/drawing/2014/main" id="{B54710CF-06A6-A06B-07A9-AFE37D7BB187}"/>
              </a:ext>
            </a:extLst>
          </p:cNvPr>
          <p:cNvSpPr txBox="1"/>
          <p:nvPr/>
        </p:nvSpPr>
        <p:spPr>
          <a:xfrm>
            <a:off x="6468496" y="5585845"/>
            <a:ext cx="511043" cy="487764"/>
          </a:xfrm>
          <a:prstGeom prst="rect">
            <a:avLst/>
          </a:prstGeom>
          <a:noFill/>
        </p:spPr>
        <p:txBody>
          <a:bodyPr wrap="none" lIns="37150" tIns="18575" rIns="37150" bIns="18575"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926" b="1" i="0" u="none" strike="noStrike" kern="1200" cap="none" spc="0" normalizeH="0" baseline="0" noProof="0" dirty="0">
                <a:ln>
                  <a:noFill/>
                </a:ln>
                <a:solidFill>
                  <a:prstClr val="white"/>
                </a:solidFill>
                <a:effectLst/>
                <a:uLnTx/>
                <a:uFillTx/>
                <a:latin typeface="Lato" charset="0"/>
                <a:ea typeface="Lato" charset="0"/>
                <a:cs typeface="Lato" charset="0"/>
              </a:rPr>
              <a:t>0</a:t>
            </a:r>
            <a:r>
              <a:rPr kumimoji="0" lang="el-GR" sz="2926" b="1" i="0" u="none" strike="noStrike" kern="1200" cap="none" spc="0" normalizeH="0" baseline="0" noProof="0" dirty="0">
                <a:ln>
                  <a:noFill/>
                </a:ln>
                <a:solidFill>
                  <a:prstClr val="white"/>
                </a:solidFill>
                <a:effectLst/>
                <a:uLnTx/>
                <a:uFillTx/>
                <a:latin typeface="Lato" charset="0"/>
                <a:ea typeface="Lato" charset="0"/>
                <a:cs typeface="Lato" charset="0"/>
              </a:rPr>
              <a:t>4</a:t>
            </a:r>
            <a:endParaRPr kumimoji="0" lang="id-ID" sz="2926" b="1" i="0" u="none" strike="noStrike" kern="1200" cap="none" spc="0" normalizeH="0" baseline="0" noProof="0" dirty="0">
              <a:ln>
                <a:noFill/>
              </a:ln>
              <a:solidFill>
                <a:prstClr val="white"/>
              </a:solidFill>
              <a:effectLst/>
              <a:uLnTx/>
              <a:uFillTx/>
              <a:latin typeface="Lato" charset="0"/>
              <a:ea typeface="Lato" charset="0"/>
              <a:cs typeface="Lato" charset="0"/>
            </a:endParaRPr>
          </a:p>
        </p:txBody>
      </p:sp>
      <p:sp>
        <p:nvSpPr>
          <p:cNvPr id="57" name="Subtitle 2">
            <a:extLst>
              <a:ext uri="{FF2B5EF4-FFF2-40B4-BE49-F238E27FC236}">
                <a16:creationId xmlns:a16="http://schemas.microsoft.com/office/drawing/2014/main" id="{6C5C7EF3-ADCD-63D2-58E6-E3C9FE043F60}"/>
              </a:ext>
            </a:extLst>
          </p:cNvPr>
          <p:cNvSpPr txBox="1">
            <a:spLocks/>
          </p:cNvSpPr>
          <p:nvPr/>
        </p:nvSpPr>
        <p:spPr>
          <a:xfrm>
            <a:off x="7187432" y="5258405"/>
            <a:ext cx="2615238" cy="858682"/>
          </a:xfrm>
          <a:prstGeom prst="rect">
            <a:avLst/>
          </a:prstGeom>
        </p:spPr>
        <p:txBody>
          <a:bodyPr vert="horz" wrap="square" lIns="88378" tIns="44189" rIns="88378" bIns="4418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479"/>
              </a:lnSpc>
              <a:spcBef>
                <a:spcPct val="20000"/>
              </a:spcBef>
              <a:spcAft>
                <a:spcPts val="0"/>
              </a:spcAft>
              <a:buClrTx/>
              <a:buSzTx/>
              <a:buFont typeface="Arial"/>
              <a:buNone/>
              <a:tabLst/>
              <a:defRPr/>
            </a:pPr>
            <a:r>
              <a:rPr kumimoji="0" lang="el-GR" sz="1400" b="0" i="0" u="none" strike="noStrike" kern="1200" cap="none" spc="0" normalizeH="0" baseline="0" noProof="0" dirty="0">
                <a:ln>
                  <a:noFill/>
                </a:ln>
                <a:solidFill>
                  <a:srgbClr val="344068"/>
                </a:solidFill>
                <a:effectLst/>
                <a:uLnTx/>
                <a:uFillTx/>
                <a:latin typeface="Open Sans Light"/>
                <a:ea typeface="+mn-ea"/>
                <a:cs typeface="Open Sans Light"/>
              </a:rPr>
              <a:t>Ψ</a:t>
            </a:r>
            <a:r>
              <a:rPr kumimoji="0" lang="en-US" sz="1400" b="0" i="0" u="none" strike="noStrike" kern="1200" cap="none" spc="0" normalizeH="0" baseline="0" noProof="0" dirty="0" err="1">
                <a:ln>
                  <a:noFill/>
                </a:ln>
                <a:solidFill>
                  <a:srgbClr val="344068"/>
                </a:solidFill>
                <a:effectLst/>
                <a:uLnTx/>
                <a:uFillTx/>
                <a:latin typeface="Open Sans Light"/>
                <a:ea typeface="+mn-ea"/>
                <a:cs typeface="Open Sans Light"/>
              </a:rPr>
              <a:t>ηφι</a:t>
            </a:r>
            <a:r>
              <a:rPr kumimoji="0" lang="en-US" sz="1400" b="0" i="0" u="none" strike="noStrike" kern="1200" cap="none" spc="0" normalizeH="0" baseline="0" noProof="0" dirty="0">
                <a:ln>
                  <a:noFill/>
                </a:ln>
                <a:solidFill>
                  <a:srgbClr val="344068"/>
                </a:solidFill>
                <a:effectLst/>
                <a:uLnTx/>
                <a:uFillTx/>
                <a:latin typeface="Open Sans Light"/>
                <a:ea typeface="+mn-ea"/>
                <a:cs typeface="Open Sans Light"/>
              </a:rPr>
              <a:t>ακές τεχνολογίες</a:t>
            </a:r>
            <a:r>
              <a:rPr kumimoji="0" lang="el-GR" sz="1400" b="0" i="0" u="none" strike="noStrike" kern="1200" cap="none" spc="0" normalizeH="0" baseline="0" noProof="0" dirty="0">
                <a:ln>
                  <a:noFill/>
                </a:ln>
                <a:solidFill>
                  <a:srgbClr val="344068"/>
                </a:solidFill>
                <a:effectLst/>
                <a:uLnTx/>
                <a:uFillTx/>
                <a:latin typeface="Open Sans Light"/>
                <a:ea typeface="+mn-ea"/>
                <a:cs typeface="Open Sans Light"/>
              </a:rPr>
              <a:t> και ΤΠΕ στον τομέα «Τουρισμός, Πολιτισμός και Δημιουργικές Βιομηχανίες» </a:t>
            </a:r>
            <a:endParaRPr kumimoji="0" lang="en-US" sz="1400" b="0" i="0" u="none" strike="noStrike" kern="1200" cap="none" spc="0" normalizeH="0" baseline="0" noProof="0" dirty="0">
              <a:ln>
                <a:noFill/>
              </a:ln>
              <a:solidFill>
                <a:prstClr val="black"/>
              </a:solidFill>
              <a:effectLst/>
              <a:uLnTx/>
              <a:uFillTx/>
              <a:latin typeface="Lato Light" charset="0"/>
              <a:ea typeface="Lato Light" charset="0"/>
              <a:cs typeface="Lato Light" charset="0"/>
            </a:endParaRPr>
          </a:p>
        </p:txBody>
      </p:sp>
      <p:pic>
        <p:nvPicPr>
          <p:cNvPr id="2" name="Εικόνα 1">
            <a:extLst>
              <a:ext uri="{FF2B5EF4-FFF2-40B4-BE49-F238E27FC236}">
                <a16:creationId xmlns:a16="http://schemas.microsoft.com/office/drawing/2014/main" id="{1EF9E1C6-6B4E-9C99-B1DF-5BCA96F4E8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378" y="6211641"/>
            <a:ext cx="4022630" cy="597603"/>
          </a:xfrm>
          <a:prstGeom prst="rect">
            <a:avLst/>
          </a:prstGeom>
        </p:spPr>
      </p:pic>
    </p:spTree>
    <p:extLst>
      <p:ext uri="{BB962C8B-B14F-4D97-AF65-F5344CB8AC3E}">
        <p14:creationId xmlns:p14="http://schemas.microsoft.com/office/powerpoint/2010/main" val="3709682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heckerboard(across)">
                                      <p:cBhvr>
                                        <p:cTn id="10" dur="500"/>
                                        <p:tgtEl>
                                          <p:spTgt spid="7"/>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checkerboard(across)">
                                      <p:cBhvr>
                                        <p:cTn id="13" dur="500"/>
                                        <p:tgtEl>
                                          <p:spTgt spid="13"/>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checkerboard(across)">
                                      <p:cBhvr>
                                        <p:cTn id="16" dur="500"/>
                                        <p:tgtEl>
                                          <p:spTgt spid="14"/>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heckerboard(across)">
                                      <p:cBhvr>
                                        <p:cTn id="19" dur="500"/>
                                        <p:tgtEl>
                                          <p:spTgt spid="15"/>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heckerboard(across)">
                                      <p:cBhvr>
                                        <p:cTn id="22" dur="500"/>
                                        <p:tgtEl>
                                          <p:spTgt spid="16"/>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checkerboard(across)">
                                      <p:cBhvr>
                                        <p:cTn id="25" dur="500"/>
                                        <p:tgtEl>
                                          <p:spTgt spid="17"/>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checkerboard(across)">
                                      <p:cBhvr>
                                        <p:cTn id="28" dur="500"/>
                                        <p:tgtEl>
                                          <p:spTgt spid="18"/>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checkerboard(across)">
                                      <p:cBhvr>
                                        <p:cTn id="31" dur="500"/>
                                        <p:tgtEl>
                                          <p:spTgt spid="19"/>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checkerboard(across)">
                                      <p:cBhvr>
                                        <p:cTn id="34" dur="500"/>
                                        <p:tgtEl>
                                          <p:spTgt spid="20"/>
                                        </p:tgtEl>
                                      </p:cBhvr>
                                    </p:animEffect>
                                  </p:childTnLst>
                                </p:cTn>
                              </p:par>
                              <p:par>
                                <p:cTn id="35" presetID="5" presetClass="entr" presetSubtype="1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checkerboard(across)">
                                      <p:cBhvr>
                                        <p:cTn id="37" dur="500"/>
                                        <p:tgtEl>
                                          <p:spTgt spid="21"/>
                                        </p:tgtEl>
                                      </p:cBhvr>
                                    </p:animEffect>
                                  </p:childTnLst>
                                </p:cTn>
                              </p:par>
                              <p:par>
                                <p:cTn id="38" presetID="5" presetClass="entr" presetSubtype="10"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checkerboard(across)">
                                      <p:cBhvr>
                                        <p:cTn id="40" dur="500"/>
                                        <p:tgtEl>
                                          <p:spTgt spid="22"/>
                                        </p:tgtEl>
                                      </p:cBhvr>
                                    </p:animEffect>
                                  </p:childTnLst>
                                </p:cTn>
                              </p:par>
                              <p:par>
                                <p:cTn id="41" presetID="5" presetClass="entr" presetSubtype="10"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checkerboard(across)">
                                      <p:cBhvr>
                                        <p:cTn id="43" dur="500"/>
                                        <p:tgtEl>
                                          <p:spTgt spid="23"/>
                                        </p:tgtEl>
                                      </p:cBhvr>
                                    </p:animEffect>
                                  </p:childTnLst>
                                </p:cTn>
                              </p:par>
                              <p:par>
                                <p:cTn id="44" presetID="5" presetClass="entr" presetSubtype="10" fill="hold" grpId="0"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checkerboard(across)">
                                      <p:cBhvr>
                                        <p:cTn id="46" dur="500"/>
                                        <p:tgtEl>
                                          <p:spTgt spid="24"/>
                                        </p:tgtEl>
                                      </p:cBhvr>
                                    </p:animEffect>
                                  </p:childTnLst>
                                </p:cTn>
                              </p:par>
                              <p:par>
                                <p:cTn id="47" presetID="5" presetClass="entr" presetSubtype="10"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checkerboard(across)">
                                      <p:cBhvr>
                                        <p:cTn id="49" dur="500"/>
                                        <p:tgtEl>
                                          <p:spTgt spid="26"/>
                                        </p:tgtEl>
                                      </p:cBhvr>
                                    </p:animEffect>
                                  </p:childTnLst>
                                </p:cTn>
                              </p:par>
                              <p:par>
                                <p:cTn id="50" presetID="5" presetClass="entr" presetSubtype="10" fill="hold" grpId="0" nodeType="with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checkerboard(across)">
                                      <p:cBhvr>
                                        <p:cTn id="52" dur="500"/>
                                        <p:tgtEl>
                                          <p:spTgt spid="27"/>
                                        </p:tgtEl>
                                      </p:cBhvr>
                                    </p:animEffect>
                                  </p:childTnLst>
                                </p:cTn>
                              </p:par>
                              <p:par>
                                <p:cTn id="53" presetID="5" presetClass="entr" presetSubtype="10" fill="hold" grpId="0" nodeType="with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checkerboard(across)">
                                      <p:cBhvr>
                                        <p:cTn id="55" dur="500"/>
                                        <p:tgtEl>
                                          <p:spTgt spid="28"/>
                                        </p:tgtEl>
                                      </p:cBhvr>
                                    </p:animEffect>
                                  </p:childTnLst>
                                </p:cTn>
                              </p:par>
                              <p:par>
                                <p:cTn id="56" presetID="5" presetClass="entr" presetSubtype="10" fill="hold" grpId="0" nodeType="with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checkerboard(across)">
                                      <p:cBhvr>
                                        <p:cTn id="58" dur="500"/>
                                        <p:tgtEl>
                                          <p:spTgt spid="29"/>
                                        </p:tgtEl>
                                      </p:cBhvr>
                                    </p:animEffect>
                                  </p:childTnLst>
                                </p:cTn>
                              </p:par>
                              <p:par>
                                <p:cTn id="59" presetID="5" presetClass="entr" presetSubtype="10" fill="hold" grpId="0" nodeType="with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checkerboard(across)">
                                      <p:cBhvr>
                                        <p:cTn id="61" dur="500"/>
                                        <p:tgtEl>
                                          <p:spTgt spid="30"/>
                                        </p:tgtEl>
                                      </p:cBhvr>
                                    </p:animEffect>
                                  </p:childTnLst>
                                </p:cTn>
                              </p:par>
                              <p:par>
                                <p:cTn id="62" presetID="5" presetClass="entr" presetSubtype="10" fill="hold" grpId="0" nodeType="withEffect">
                                  <p:stCondLst>
                                    <p:cond delay="0"/>
                                  </p:stCondLst>
                                  <p:childTnLst>
                                    <p:set>
                                      <p:cBhvr>
                                        <p:cTn id="63" dur="1" fill="hold">
                                          <p:stCondLst>
                                            <p:cond delay="0"/>
                                          </p:stCondLst>
                                        </p:cTn>
                                        <p:tgtEl>
                                          <p:spTgt spid="31"/>
                                        </p:tgtEl>
                                        <p:attrNameLst>
                                          <p:attrName>style.visibility</p:attrName>
                                        </p:attrNameLst>
                                      </p:cBhvr>
                                      <p:to>
                                        <p:strVal val="visible"/>
                                      </p:to>
                                    </p:set>
                                    <p:animEffect transition="in" filter="checkerboard(across)">
                                      <p:cBhvr>
                                        <p:cTn id="64" dur="500"/>
                                        <p:tgtEl>
                                          <p:spTgt spid="31"/>
                                        </p:tgtEl>
                                      </p:cBhvr>
                                    </p:animEffect>
                                  </p:childTnLst>
                                </p:cTn>
                              </p:par>
                              <p:par>
                                <p:cTn id="65" presetID="5" presetClass="entr" presetSubtype="10" fill="hold" grpId="0"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checkerboard(across)">
                                      <p:cBhvr>
                                        <p:cTn id="67" dur="500"/>
                                        <p:tgtEl>
                                          <p:spTgt spid="32"/>
                                        </p:tgtEl>
                                      </p:cBhvr>
                                    </p:animEffect>
                                  </p:childTnLst>
                                </p:cTn>
                              </p:par>
                              <p:par>
                                <p:cTn id="68" presetID="5" presetClass="entr" presetSubtype="10" fill="hold" grpId="0" nodeType="withEffect">
                                  <p:stCondLst>
                                    <p:cond delay="0"/>
                                  </p:stCondLst>
                                  <p:childTnLst>
                                    <p:set>
                                      <p:cBhvr>
                                        <p:cTn id="69" dur="1" fill="hold">
                                          <p:stCondLst>
                                            <p:cond delay="0"/>
                                          </p:stCondLst>
                                        </p:cTn>
                                        <p:tgtEl>
                                          <p:spTgt spid="50"/>
                                        </p:tgtEl>
                                        <p:attrNameLst>
                                          <p:attrName>style.visibility</p:attrName>
                                        </p:attrNameLst>
                                      </p:cBhvr>
                                      <p:to>
                                        <p:strVal val="visible"/>
                                      </p:to>
                                    </p:set>
                                    <p:animEffect transition="in" filter="checkerboard(across)">
                                      <p:cBhvr>
                                        <p:cTn id="70" dur="500"/>
                                        <p:tgtEl>
                                          <p:spTgt spid="50"/>
                                        </p:tgtEl>
                                      </p:cBhvr>
                                    </p:animEffect>
                                  </p:childTnLst>
                                </p:cTn>
                              </p:par>
                              <p:par>
                                <p:cTn id="71" presetID="5" presetClass="entr" presetSubtype="10" fill="hold" grpId="0" nodeType="withEffect">
                                  <p:stCondLst>
                                    <p:cond delay="0"/>
                                  </p:stCondLst>
                                  <p:childTnLst>
                                    <p:set>
                                      <p:cBhvr>
                                        <p:cTn id="72" dur="1" fill="hold">
                                          <p:stCondLst>
                                            <p:cond delay="0"/>
                                          </p:stCondLst>
                                        </p:cTn>
                                        <p:tgtEl>
                                          <p:spTgt spid="52"/>
                                        </p:tgtEl>
                                        <p:attrNameLst>
                                          <p:attrName>style.visibility</p:attrName>
                                        </p:attrNameLst>
                                      </p:cBhvr>
                                      <p:to>
                                        <p:strVal val="visible"/>
                                      </p:to>
                                    </p:set>
                                    <p:animEffect transition="in" filter="checkerboard(across)">
                                      <p:cBhvr>
                                        <p:cTn id="73" dur="500"/>
                                        <p:tgtEl>
                                          <p:spTgt spid="52"/>
                                        </p:tgtEl>
                                      </p:cBhvr>
                                    </p:animEffect>
                                  </p:childTnLst>
                                </p:cTn>
                              </p:par>
                              <p:par>
                                <p:cTn id="74" presetID="5" presetClass="entr" presetSubtype="10" fill="hold" grpId="0" nodeType="withEffect">
                                  <p:stCondLst>
                                    <p:cond delay="0"/>
                                  </p:stCondLst>
                                  <p:childTnLst>
                                    <p:set>
                                      <p:cBhvr>
                                        <p:cTn id="75" dur="1" fill="hold">
                                          <p:stCondLst>
                                            <p:cond delay="0"/>
                                          </p:stCondLst>
                                        </p:cTn>
                                        <p:tgtEl>
                                          <p:spTgt spid="53"/>
                                        </p:tgtEl>
                                        <p:attrNameLst>
                                          <p:attrName>style.visibility</p:attrName>
                                        </p:attrNameLst>
                                      </p:cBhvr>
                                      <p:to>
                                        <p:strVal val="visible"/>
                                      </p:to>
                                    </p:set>
                                    <p:animEffect transition="in" filter="checkerboard(across)">
                                      <p:cBhvr>
                                        <p:cTn id="76" dur="500"/>
                                        <p:tgtEl>
                                          <p:spTgt spid="53"/>
                                        </p:tgtEl>
                                      </p:cBhvr>
                                    </p:animEffect>
                                  </p:childTnLst>
                                </p:cTn>
                              </p:par>
                              <p:par>
                                <p:cTn id="77" presetID="5" presetClass="entr" presetSubtype="10" fill="hold" grpId="0" nodeType="withEffect">
                                  <p:stCondLst>
                                    <p:cond delay="0"/>
                                  </p:stCondLst>
                                  <p:childTnLst>
                                    <p:set>
                                      <p:cBhvr>
                                        <p:cTn id="78" dur="1" fill="hold">
                                          <p:stCondLst>
                                            <p:cond delay="0"/>
                                          </p:stCondLst>
                                        </p:cTn>
                                        <p:tgtEl>
                                          <p:spTgt spid="54"/>
                                        </p:tgtEl>
                                        <p:attrNameLst>
                                          <p:attrName>style.visibility</p:attrName>
                                        </p:attrNameLst>
                                      </p:cBhvr>
                                      <p:to>
                                        <p:strVal val="visible"/>
                                      </p:to>
                                    </p:set>
                                    <p:animEffect transition="in" filter="checkerboard(across)">
                                      <p:cBhvr>
                                        <p:cTn id="79" dur="500"/>
                                        <p:tgtEl>
                                          <p:spTgt spid="54"/>
                                        </p:tgtEl>
                                      </p:cBhvr>
                                    </p:animEffect>
                                  </p:childTnLst>
                                </p:cTn>
                              </p:par>
                              <p:par>
                                <p:cTn id="80" presetID="5" presetClass="entr" presetSubtype="10" fill="hold" grpId="0" nodeType="withEffect">
                                  <p:stCondLst>
                                    <p:cond delay="0"/>
                                  </p:stCondLst>
                                  <p:childTnLst>
                                    <p:set>
                                      <p:cBhvr>
                                        <p:cTn id="81" dur="1" fill="hold">
                                          <p:stCondLst>
                                            <p:cond delay="0"/>
                                          </p:stCondLst>
                                        </p:cTn>
                                        <p:tgtEl>
                                          <p:spTgt spid="55"/>
                                        </p:tgtEl>
                                        <p:attrNameLst>
                                          <p:attrName>style.visibility</p:attrName>
                                        </p:attrNameLst>
                                      </p:cBhvr>
                                      <p:to>
                                        <p:strVal val="visible"/>
                                      </p:to>
                                    </p:set>
                                    <p:animEffect transition="in" filter="checkerboard(across)">
                                      <p:cBhvr>
                                        <p:cTn id="82" dur="500"/>
                                        <p:tgtEl>
                                          <p:spTgt spid="55"/>
                                        </p:tgtEl>
                                      </p:cBhvr>
                                    </p:animEffect>
                                  </p:childTnLst>
                                </p:cTn>
                              </p:par>
                              <p:par>
                                <p:cTn id="83" presetID="5" presetClass="entr" presetSubtype="10" fill="hold" grpId="0" nodeType="withEffect">
                                  <p:stCondLst>
                                    <p:cond delay="0"/>
                                  </p:stCondLst>
                                  <p:childTnLst>
                                    <p:set>
                                      <p:cBhvr>
                                        <p:cTn id="84" dur="1" fill="hold">
                                          <p:stCondLst>
                                            <p:cond delay="0"/>
                                          </p:stCondLst>
                                        </p:cTn>
                                        <p:tgtEl>
                                          <p:spTgt spid="56"/>
                                        </p:tgtEl>
                                        <p:attrNameLst>
                                          <p:attrName>style.visibility</p:attrName>
                                        </p:attrNameLst>
                                      </p:cBhvr>
                                      <p:to>
                                        <p:strVal val="visible"/>
                                      </p:to>
                                    </p:set>
                                    <p:animEffect transition="in" filter="checkerboard(across)">
                                      <p:cBhvr>
                                        <p:cTn id="85" dur="500"/>
                                        <p:tgtEl>
                                          <p:spTgt spid="56"/>
                                        </p:tgtEl>
                                      </p:cBhvr>
                                    </p:animEffect>
                                  </p:childTnLst>
                                </p:cTn>
                              </p:par>
                              <p:par>
                                <p:cTn id="86" presetID="5" presetClass="entr" presetSubtype="10" fill="hold" grpId="0" nodeType="withEffect">
                                  <p:stCondLst>
                                    <p:cond delay="0"/>
                                  </p:stCondLst>
                                  <p:childTnLst>
                                    <p:set>
                                      <p:cBhvr>
                                        <p:cTn id="87" dur="1" fill="hold">
                                          <p:stCondLst>
                                            <p:cond delay="0"/>
                                          </p:stCondLst>
                                        </p:cTn>
                                        <p:tgtEl>
                                          <p:spTgt spid="57"/>
                                        </p:tgtEl>
                                        <p:attrNameLst>
                                          <p:attrName>style.visibility</p:attrName>
                                        </p:attrNameLst>
                                      </p:cBhvr>
                                      <p:to>
                                        <p:strVal val="visible"/>
                                      </p:to>
                                    </p:set>
                                    <p:animEffect transition="in" filter="checkerboard(across)">
                                      <p:cBhvr>
                                        <p:cTn id="88" dur="500"/>
                                        <p:tgtEl>
                                          <p:spTgt spid="57"/>
                                        </p:tgtEl>
                                      </p:cBhvr>
                                    </p:animEffect>
                                  </p:childTnLst>
                                </p:cTn>
                              </p:par>
                              <p:par>
                                <p:cTn id="89" presetID="5" presetClass="entr" presetSubtype="10" fill="hold" nodeType="withEffect">
                                  <p:stCondLst>
                                    <p:cond delay="0"/>
                                  </p:stCondLst>
                                  <p:childTnLst>
                                    <p:set>
                                      <p:cBhvr>
                                        <p:cTn id="90" dur="1" fill="hold">
                                          <p:stCondLst>
                                            <p:cond delay="0"/>
                                          </p:stCondLst>
                                        </p:cTn>
                                        <p:tgtEl>
                                          <p:spTgt spid="2"/>
                                        </p:tgtEl>
                                        <p:attrNameLst>
                                          <p:attrName>style.visibility</p:attrName>
                                        </p:attrNameLst>
                                      </p:cBhvr>
                                      <p:to>
                                        <p:strVal val="visible"/>
                                      </p:to>
                                    </p:set>
                                    <p:animEffect transition="in" filter="checkerboard(across)">
                                      <p:cBhvr>
                                        <p:cTn id="9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3" grpId="0"/>
      <p:bldP spid="14" grpId="0" animBg="1"/>
      <p:bldP spid="15" grpId="0" animBg="1"/>
      <p:bldP spid="16" grpId="0" animBg="1"/>
      <p:bldP spid="17" grpId="0" animBg="1"/>
      <p:bldP spid="18" grpId="0"/>
      <p:bldP spid="19" grpId="0" animBg="1"/>
      <p:bldP spid="20" grpId="0" animBg="1"/>
      <p:bldP spid="21" grpId="0" animBg="1"/>
      <p:bldP spid="22" grpId="0" animBg="1"/>
      <p:bldP spid="23" grpId="0"/>
      <p:bldP spid="24" grpId="0"/>
      <p:bldP spid="26" grpId="0"/>
      <p:bldP spid="27" grpId="0" animBg="1"/>
      <p:bldP spid="28" grpId="0" animBg="1"/>
      <p:bldP spid="29" grpId="0" animBg="1"/>
      <p:bldP spid="30" grpId="0"/>
      <p:bldP spid="31" grpId="0"/>
      <p:bldP spid="32" grpId="0" animBg="1"/>
      <p:bldP spid="50" grpId="0"/>
      <p:bldP spid="52" grpId="0" animBg="1"/>
      <p:bldP spid="53" grpId="0" animBg="1"/>
      <p:bldP spid="54" grpId="0" animBg="1"/>
      <p:bldP spid="55" grpId="0" animBg="1"/>
      <p:bldP spid="56" grpId="0"/>
      <p:bldP spid="5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περιεχομένου 13">
            <a:extLst>
              <a:ext uri="{FF2B5EF4-FFF2-40B4-BE49-F238E27FC236}">
                <a16:creationId xmlns:a16="http://schemas.microsoft.com/office/drawing/2014/main" id="{6FCA0AF1-FFA3-436C-A2A4-6CA79E5CCC95}"/>
              </a:ext>
            </a:extLst>
          </p:cNvPr>
          <p:cNvSpPr txBox="1">
            <a:spLocks/>
          </p:cNvSpPr>
          <p:nvPr/>
        </p:nvSpPr>
        <p:spPr>
          <a:xfrm>
            <a:off x="901505" y="1814028"/>
            <a:ext cx="8879206" cy="606117"/>
          </a:xfrm>
          <a:prstGeom prst="rect">
            <a:avLst/>
          </a:prstGeom>
        </p:spPr>
        <p:txBody>
          <a:bodyPr vert="horz" lIns="91440" tIns="45720" rIns="91440" bIns="45720" rtlCol="0">
            <a:normAutofit/>
          </a:bodyPr>
          <a:lstStyle>
            <a:lvl1pPr marL="274320" indent="-228600" algn="l" defTabSz="914400" rtl="0" eaLnBrk="1" latinLnBrk="0" hangingPunct="1">
              <a:lnSpc>
                <a:spcPct val="90000"/>
              </a:lnSpc>
              <a:spcBef>
                <a:spcPts val="1800"/>
              </a:spcBef>
              <a:buSzPct val="8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sz="1400" kern="1200" baseline="0">
                <a:solidFill>
                  <a:schemeClr val="tx1"/>
                </a:solidFill>
                <a:latin typeface="+mn-lt"/>
                <a:ea typeface="+mn-ea"/>
                <a:cs typeface="+mn-cs"/>
              </a:defRPr>
            </a:lvl9pPr>
          </a:lstStyle>
          <a:p>
            <a:pPr marL="45720" marR="0" lvl="0" indent="0" algn="just" defTabSz="914400" rtl="0" eaLnBrk="1" fontAlgn="auto" latinLnBrk="0" hangingPunct="1">
              <a:lnSpc>
                <a:spcPct val="90000"/>
              </a:lnSpc>
              <a:spcBef>
                <a:spcPts val="1800"/>
              </a:spcBef>
              <a:spcAft>
                <a:spcPts val="0"/>
              </a:spcAft>
              <a:buClrTx/>
              <a:buSzPct val="80000"/>
              <a:buFont typeface="Arial" pitchFamily="34" charset="0"/>
              <a:buNone/>
              <a:tabLst/>
              <a:defRPr/>
            </a:pPr>
            <a:endParaRPr kumimoji="0" lang="el-GR" sz="2000" b="1" i="0" u="none" strike="noStrike" kern="1200" cap="none" spc="0" normalizeH="0" baseline="0" noProof="0" dirty="0">
              <a:ln>
                <a:noFill/>
              </a:ln>
              <a:solidFill>
                <a:srgbClr val="800000"/>
              </a:solidFill>
              <a:effectLst/>
              <a:uLnTx/>
              <a:uFillTx/>
              <a:ea typeface="+mn-ea"/>
              <a:cs typeface="+mn-cs"/>
            </a:endParaRPr>
          </a:p>
        </p:txBody>
      </p:sp>
      <p:sp>
        <p:nvSpPr>
          <p:cNvPr id="3" name="Ορθογώνιο 2">
            <a:extLst>
              <a:ext uri="{FF2B5EF4-FFF2-40B4-BE49-F238E27FC236}">
                <a16:creationId xmlns:a16="http://schemas.microsoft.com/office/drawing/2014/main" id="{D3510E3E-251D-49C1-8FA9-FEF1098BB096}"/>
              </a:ext>
            </a:extLst>
          </p:cNvPr>
          <p:cNvSpPr/>
          <p:nvPr/>
        </p:nvSpPr>
        <p:spPr>
          <a:xfrm>
            <a:off x="0" y="1131472"/>
            <a:ext cx="12192000" cy="6433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prstClr val="white"/>
                </a:solidFill>
                <a:effectLst/>
                <a:uLnTx/>
                <a:uFillTx/>
                <a:ea typeface="+mn-ea"/>
                <a:cs typeface="+mn-cs"/>
              </a:rPr>
              <a:t>639.098.844€</a:t>
            </a:r>
            <a:r>
              <a:rPr kumimoji="0" lang="el-GR" sz="2400" b="0" i="0" u="none" strike="noStrike" kern="1200" cap="none" spc="0" normalizeH="0" baseline="0" noProof="0" dirty="0">
                <a:ln>
                  <a:noFill/>
                </a:ln>
                <a:solidFill>
                  <a:prstClr val="white"/>
                </a:solidFill>
                <a:effectLst/>
                <a:uLnTx/>
                <a:uFillTx/>
                <a:ea typeface="+mn-ea"/>
                <a:cs typeface="+mn-cs"/>
              </a:rPr>
              <a:t> Σύνολο Δημόσιας Δαπάνης</a:t>
            </a:r>
            <a:endParaRPr kumimoji="0" lang="el-GR" sz="2800" b="0" i="0" u="none" strike="noStrike" kern="1200" cap="none" spc="0" normalizeH="0" baseline="0" noProof="0" dirty="0">
              <a:ln>
                <a:noFill/>
              </a:ln>
              <a:solidFill>
                <a:prstClr val="white"/>
              </a:solidFill>
              <a:effectLst/>
              <a:uLnTx/>
              <a:uFillTx/>
              <a:ea typeface="+mn-ea"/>
              <a:cs typeface="+mn-cs"/>
            </a:endParaRPr>
          </a:p>
        </p:txBody>
      </p:sp>
      <p:graphicFrame>
        <p:nvGraphicFramePr>
          <p:cNvPr id="7" name="Γράφημα 6">
            <a:extLst>
              <a:ext uri="{FF2B5EF4-FFF2-40B4-BE49-F238E27FC236}">
                <a16:creationId xmlns:a16="http://schemas.microsoft.com/office/drawing/2014/main" id="{000A6C22-2D0D-44C2-8A99-C402E3D74769}"/>
              </a:ext>
            </a:extLst>
          </p:cNvPr>
          <p:cNvGraphicFramePr>
            <a:graphicFrameLocks/>
          </p:cNvGraphicFramePr>
          <p:nvPr>
            <p:extLst>
              <p:ext uri="{D42A27DB-BD31-4B8C-83A1-F6EECF244321}">
                <p14:modId xmlns:p14="http://schemas.microsoft.com/office/powerpoint/2010/main" val="1428133886"/>
              </p:ext>
            </p:extLst>
          </p:nvPr>
        </p:nvGraphicFramePr>
        <p:xfrm>
          <a:off x="1562100" y="1970587"/>
          <a:ext cx="9001125" cy="4887413"/>
        </p:xfrm>
        <a:graphic>
          <a:graphicData uri="http://schemas.openxmlformats.org/drawingml/2006/chart">
            <c:chart xmlns:c="http://schemas.openxmlformats.org/drawingml/2006/chart" xmlns:r="http://schemas.openxmlformats.org/officeDocument/2006/relationships" r:id="rId3"/>
          </a:graphicData>
        </a:graphic>
      </p:graphicFrame>
      <p:sp>
        <p:nvSpPr>
          <p:cNvPr id="2" name="Τίτλος 1">
            <a:extLst>
              <a:ext uri="{FF2B5EF4-FFF2-40B4-BE49-F238E27FC236}">
                <a16:creationId xmlns:a16="http://schemas.microsoft.com/office/drawing/2014/main" id="{E7E566BC-B936-DF20-B1FC-60B06C322F33}"/>
              </a:ext>
            </a:extLst>
          </p:cNvPr>
          <p:cNvSpPr txBox="1">
            <a:spLocks/>
          </p:cNvSpPr>
          <p:nvPr/>
        </p:nvSpPr>
        <p:spPr>
          <a:xfrm>
            <a:off x="0" y="197963"/>
            <a:ext cx="12192000" cy="5979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3400" b="1" dirty="0">
                <a:solidFill>
                  <a:srgbClr val="144E8C"/>
                </a:solidFill>
                <a:latin typeface="Calibri" panose="020F0502020204030204" pitchFamily="34" charset="0"/>
                <a:ea typeface="Times New Roman" panose="02020603050405020304" pitchFamily="18" charset="0"/>
              </a:rPr>
              <a:t>ΠεΠ ΑΜΘ 21-27</a:t>
            </a:r>
            <a:endParaRPr lang="el-GR" sz="3400" dirty="0">
              <a:solidFill>
                <a:srgbClr val="144E8C"/>
              </a:solidFill>
            </a:endParaRPr>
          </a:p>
        </p:txBody>
      </p:sp>
    </p:spTree>
    <p:extLst>
      <p:ext uri="{BB962C8B-B14F-4D97-AF65-F5344CB8AC3E}">
        <p14:creationId xmlns:p14="http://schemas.microsoft.com/office/powerpoint/2010/main" val="3580530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heckerboard(across)">
                                      <p:cBhvr>
                                        <p:cTn id="10" dur="500"/>
                                        <p:tgtEl>
                                          <p:spTgt spid="7"/>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Graphic spid="7" grpId="0">
        <p:bldAsOne/>
      </p:bldGraphic>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Πίνακας 1">
            <a:extLst>
              <a:ext uri="{FF2B5EF4-FFF2-40B4-BE49-F238E27FC236}">
                <a16:creationId xmlns:a16="http://schemas.microsoft.com/office/drawing/2014/main" id="{86BA47AE-0AAB-92A9-79F7-169AF2128654}"/>
              </a:ext>
            </a:extLst>
          </p:cNvPr>
          <p:cNvGraphicFramePr>
            <a:graphicFrameLocks noGrp="1"/>
          </p:cNvGraphicFramePr>
          <p:nvPr>
            <p:extLst>
              <p:ext uri="{D42A27DB-BD31-4B8C-83A1-F6EECF244321}">
                <p14:modId xmlns:p14="http://schemas.microsoft.com/office/powerpoint/2010/main" val="2983395164"/>
              </p:ext>
            </p:extLst>
          </p:nvPr>
        </p:nvGraphicFramePr>
        <p:xfrm>
          <a:off x="2111605" y="3163104"/>
          <a:ext cx="6928700" cy="2458142"/>
        </p:xfrm>
        <a:graphic>
          <a:graphicData uri="http://schemas.openxmlformats.org/drawingml/2006/table">
            <a:tbl>
              <a:tblPr firstRow="1" firstCol="1" bandRow="1">
                <a:tableStyleId>{21E4AEA4-8DFA-4A89-87EB-49C32662AFE0}</a:tableStyleId>
              </a:tblPr>
              <a:tblGrid>
                <a:gridCol w="2176431">
                  <a:extLst>
                    <a:ext uri="{9D8B030D-6E8A-4147-A177-3AD203B41FA5}">
                      <a16:colId xmlns:a16="http://schemas.microsoft.com/office/drawing/2014/main" val="1319264506"/>
                    </a:ext>
                  </a:extLst>
                </a:gridCol>
                <a:gridCol w="1976727">
                  <a:extLst>
                    <a:ext uri="{9D8B030D-6E8A-4147-A177-3AD203B41FA5}">
                      <a16:colId xmlns:a16="http://schemas.microsoft.com/office/drawing/2014/main" val="617670081"/>
                    </a:ext>
                  </a:extLst>
                </a:gridCol>
                <a:gridCol w="2775542">
                  <a:extLst>
                    <a:ext uri="{9D8B030D-6E8A-4147-A177-3AD203B41FA5}">
                      <a16:colId xmlns:a16="http://schemas.microsoft.com/office/drawing/2014/main" val="639638644"/>
                    </a:ext>
                  </a:extLst>
                </a:gridCol>
              </a:tblGrid>
              <a:tr h="417606">
                <a:tc>
                  <a:txBody>
                    <a:bodyPr/>
                    <a:lstStyle/>
                    <a:p>
                      <a:pPr algn="ctr">
                        <a:lnSpc>
                          <a:spcPct val="107000"/>
                        </a:lnSpc>
                        <a:spcBef>
                          <a:spcPts val="300"/>
                        </a:spcBef>
                        <a:spcAft>
                          <a:spcPts val="300"/>
                        </a:spcAft>
                      </a:pPr>
                      <a:r>
                        <a:rPr lang="el-GR" sz="1600" kern="0" dirty="0">
                          <a:effectLst/>
                        </a:rPr>
                        <a:t>Είδος έρευνας</a:t>
                      </a:r>
                      <a:endParaRPr lang="el-GR" sz="1600" kern="100" dirty="0">
                        <a:effectLst/>
                        <a:latin typeface="+mj-lt"/>
                        <a:ea typeface="Aptos" panose="020B0004020202020204" pitchFamily="34" charset="0"/>
                        <a:cs typeface="Arial" panose="020B0604020202020204" pitchFamily="34" charset="0"/>
                      </a:endParaRPr>
                    </a:p>
                  </a:txBody>
                  <a:tcPr marL="68580" marR="68580" marT="0" marB="0" anchor="ctr"/>
                </a:tc>
                <a:tc>
                  <a:txBody>
                    <a:bodyPr/>
                    <a:lstStyle/>
                    <a:p>
                      <a:pPr algn="ctr">
                        <a:lnSpc>
                          <a:spcPct val="107000"/>
                        </a:lnSpc>
                        <a:spcBef>
                          <a:spcPts val="300"/>
                        </a:spcBef>
                        <a:spcAft>
                          <a:spcPts val="300"/>
                        </a:spcAft>
                      </a:pPr>
                      <a:r>
                        <a:rPr lang="el-GR" sz="1600" kern="0" dirty="0">
                          <a:effectLst/>
                        </a:rPr>
                        <a:t>Μεσαίες επιχειρήσεις</a:t>
                      </a:r>
                      <a:endParaRPr lang="el-GR" sz="1600" kern="100" dirty="0">
                        <a:effectLst/>
                        <a:latin typeface="+mj-lt"/>
                        <a:ea typeface="Aptos" panose="020B0004020202020204" pitchFamily="34" charset="0"/>
                        <a:cs typeface="Arial" panose="020B0604020202020204" pitchFamily="34" charset="0"/>
                      </a:endParaRPr>
                    </a:p>
                  </a:txBody>
                  <a:tcPr marL="68580" marR="68580" marT="0" marB="0" anchor="ctr"/>
                </a:tc>
                <a:tc>
                  <a:txBody>
                    <a:bodyPr/>
                    <a:lstStyle/>
                    <a:p>
                      <a:pPr algn="ctr">
                        <a:lnSpc>
                          <a:spcPct val="107000"/>
                        </a:lnSpc>
                        <a:spcBef>
                          <a:spcPts val="300"/>
                        </a:spcBef>
                        <a:spcAft>
                          <a:spcPts val="300"/>
                        </a:spcAft>
                      </a:pPr>
                      <a:r>
                        <a:rPr lang="el-GR" sz="1600" kern="0" dirty="0">
                          <a:effectLst/>
                        </a:rPr>
                        <a:t>Πολύ μικρές και μικρές επιχειρήσεις</a:t>
                      </a:r>
                      <a:endParaRPr lang="el-GR" sz="1600" kern="100" dirty="0">
                        <a:effectLst/>
                        <a:latin typeface="+mj-lt"/>
                        <a:ea typeface="Aptos" panose="020B00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090807005"/>
                  </a:ext>
                </a:extLst>
              </a:tr>
              <a:tr h="386135">
                <a:tc>
                  <a:txBody>
                    <a:bodyPr/>
                    <a:lstStyle/>
                    <a:p>
                      <a:pPr algn="ctr">
                        <a:lnSpc>
                          <a:spcPct val="107000"/>
                        </a:lnSpc>
                        <a:spcBef>
                          <a:spcPts val="300"/>
                        </a:spcBef>
                        <a:spcAft>
                          <a:spcPts val="300"/>
                        </a:spcAft>
                      </a:pPr>
                      <a:r>
                        <a:rPr lang="el-GR" sz="1600" kern="0" dirty="0">
                          <a:effectLst/>
                        </a:rPr>
                        <a:t>Βιομηχανική έρευνα</a:t>
                      </a:r>
                      <a:endParaRPr lang="el-GR" sz="1600" kern="100" dirty="0">
                        <a:effectLst/>
                        <a:latin typeface="+mj-lt"/>
                        <a:ea typeface="Aptos" panose="020B0004020202020204" pitchFamily="34" charset="0"/>
                        <a:cs typeface="Arial" panose="020B0604020202020204" pitchFamily="34" charset="0"/>
                      </a:endParaRPr>
                    </a:p>
                  </a:txBody>
                  <a:tcPr marL="68580" marR="68580" marT="0" marB="0" anchor="ctr"/>
                </a:tc>
                <a:tc>
                  <a:txBody>
                    <a:bodyPr/>
                    <a:lstStyle/>
                    <a:p>
                      <a:pPr algn="ctr">
                        <a:lnSpc>
                          <a:spcPct val="107000"/>
                        </a:lnSpc>
                        <a:spcBef>
                          <a:spcPts val="300"/>
                        </a:spcBef>
                        <a:spcAft>
                          <a:spcPts val="300"/>
                        </a:spcAft>
                      </a:pPr>
                      <a:r>
                        <a:rPr lang="el-GR" sz="1600" b="0" kern="0" dirty="0">
                          <a:effectLst/>
                        </a:rPr>
                        <a:t>60%</a:t>
                      </a:r>
                      <a:endParaRPr lang="el-GR" sz="1600" b="0" kern="100" dirty="0">
                        <a:effectLst/>
                        <a:latin typeface="+mj-lt"/>
                        <a:ea typeface="Aptos" panose="020B0004020202020204" pitchFamily="34" charset="0"/>
                        <a:cs typeface="Arial" panose="020B0604020202020204" pitchFamily="34" charset="0"/>
                      </a:endParaRPr>
                    </a:p>
                  </a:txBody>
                  <a:tcPr marL="68580" marR="68580" marT="0" marB="0" anchor="ctr"/>
                </a:tc>
                <a:tc>
                  <a:txBody>
                    <a:bodyPr/>
                    <a:lstStyle/>
                    <a:p>
                      <a:pPr algn="ctr">
                        <a:lnSpc>
                          <a:spcPct val="107000"/>
                        </a:lnSpc>
                        <a:spcBef>
                          <a:spcPts val="300"/>
                        </a:spcBef>
                        <a:spcAft>
                          <a:spcPts val="300"/>
                        </a:spcAft>
                      </a:pPr>
                      <a:r>
                        <a:rPr lang="el-GR" sz="1600" b="0" kern="0">
                          <a:effectLst/>
                        </a:rPr>
                        <a:t>70%</a:t>
                      </a:r>
                      <a:endParaRPr lang="el-GR" sz="1600" b="0" kern="100">
                        <a:effectLst/>
                        <a:latin typeface="+mj-lt"/>
                        <a:ea typeface="Aptos" panose="020B00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82574426"/>
                  </a:ext>
                </a:extLst>
              </a:tr>
              <a:tr h="627563">
                <a:tc>
                  <a:txBody>
                    <a:bodyPr/>
                    <a:lstStyle/>
                    <a:p>
                      <a:pPr algn="ctr">
                        <a:lnSpc>
                          <a:spcPct val="107000"/>
                        </a:lnSpc>
                        <a:spcBef>
                          <a:spcPts val="300"/>
                        </a:spcBef>
                        <a:spcAft>
                          <a:spcPts val="300"/>
                        </a:spcAft>
                      </a:pPr>
                      <a:r>
                        <a:rPr lang="el-GR" sz="1600" kern="0" dirty="0">
                          <a:effectLst/>
                        </a:rPr>
                        <a:t>Βιομηχανική έρευνα υπό προϋποθέσεις(*)</a:t>
                      </a:r>
                      <a:endParaRPr lang="el-GR" sz="1600" kern="100" dirty="0">
                        <a:effectLst/>
                        <a:latin typeface="+mj-lt"/>
                        <a:ea typeface="Aptos" panose="020B0004020202020204" pitchFamily="34" charset="0"/>
                        <a:cs typeface="Arial" panose="020B0604020202020204" pitchFamily="34" charset="0"/>
                      </a:endParaRPr>
                    </a:p>
                  </a:txBody>
                  <a:tcPr marL="68580" marR="68580" marT="0" marB="0" anchor="ctr"/>
                </a:tc>
                <a:tc>
                  <a:txBody>
                    <a:bodyPr/>
                    <a:lstStyle/>
                    <a:p>
                      <a:pPr algn="ctr">
                        <a:lnSpc>
                          <a:spcPct val="107000"/>
                        </a:lnSpc>
                        <a:spcBef>
                          <a:spcPts val="300"/>
                        </a:spcBef>
                        <a:spcAft>
                          <a:spcPts val="300"/>
                        </a:spcAft>
                      </a:pPr>
                      <a:r>
                        <a:rPr lang="el-GR" sz="1600" b="0" kern="0" dirty="0">
                          <a:effectLst/>
                        </a:rPr>
                        <a:t>75%</a:t>
                      </a:r>
                      <a:endParaRPr lang="el-GR" sz="1600" b="0" kern="100" dirty="0">
                        <a:effectLst/>
                        <a:latin typeface="+mj-lt"/>
                        <a:ea typeface="Aptos" panose="020B0004020202020204" pitchFamily="34" charset="0"/>
                        <a:cs typeface="Arial" panose="020B0604020202020204" pitchFamily="34" charset="0"/>
                      </a:endParaRPr>
                    </a:p>
                  </a:txBody>
                  <a:tcPr marL="68580" marR="68580" marT="0" marB="0" anchor="ctr"/>
                </a:tc>
                <a:tc>
                  <a:txBody>
                    <a:bodyPr/>
                    <a:lstStyle/>
                    <a:p>
                      <a:pPr algn="ctr">
                        <a:lnSpc>
                          <a:spcPct val="107000"/>
                        </a:lnSpc>
                        <a:spcBef>
                          <a:spcPts val="300"/>
                        </a:spcBef>
                        <a:spcAft>
                          <a:spcPts val="300"/>
                        </a:spcAft>
                      </a:pPr>
                      <a:r>
                        <a:rPr lang="el-GR" sz="1600" b="0" kern="0" dirty="0">
                          <a:effectLst/>
                        </a:rPr>
                        <a:t>80%</a:t>
                      </a:r>
                      <a:endParaRPr lang="el-GR" sz="1600" b="0" kern="100" dirty="0">
                        <a:effectLst/>
                        <a:latin typeface="+mj-lt"/>
                        <a:ea typeface="Aptos" panose="020B00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207115645"/>
                  </a:ext>
                </a:extLst>
              </a:tr>
              <a:tr h="306658">
                <a:tc>
                  <a:txBody>
                    <a:bodyPr/>
                    <a:lstStyle/>
                    <a:p>
                      <a:pPr algn="ctr">
                        <a:lnSpc>
                          <a:spcPct val="107000"/>
                        </a:lnSpc>
                        <a:spcBef>
                          <a:spcPts val="300"/>
                        </a:spcBef>
                        <a:spcAft>
                          <a:spcPts val="300"/>
                        </a:spcAft>
                      </a:pPr>
                      <a:r>
                        <a:rPr lang="el-GR" sz="1600" kern="0" dirty="0">
                          <a:effectLst/>
                        </a:rPr>
                        <a:t>Πειραματική ανάπτυξη</a:t>
                      </a:r>
                      <a:endParaRPr lang="el-GR" sz="1600" kern="100" dirty="0">
                        <a:effectLst/>
                        <a:latin typeface="+mj-lt"/>
                        <a:ea typeface="Aptos" panose="020B0004020202020204" pitchFamily="34" charset="0"/>
                        <a:cs typeface="Arial" panose="020B0604020202020204" pitchFamily="34" charset="0"/>
                      </a:endParaRPr>
                    </a:p>
                  </a:txBody>
                  <a:tcPr marL="68580" marR="68580" marT="0" marB="0" anchor="ctr"/>
                </a:tc>
                <a:tc>
                  <a:txBody>
                    <a:bodyPr/>
                    <a:lstStyle/>
                    <a:p>
                      <a:pPr algn="ctr">
                        <a:lnSpc>
                          <a:spcPct val="107000"/>
                        </a:lnSpc>
                        <a:spcBef>
                          <a:spcPts val="300"/>
                        </a:spcBef>
                        <a:spcAft>
                          <a:spcPts val="300"/>
                        </a:spcAft>
                      </a:pPr>
                      <a:r>
                        <a:rPr lang="el-GR" sz="1600" b="0" kern="0" dirty="0">
                          <a:effectLst/>
                        </a:rPr>
                        <a:t>35%</a:t>
                      </a:r>
                      <a:endParaRPr lang="el-GR" sz="1600" b="0" kern="100" dirty="0">
                        <a:effectLst/>
                        <a:latin typeface="+mj-lt"/>
                        <a:ea typeface="Aptos" panose="020B0004020202020204" pitchFamily="34" charset="0"/>
                        <a:cs typeface="Arial" panose="020B0604020202020204" pitchFamily="34" charset="0"/>
                      </a:endParaRPr>
                    </a:p>
                  </a:txBody>
                  <a:tcPr marL="68580" marR="68580" marT="0" marB="0" anchor="ctr"/>
                </a:tc>
                <a:tc>
                  <a:txBody>
                    <a:bodyPr/>
                    <a:lstStyle/>
                    <a:p>
                      <a:pPr algn="ctr">
                        <a:lnSpc>
                          <a:spcPct val="107000"/>
                        </a:lnSpc>
                        <a:spcBef>
                          <a:spcPts val="300"/>
                        </a:spcBef>
                        <a:spcAft>
                          <a:spcPts val="300"/>
                        </a:spcAft>
                      </a:pPr>
                      <a:r>
                        <a:rPr lang="el-GR" sz="1600" b="0" kern="0" dirty="0">
                          <a:effectLst/>
                        </a:rPr>
                        <a:t>45%</a:t>
                      </a:r>
                      <a:endParaRPr lang="el-GR" sz="1600" b="0" kern="100" dirty="0">
                        <a:effectLst/>
                        <a:latin typeface="+mj-lt"/>
                        <a:ea typeface="Aptos" panose="020B00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270330683"/>
                  </a:ext>
                </a:extLst>
              </a:tr>
              <a:tr h="627563">
                <a:tc>
                  <a:txBody>
                    <a:bodyPr/>
                    <a:lstStyle/>
                    <a:p>
                      <a:pPr algn="ctr">
                        <a:lnSpc>
                          <a:spcPct val="107000"/>
                        </a:lnSpc>
                        <a:spcBef>
                          <a:spcPts val="300"/>
                        </a:spcBef>
                        <a:spcAft>
                          <a:spcPts val="300"/>
                        </a:spcAft>
                      </a:pPr>
                      <a:r>
                        <a:rPr lang="el-GR" sz="1600" kern="0" dirty="0">
                          <a:effectLst/>
                        </a:rPr>
                        <a:t>Πειραματική ανάπτυξη υπό προϋποθέσεις(*)</a:t>
                      </a:r>
                      <a:endParaRPr lang="el-GR" sz="1600" kern="100" dirty="0">
                        <a:effectLst/>
                        <a:latin typeface="+mj-lt"/>
                        <a:ea typeface="Aptos" panose="020B0004020202020204" pitchFamily="34" charset="0"/>
                        <a:cs typeface="Arial" panose="020B0604020202020204" pitchFamily="34" charset="0"/>
                      </a:endParaRPr>
                    </a:p>
                  </a:txBody>
                  <a:tcPr marL="68580" marR="68580" marT="0" marB="0" anchor="ctr"/>
                </a:tc>
                <a:tc>
                  <a:txBody>
                    <a:bodyPr/>
                    <a:lstStyle/>
                    <a:p>
                      <a:pPr algn="ctr">
                        <a:lnSpc>
                          <a:spcPct val="107000"/>
                        </a:lnSpc>
                        <a:spcBef>
                          <a:spcPts val="300"/>
                        </a:spcBef>
                        <a:spcAft>
                          <a:spcPts val="300"/>
                        </a:spcAft>
                      </a:pPr>
                      <a:r>
                        <a:rPr lang="el-GR" sz="1600" b="0" kern="0" dirty="0">
                          <a:effectLst/>
                        </a:rPr>
                        <a:t>50%</a:t>
                      </a:r>
                      <a:endParaRPr lang="el-GR" sz="1600" b="0" kern="100" dirty="0">
                        <a:effectLst/>
                        <a:latin typeface="+mj-lt"/>
                        <a:ea typeface="Aptos" panose="020B0004020202020204" pitchFamily="34" charset="0"/>
                        <a:cs typeface="Arial" panose="020B0604020202020204" pitchFamily="34" charset="0"/>
                      </a:endParaRPr>
                    </a:p>
                  </a:txBody>
                  <a:tcPr marL="68580" marR="68580" marT="0" marB="0" anchor="ctr"/>
                </a:tc>
                <a:tc>
                  <a:txBody>
                    <a:bodyPr/>
                    <a:lstStyle/>
                    <a:p>
                      <a:pPr algn="ctr">
                        <a:lnSpc>
                          <a:spcPct val="107000"/>
                        </a:lnSpc>
                        <a:spcBef>
                          <a:spcPts val="300"/>
                        </a:spcBef>
                        <a:spcAft>
                          <a:spcPts val="300"/>
                        </a:spcAft>
                      </a:pPr>
                      <a:r>
                        <a:rPr lang="el-GR" sz="1600" b="0" kern="0" dirty="0">
                          <a:effectLst/>
                        </a:rPr>
                        <a:t>60%</a:t>
                      </a:r>
                      <a:endParaRPr lang="el-GR" sz="1600" b="0" kern="100" dirty="0">
                        <a:effectLst/>
                        <a:latin typeface="+mj-lt"/>
                        <a:ea typeface="Aptos" panose="020B00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821621189"/>
                  </a:ext>
                </a:extLst>
              </a:tr>
            </a:tbl>
          </a:graphicData>
        </a:graphic>
      </p:graphicFrame>
      <p:sp>
        <p:nvSpPr>
          <p:cNvPr id="3" name="Rectangle 1">
            <a:extLst>
              <a:ext uri="{FF2B5EF4-FFF2-40B4-BE49-F238E27FC236}">
                <a16:creationId xmlns:a16="http://schemas.microsoft.com/office/drawing/2014/main" id="{C665A368-6A64-1D28-FF11-27086E42AC0E}"/>
              </a:ext>
            </a:extLst>
          </p:cNvPr>
          <p:cNvSpPr>
            <a:spLocks noChangeArrowheads="1"/>
          </p:cNvSpPr>
          <p:nvPr/>
        </p:nvSpPr>
        <p:spPr bwMode="auto">
          <a:xfrm>
            <a:off x="0" y="1037525"/>
            <a:ext cx="12192000"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l-GR" altLang="el-GR" sz="1600" b="0" i="0" u="none" strike="noStrike" kern="1200" cap="none" spc="0" normalizeH="0" baseline="0" noProof="0" dirty="0">
                <a:ln>
                  <a:noFill/>
                </a:ln>
                <a:solidFill>
                  <a:prstClr val="black"/>
                </a:solidFill>
                <a:effectLst/>
                <a:uLnTx/>
                <a:uFillTx/>
                <a:latin typeface="Calibri Light" panose="020F0302020204030204"/>
                <a:ea typeface="Aptos" panose="020B0004020202020204" pitchFamily="34" charset="0"/>
                <a:cs typeface="Calibri" panose="020F0502020204030204" pitchFamily="34" charset="0"/>
              </a:rPr>
              <a:t>Η ένταση ενίσχυσης της πράξης έρευνας και ανάπτυξης ενός δικαιούχου καθορίζεται από:</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l-GR" altLang="el-GR" sz="1600" b="0" i="0" u="none" strike="noStrike" kern="1200" cap="none" spc="0" normalizeH="0" baseline="0" noProof="0" dirty="0">
              <a:ln>
                <a:noFill/>
              </a:ln>
              <a:solidFill>
                <a:prstClr val="black"/>
              </a:solidFill>
              <a:effectLst/>
              <a:uLnTx/>
              <a:uFillTx/>
              <a:latin typeface="Calibri Light" panose="020F0302020204030204"/>
              <a:ea typeface="Aptos" panose="020B0004020202020204" pitchFamily="34" charset="0"/>
              <a:cs typeface="Calibri" panose="020F050202020403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defRPr/>
            </a:pPr>
            <a:r>
              <a:rPr kumimoji="0" lang="el-GR" altLang="el-GR" sz="1600" b="0" i="0" u="none" strike="noStrike" kern="1200" cap="none" spc="0" normalizeH="0" baseline="0" noProof="0" dirty="0">
                <a:ln>
                  <a:noFill/>
                </a:ln>
                <a:solidFill>
                  <a:prstClr val="black"/>
                </a:solidFill>
                <a:effectLst/>
                <a:uLnTx/>
                <a:uFillTx/>
                <a:latin typeface="Calibri Light" panose="020F0302020204030204"/>
                <a:ea typeface="Aptos" panose="020B0004020202020204" pitchFamily="34" charset="0"/>
                <a:cs typeface="Calibri" panose="020F0502020204030204" pitchFamily="34" charset="0"/>
              </a:rPr>
              <a:t>τον χαρακτηρισμό της </a:t>
            </a:r>
            <a:r>
              <a:rPr kumimoji="0" lang="el-GR" altLang="el-GR" sz="1600" b="1" i="0" u="none" strike="noStrike" kern="1200" cap="none" spc="0" normalizeH="0" baseline="0" noProof="0" dirty="0">
                <a:ln>
                  <a:noFill/>
                </a:ln>
                <a:solidFill>
                  <a:prstClr val="black"/>
                </a:solidFill>
                <a:effectLst/>
                <a:uLnTx/>
                <a:uFillTx/>
                <a:latin typeface="Calibri Light" panose="020F0302020204030204"/>
                <a:ea typeface="Aptos" panose="020B0004020202020204" pitchFamily="34" charset="0"/>
                <a:cs typeface="Calibri" panose="020F0502020204030204" pitchFamily="34" charset="0"/>
              </a:rPr>
              <a:t>κατηγορίας έρευνας και ανάπτυξης </a:t>
            </a:r>
            <a:r>
              <a:rPr kumimoji="0" lang="el-GR" altLang="el-GR" sz="1600" b="0" i="0" u="none" strike="noStrike" kern="1200" cap="none" spc="0" normalizeH="0" baseline="0" noProof="0" dirty="0">
                <a:ln>
                  <a:noFill/>
                </a:ln>
                <a:solidFill>
                  <a:prstClr val="black"/>
                </a:solidFill>
                <a:effectLst/>
                <a:uLnTx/>
                <a:uFillTx/>
                <a:latin typeface="Calibri Light" panose="020F0302020204030204"/>
                <a:ea typeface="Aptos" panose="020B0004020202020204" pitchFamily="34" charset="0"/>
                <a:cs typeface="Calibri" panose="020F0502020204030204" pitchFamily="34" charset="0"/>
              </a:rPr>
              <a:t>(βιομηχανική έρευνα, πειραματική ανάπτυξη) κάθε ενότητας εργασίας του έργου και</a:t>
            </a: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defRPr/>
            </a:pPr>
            <a:r>
              <a:rPr kumimoji="0" lang="el-GR" altLang="el-GR" sz="1600" b="0" i="0" u="none" strike="noStrike" kern="1200" cap="none" spc="0" normalizeH="0" baseline="0" noProof="0" dirty="0">
                <a:ln>
                  <a:noFill/>
                </a:ln>
                <a:solidFill>
                  <a:prstClr val="black"/>
                </a:solidFill>
                <a:effectLst/>
                <a:uLnTx/>
                <a:uFillTx/>
                <a:latin typeface="Calibri Light" panose="020F0302020204030204"/>
                <a:ea typeface="Aptos" panose="020B0004020202020204" pitchFamily="34" charset="0"/>
                <a:cs typeface="Calibri" panose="020F0502020204030204" pitchFamily="34" charset="0"/>
              </a:rPr>
              <a:t>το </a:t>
            </a:r>
            <a:r>
              <a:rPr kumimoji="0" lang="el-GR" altLang="el-GR" sz="1600" b="1" i="0" u="none" strike="noStrike" kern="1200" cap="none" spc="0" normalizeH="0" baseline="0" noProof="0" dirty="0">
                <a:ln>
                  <a:noFill/>
                </a:ln>
                <a:solidFill>
                  <a:prstClr val="black"/>
                </a:solidFill>
                <a:effectLst/>
                <a:uLnTx/>
                <a:uFillTx/>
                <a:latin typeface="Calibri Light" panose="020F0302020204030204"/>
                <a:ea typeface="Aptos" panose="020B0004020202020204" pitchFamily="34" charset="0"/>
                <a:cs typeface="Calibri" panose="020F0502020204030204" pitchFamily="34" charset="0"/>
              </a:rPr>
              <a:t>μέγεθος </a:t>
            </a:r>
            <a:r>
              <a:rPr kumimoji="0" lang="el-GR" altLang="el-GR" sz="1600" b="0" i="0" u="none" strike="noStrike" kern="1200" cap="none" spc="0" normalizeH="0" baseline="0" noProof="0" dirty="0">
                <a:ln>
                  <a:noFill/>
                </a:ln>
                <a:solidFill>
                  <a:prstClr val="black"/>
                </a:solidFill>
                <a:effectLst/>
                <a:uLnTx/>
                <a:uFillTx/>
                <a:latin typeface="Calibri Light" panose="020F0302020204030204"/>
                <a:ea typeface="Aptos" panose="020B0004020202020204" pitchFamily="34" charset="0"/>
                <a:cs typeface="Calibri" panose="020F0502020204030204" pitchFamily="34" charset="0"/>
              </a:rPr>
              <a:t>της επιχείρησης (πολύ μικρή, μικρή ή μεσαία).</a:t>
            </a:r>
            <a:endParaRPr kumimoji="0" lang="el-GR" altLang="el-GR" sz="1600" b="0" i="0" u="none" strike="noStrike" kern="1200" cap="none" spc="0" normalizeH="0" baseline="0" noProof="0" dirty="0">
              <a:ln>
                <a:noFill/>
              </a:ln>
              <a:solidFill>
                <a:prstClr val="black"/>
              </a:solidFill>
              <a:effectLst/>
              <a:uLnTx/>
              <a:uFillTx/>
              <a:latin typeface="Calibri Light" panose="020F0302020204030204"/>
            </a:endParaRP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l-GR" altLang="el-GR" sz="1600" b="0" i="0" u="none" strike="noStrike" kern="1200" cap="none" spc="0" normalizeH="0" baseline="0" noProof="0" dirty="0">
              <a:ln>
                <a:noFill/>
              </a:ln>
              <a:solidFill>
                <a:prstClr val="black"/>
              </a:solidFill>
              <a:effectLst/>
              <a:uLnTx/>
              <a:uFillTx/>
              <a:latin typeface="Calibri Light" panose="020F0302020204030204"/>
              <a:ea typeface="Aptos" panose="020B000402020202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l-GR" altLang="el-GR" sz="1600" b="0" i="0" u="none" strike="noStrike" kern="1200" cap="none" spc="0" normalizeH="0" baseline="0" noProof="0" dirty="0">
                <a:ln>
                  <a:noFill/>
                </a:ln>
                <a:solidFill>
                  <a:prstClr val="black"/>
                </a:solidFill>
                <a:effectLst/>
                <a:uLnTx/>
                <a:uFillTx/>
                <a:latin typeface="Calibri Light" panose="020F0302020204030204"/>
                <a:ea typeface="Aptos" panose="020B0004020202020204" pitchFamily="34" charset="0"/>
                <a:cs typeface="Calibri" panose="020F0502020204030204" pitchFamily="34" charset="0"/>
              </a:rPr>
              <a:t>Η ένταση ενίσχυσης ενός δικαιούχου είναι ίση για όλες τις κατηγορίες δαπάνης που συμπεριλαμβάνει κάθε διαφορετική ενότητα εργασίας του προτεινόμενου έργου. Αναλυτικά οι εντάσεις των ενισχύσεων αποτυπώνονται παρακάτω ανά παρέμβαση, ανά χαρακτηρισμό ενότητας εργασίας και ανάλογα με το μέγεθος επιχείρησης.</a:t>
            </a:r>
            <a:endParaRPr kumimoji="0" lang="el-GR" altLang="el-GR" sz="1600" b="0" i="0" u="none" strike="noStrike" kern="1200" cap="none" spc="0" normalizeH="0" baseline="0" noProof="0" dirty="0">
              <a:ln>
                <a:noFill/>
              </a:ln>
              <a:solidFill>
                <a:prstClr val="black"/>
              </a:solidFill>
              <a:effectLst/>
              <a:uLnTx/>
              <a:uFillTx/>
              <a:latin typeface="Calibri Light" panose="020F0302020204030204"/>
            </a:endParaRPr>
          </a:p>
        </p:txBody>
      </p:sp>
      <p:sp>
        <p:nvSpPr>
          <p:cNvPr id="4" name="Τίτλος 1">
            <a:extLst>
              <a:ext uri="{FF2B5EF4-FFF2-40B4-BE49-F238E27FC236}">
                <a16:creationId xmlns:a16="http://schemas.microsoft.com/office/drawing/2014/main" id="{DDFA3B46-BACD-B10D-B98F-9F70C44821EE}"/>
              </a:ext>
            </a:extLst>
          </p:cNvPr>
          <p:cNvSpPr txBox="1">
            <a:spLocks/>
          </p:cNvSpPr>
          <p:nvPr/>
        </p:nvSpPr>
        <p:spPr>
          <a:xfrm>
            <a:off x="377301" y="186506"/>
            <a:ext cx="6087508" cy="1033669"/>
          </a:xfrm>
          <a:prstGeom prst="rect">
            <a:avLst/>
          </a:prstGeom>
        </p:spPr>
        <p:txBody>
          <a:bodyPr vert="horz" lIns="91440" tIns="45720" rIns="91440" bIns="45720" rtlCol="0" anchor="ctr">
            <a:normAutofit/>
          </a:bodyPr>
          <a:lstStyle>
            <a:lvl1pPr>
              <a:lnSpc>
                <a:spcPct val="90000"/>
              </a:lnSpc>
              <a:spcBef>
                <a:spcPct val="0"/>
              </a:spcBef>
              <a:buNone/>
              <a:defRPr sz="3400">
                <a:solidFill>
                  <a:srgbClr val="19BEDE"/>
                </a:solidFill>
                <a:latin typeface="Trebuchet MS" panose="020B0603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l-GR" sz="3400" b="0" i="0" u="none" strike="noStrike" kern="1200" cap="none" spc="0" normalizeH="0" baseline="0" noProof="0" dirty="0">
                <a:ln>
                  <a:noFill/>
                </a:ln>
                <a:solidFill>
                  <a:srgbClr val="19BEDE"/>
                </a:solidFill>
                <a:effectLst/>
                <a:uLnTx/>
                <a:uFillTx/>
                <a:latin typeface="Trebuchet MS" panose="020B0603020202020204" pitchFamily="34" charset="0"/>
                <a:ea typeface="+mj-ea"/>
                <a:cs typeface="+mj-cs"/>
              </a:rPr>
              <a:t>Ένταση ενίσχυσης</a:t>
            </a:r>
            <a:endParaRPr kumimoji="0" lang="en-US" sz="3400" b="0" i="0" u="none" strike="noStrike" kern="1200" cap="none" spc="0" normalizeH="0" baseline="0" noProof="0" dirty="0">
              <a:ln>
                <a:noFill/>
              </a:ln>
              <a:solidFill>
                <a:srgbClr val="19BEDE"/>
              </a:solidFill>
              <a:effectLst/>
              <a:uLnTx/>
              <a:uFillTx/>
              <a:latin typeface="Trebuchet MS" panose="020B0603020202020204" pitchFamily="34" charset="0"/>
              <a:ea typeface="+mj-ea"/>
              <a:cs typeface="+mj-cs"/>
            </a:endParaRPr>
          </a:p>
        </p:txBody>
      </p:sp>
      <p:pic>
        <p:nvPicPr>
          <p:cNvPr id="5" name="Εικόνα 4">
            <a:extLst>
              <a:ext uri="{FF2B5EF4-FFF2-40B4-BE49-F238E27FC236}">
                <a16:creationId xmlns:a16="http://schemas.microsoft.com/office/drawing/2014/main" id="{B61F56A1-4A4C-CECB-9DA1-87EFA6F649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1936" y="212273"/>
            <a:ext cx="3930064" cy="597603"/>
          </a:xfrm>
          <a:prstGeom prst="rect">
            <a:avLst/>
          </a:prstGeom>
        </p:spPr>
      </p:pic>
      <p:sp>
        <p:nvSpPr>
          <p:cNvPr id="7" name="TextBox 6">
            <a:extLst>
              <a:ext uri="{FF2B5EF4-FFF2-40B4-BE49-F238E27FC236}">
                <a16:creationId xmlns:a16="http://schemas.microsoft.com/office/drawing/2014/main" id="{7A2C0EEC-993E-C355-3812-FBA17650F0F6}"/>
              </a:ext>
            </a:extLst>
          </p:cNvPr>
          <p:cNvSpPr txBox="1"/>
          <p:nvPr/>
        </p:nvSpPr>
        <p:spPr>
          <a:xfrm>
            <a:off x="0" y="5707385"/>
            <a:ext cx="12192000" cy="461665"/>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el-GR" sz="1200" b="0" i="0" u="none" strike="noStrike" kern="100" cap="none" spc="0" normalizeH="0" baseline="0" noProof="0" dirty="0">
                <a:ln>
                  <a:noFill/>
                </a:ln>
                <a:solidFill>
                  <a:prstClr val="black"/>
                </a:solidFill>
                <a:effectLst/>
                <a:uLnTx/>
                <a:uFillTx/>
                <a:latin typeface="Calibri Light" panose="020F0302020204030204"/>
                <a:ea typeface="Aptos" panose="020B0004020202020204" pitchFamily="34" charset="0"/>
                <a:cs typeface="Calibri" panose="020F0502020204030204" pitchFamily="34" charset="0"/>
              </a:rPr>
              <a:t>(*) Η προσαυξημένη ένταση της ενίσχυσης για τη βιομηχανική έρευνα και την πειραματική ανάπτυξη ισχύει, εάν τα αποτελέσματα του έργου διαδίδονται ευρέως μέσω συνεδρίων, δημοσιεύσεων, αποθετηρίων ελεύθερης πρόσβασης ή μέσω δωρεάν λογισμικού ή λογισμικού ανοικτής πηγής.</a:t>
            </a:r>
            <a:endParaRPr kumimoji="0" lang="el-GR" sz="1200" b="0" i="0" u="none" strike="noStrike" kern="100" cap="none" spc="0" normalizeH="0" baseline="0" noProof="0" dirty="0">
              <a:ln>
                <a:noFill/>
              </a:ln>
              <a:solidFill>
                <a:prstClr val="black"/>
              </a:solidFill>
              <a:effectLst/>
              <a:uLnTx/>
              <a:uFillTx/>
              <a:latin typeface="Calibri Light" panose="020F0302020204030204"/>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445315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par>
                                <p:cTn id="11" presetID="5"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heckerboard(across)">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9EACDD-7D2C-7D1B-BB0F-6358C19CC09C}"/>
              </a:ext>
            </a:extLst>
          </p:cNvPr>
          <p:cNvSpPr txBox="1">
            <a:spLocks/>
          </p:cNvSpPr>
          <p:nvPr/>
        </p:nvSpPr>
        <p:spPr>
          <a:xfrm>
            <a:off x="388329" y="304031"/>
            <a:ext cx="6802775" cy="774961"/>
          </a:xfrm>
          <a:prstGeom prst="rect">
            <a:avLst/>
          </a:prstGeom>
        </p:spPr>
        <p:txBody>
          <a:bodyPr vert="horz" lIns="91440" tIns="45720" rIns="91440" bIns="45720" rtlCol="0" anchor="ctr">
            <a:normAutofit/>
          </a:bodyPr>
          <a:lstStyle>
            <a:defPPr>
              <a:defRPr lang="el-GR"/>
            </a:defPPr>
            <a:lvl1pPr>
              <a:lnSpc>
                <a:spcPct val="90000"/>
              </a:lnSpc>
              <a:spcBef>
                <a:spcPct val="0"/>
              </a:spcBef>
              <a:buNone/>
              <a:defRPr sz="3400">
                <a:solidFill>
                  <a:srgbClr val="19BEDE"/>
                </a:solidFill>
                <a:latin typeface="Trebuchet MS" panose="020B0603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400" b="0" i="0" u="none" strike="noStrike" kern="1200" cap="none" spc="0" normalizeH="0" baseline="0" noProof="0" dirty="0">
                <a:ln>
                  <a:noFill/>
                </a:ln>
                <a:solidFill>
                  <a:srgbClr val="19BEDE"/>
                </a:solidFill>
                <a:effectLst/>
                <a:uLnTx/>
                <a:uFillTx/>
                <a:latin typeface="Trebuchet MS" panose="020B0603020202020204" pitchFamily="34" charset="0"/>
                <a:ea typeface="+mj-ea"/>
                <a:cs typeface="+mj-cs"/>
              </a:rPr>
              <a:t>Επ</a:t>
            </a:r>
            <a:r>
              <a:rPr kumimoji="0" lang="en-US" sz="3400" b="0" i="0" u="none" strike="noStrike" kern="1200" cap="none" spc="0" normalizeH="0" baseline="0" noProof="0" dirty="0" err="1">
                <a:ln>
                  <a:noFill/>
                </a:ln>
                <a:solidFill>
                  <a:srgbClr val="19BEDE"/>
                </a:solidFill>
                <a:effectLst/>
                <a:uLnTx/>
                <a:uFillTx/>
                <a:latin typeface="Trebuchet MS" panose="020B0603020202020204" pitchFamily="34" charset="0"/>
                <a:ea typeface="+mj-ea"/>
                <a:cs typeface="+mj-cs"/>
              </a:rPr>
              <a:t>ιλέξιμες</a:t>
            </a:r>
            <a:r>
              <a:rPr kumimoji="0" lang="en-US" sz="3400" b="0" i="0" u="none" strike="noStrike" kern="1200" cap="none" spc="0" normalizeH="0" baseline="0" noProof="0" dirty="0">
                <a:ln>
                  <a:noFill/>
                </a:ln>
                <a:solidFill>
                  <a:srgbClr val="19BEDE"/>
                </a:solidFill>
                <a:effectLst/>
                <a:uLnTx/>
                <a:uFillTx/>
                <a:latin typeface="Trebuchet MS" panose="020B0603020202020204" pitchFamily="34" charset="0"/>
                <a:ea typeface="+mj-ea"/>
                <a:cs typeface="+mj-cs"/>
              </a:rPr>
              <a:t> δαπ</a:t>
            </a:r>
            <a:r>
              <a:rPr kumimoji="0" lang="en-US" sz="3400" b="0" i="0" u="none" strike="noStrike" kern="1200" cap="none" spc="0" normalizeH="0" baseline="0" noProof="0" dirty="0" err="1">
                <a:ln>
                  <a:noFill/>
                </a:ln>
                <a:solidFill>
                  <a:srgbClr val="19BEDE"/>
                </a:solidFill>
                <a:effectLst/>
                <a:uLnTx/>
                <a:uFillTx/>
                <a:latin typeface="Trebuchet MS" panose="020B0603020202020204" pitchFamily="34" charset="0"/>
                <a:ea typeface="+mj-ea"/>
                <a:cs typeface="+mj-cs"/>
              </a:rPr>
              <a:t>άνες</a:t>
            </a:r>
            <a:endParaRPr kumimoji="0" lang="en-US" sz="3400" b="0" i="0" u="none" strike="noStrike" kern="1200" cap="none" spc="0" normalizeH="0" baseline="0" noProof="0" dirty="0">
              <a:ln>
                <a:noFill/>
              </a:ln>
              <a:solidFill>
                <a:srgbClr val="19BEDE"/>
              </a:solidFill>
              <a:effectLst/>
              <a:uLnTx/>
              <a:uFillTx/>
              <a:latin typeface="Trebuchet MS" panose="020B0603020202020204" pitchFamily="34" charset="0"/>
              <a:ea typeface="+mj-ea"/>
              <a:cs typeface="+mj-cs"/>
            </a:endParaRPr>
          </a:p>
        </p:txBody>
      </p:sp>
      <p:pic>
        <p:nvPicPr>
          <p:cNvPr id="3" name="Εικόνα 2">
            <a:extLst>
              <a:ext uri="{FF2B5EF4-FFF2-40B4-BE49-F238E27FC236}">
                <a16:creationId xmlns:a16="http://schemas.microsoft.com/office/drawing/2014/main" id="{129BBF17-FCAF-5056-A99C-BDC7A59AAD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1936" y="185639"/>
            <a:ext cx="3930064" cy="597603"/>
          </a:xfrm>
          <a:prstGeom prst="rect">
            <a:avLst/>
          </a:prstGeom>
        </p:spPr>
      </p:pic>
      <p:grpSp>
        <p:nvGrpSpPr>
          <p:cNvPr id="8" name="Ομάδα 7">
            <a:extLst>
              <a:ext uri="{FF2B5EF4-FFF2-40B4-BE49-F238E27FC236}">
                <a16:creationId xmlns:a16="http://schemas.microsoft.com/office/drawing/2014/main" id="{0A441E0A-7F9C-6B98-BCAC-6DF5B2641FEA}"/>
              </a:ext>
            </a:extLst>
          </p:cNvPr>
          <p:cNvGrpSpPr/>
          <p:nvPr/>
        </p:nvGrpSpPr>
        <p:grpSpPr>
          <a:xfrm>
            <a:off x="388329" y="4771226"/>
            <a:ext cx="11309694" cy="585216"/>
            <a:chOff x="394251" y="4872299"/>
            <a:chExt cx="11309694" cy="585216"/>
          </a:xfrm>
        </p:grpSpPr>
        <p:pic>
          <p:nvPicPr>
            <p:cNvPr id="28" name="Γραφικό 27" descr="Ντοσιέ επιλεγμένο περίγραμμα">
              <a:extLst>
                <a:ext uri="{FF2B5EF4-FFF2-40B4-BE49-F238E27FC236}">
                  <a16:creationId xmlns:a16="http://schemas.microsoft.com/office/drawing/2014/main" id="{51EF5B43-7B8F-86A9-ACB0-D9D4F0054F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4251" y="4873752"/>
              <a:ext cx="472197" cy="466344"/>
            </a:xfrm>
            <a:prstGeom prst="rect">
              <a:avLst/>
            </a:prstGeom>
          </p:spPr>
        </p:pic>
        <p:sp>
          <p:nvSpPr>
            <p:cNvPr id="29" name="TextBox 28">
              <a:extLst>
                <a:ext uri="{FF2B5EF4-FFF2-40B4-BE49-F238E27FC236}">
                  <a16:creationId xmlns:a16="http://schemas.microsoft.com/office/drawing/2014/main" id="{EEBC696A-A5FB-4001-3803-249916CECA8D}"/>
                </a:ext>
              </a:extLst>
            </p:cNvPr>
            <p:cNvSpPr txBox="1"/>
            <p:nvPr/>
          </p:nvSpPr>
          <p:spPr>
            <a:xfrm>
              <a:off x="1062990" y="4973164"/>
              <a:ext cx="6246224"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0" i="0" u="none" strike="noStrike" kern="1200" cap="none" spc="0" normalizeH="0" baseline="0" noProof="0" dirty="0">
                  <a:ln>
                    <a:noFill/>
                  </a:ln>
                  <a:solidFill>
                    <a:prstClr val="black"/>
                  </a:solidFill>
                  <a:effectLst/>
                  <a:uLnTx/>
                  <a:uFillTx/>
                  <a:latin typeface="Calibri Light" panose="020F0302020204030204"/>
                  <a:ea typeface="+mn-ea"/>
                  <a:cs typeface="+mn-cs"/>
                </a:rPr>
                <a:t>Έμμεσες δαπάνες</a:t>
              </a:r>
            </a:p>
          </p:txBody>
        </p:sp>
        <p:pic>
          <p:nvPicPr>
            <p:cNvPr id="30" name="Γραφικό 29" descr="Βέλος προς τα δεξιά περίγραμμα">
              <a:extLst>
                <a:ext uri="{FF2B5EF4-FFF2-40B4-BE49-F238E27FC236}">
                  <a16:creationId xmlns:a16="http://schemas.microsoft.com/office/drawing/2014/main" id="{BF08EC92-12B7-F951-3F1F-044781FF7C1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29628" y="4872299"/>
              <a:ext cx="457200" cy="585216"/>
            </a:xfrm>
            <a:prstGeom prst="rect">
              <a:avLst/>
            </a:prstGeom>
          </p:spPr>
        </p:pic>
        <p:sp>
          <p:nvSpPr>
            <p:cNvPr id="31" name="TextBox 30">
              <a:extLst>
                <a:ext uri="{FF2B5EF4-FFF2-40B4-BE49-F238E27FC236}">
                  <a16:creationId xmlns:a16="http://schemas.microsoft.com/office/drawing/2014/main" id="{32254D46-840F-A218-F051-E74B3C5D64BB}"/>
                </a:ext>
              </a:extLst>
            </p:cNvPr>
            <p:cNvSpPr txBox="1"/>
            <p:nvPr/>
          </p:nvSpPr>
          <p:spPr>
            <a:xfrm>
              <a:off x="7435928" y="4973164"/>
              <a:ext cx="4268017"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0" u="none" strike="noStrike" kern="1200" cap="none" spc="0" normalizeH="0" baseline="0" noProof="0" dirty="0">
                  <a:ln>
                    <a:noFill/>
                  </a:ln>
                  <a:solidFill>
                    <a:prstClr val="black"/>
                  </a:solidFill>
                  <a:effectLst/>
                  <a:uLnTx/>
                  <a:uFillTx/>
                  <a:latin typeface="Calibri Light" panose="020F0302020204030204"/>
                  <a:ea typeface="+mn-ea"/>
                  <a:cs typeface="+mn-cs"/>
                </a:rPr>
                <a:t>Έως 7% </a:t>
              </a:r>
              <a:r>
                <a:rPr kumimoji="0" lang="el-GR" sz="1600" b="0" i="0" u="none" strike="noStrike" kern="1200" cap="none" spc="0" normalizeH="0" baseline="0" noProof="0" dirty="0">
                  <a:ln>
                    <a:noFill/>
                  </a:ln>
                  <a:solidFill>
                    <a:prstClr val="black"/>
                  </a:solidFill>
                  <a:effectLst/>
                  <a:uLnTx/>
                  <a:uFillTx/>
                  <a:latin typeface="Calibri Light" panose="020F0302020204030204"/>
                  <a:ea typeface="+mn-ea"/>
                  <a:cs typeface="+mn-cs"/>
                </a:rPr>
                <a:t>του επιχορηγούμενου προϋπολογισμού</a:t>
              </a:r>
            </a:p>
          </p:txBody>
        </p:sp>
      </p:grpSp>
      <p:grpSp>
        <p:nvGrpSpPr>
          <p:cNvPr id="5" name="Ομάδα 4">
            <a:extLst>
              <a:ext uri="{FF2B5EF4-FFF2-40B4-BE49-F238E27FC236}">
                <a16:creationId xmlns:a16="http://schemas.microsoft.com/office/drawing/2014/main" id="{F970D688-972D-8ABC-29ED-F9F27AA58237}"/>
              </a:ext>
            </a:extLst>
          </p:cNvPr>
          <p:cNvGrpSpPr/>
          <p:nvPr/>
        </p:nvGrpSpPr>
        <p:grpSpPr>
          <a:xfrm>
            <a:off x="321916" y="2506739"/>
            <a:ext cx="11471612" cy="684696"/>
            <a:chOff x="321916" y="2598860"/>
            <a:chExt cx="11471612" cy="684696"/>
          </a:xfrm>
        </p:grpSpPr>
        <p:sp>
          <p:nvSpPr>
            <p:cNvPr id="18" name="TextBox 17">
              <a:extLst>
                <a:ext uri="{FF2B5EF4-FFF2-40B4-BE49-F238E27FC236}">
                  <a16:creationId xmlns:a16="http://schemas.microsoft.com/office/drawing/2014/main" id="{5B09C572-83E2-8232-BD89-0F90F77EE1DC}"/>
                </a:ext>
              </a:extLst>
            </p:cNvPr>
            <p:cNvSpPr txBox="1"/>
            <p:nvPr/>
          </p:nvSpPr>
          <p:spPr>
            <a:xfrm>
              <a:off x="1008126" y="2698781"/>
              <a:ext cx="596950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l-GR" sz="1600" b="1" i="0" u="none" strike="noStrike" kern="1200" cap="none" spc="0" normalizeH="0" baseline="0" noProof="0" dirty="0">
                  <a:ln>
                    <a:noFill/>
                  </a:ln>
                  <a:solidFill>
                    <a:prstClr val="black"/>
                  </a:solidFill>
                  <a:effectLst/>
                  <a:uLnTx/>
                  <a:uFillTx/>
                  <a:latin typeface="Calibri Light" panose="020F0302020204030204"/>
                  <a:ea typeface="Aptos" panose="020B0004020202020204" pitchFamily="34" charset="0"/>
                  <a:cs typeface="+mn-cs"/>
                </a:rPr>
                <a:t>Δαπάνες για αγορά οργάνων και εξοπλισμού</a:t>
              </a:r>
              <a:r>
                <a:rPr kumimoji="0" lang="el-GR" sz="1600" b="0" i="0" u="none" strike="noStrike" kern="1200" cap="none" spc="0" normalizeH="0" baseline="0" noProof="0" dirty="0">
                  <a:ln>
                    <a:noFill/>
                  </a:ln>
                  <a:solidFill>
                    <a:prstClr val="black"/>
                  </a:solidFill>
                  <a:effectLst/>
                  <a:uLnTx/>
                  <a:uFillTx/>
                  <a:latin typeface="Calibri Light" panose="020F0302020204030204"/>
                  <a:ea typeface="Aptos" panose="020B0004020202020204" pitchFamily="34" charset="0"/>
                  <a:cs typeface="+mn-cs"/>
                </a:rPr>
                <a:t>, στον βαθμό και για όσο χρόνο χρησιμοποιούνται για το έργο (αποσβέσεις</a:t>
              </a:r>
              <a:r>
                <a:rPr kumimoji="0" lang="en-US" sz="1600" b="0" i="0" u="none" strike="noStrike" kern="1200" cap="none" spc="0" normalizeH="0" baseline="0" noProof="0" dirty="0">
                  <a:ln>
                    <a:noFill/>
                  </a:ln>
                  <a:solidFill>
                    <a:prstClr val="black"/>
                  </a:solidFill>
                  <a:effectLst/>
                  <a:uLnTx/>
                  <a:uFillTx/>
                  <a:latin typeface="Calibri Light" panose="020F0302020204030204"/>
                  <a:ea typeface="Aptos" panose="020B0004020202020204" pitchFamily="34" charset="0"/>
                  <a:cs typeface="+mn-cs"/>
                </a:rPr>
                <a:t>)</a:t>
              </a:r>
              <a:endParaRPr kumimoji="0" lang="el-GR" sz="1600" b="0" i="0" u="none" strike="noStrike" kern="100" cap="none" spc="0" normalizeH="0" baseline="0" noProof="0" dirty="0">
                <a:ln>
                  <a:noFill/>
                </a:ln>
                <a:solidFill>
                  <a:prstClr val="black"/>
                </a:solidFill>
                <a:effectLst/>
                <a:uLnTx/>
                <a:uFillTx/>
                <a:latin typeface="Calibri Light" panose="020F0302020204030204"/>
                <a:ea typeface="Aptos" panose="020B0004020202020204" pitchFamily="34" charset="0"/>
                <a:cs typeface="Arial" panose="020B0604020202020204" pitchFamily="34" charset="0"/>
              </a:endParaRPr>
            </a:p>
          </p:txBody>
        </p:sp>
        <p:pic>
          <p:nvPicPr>
            <p:cNvPr id="19" name="Γραφικό 18" descr="Βέλος προς τα δεξιά περίγραμμα">
              <a:extLst>
                <a:ext uri="{FF2B5EF4-FFF2-40B4-BE49-F238E27FC236}">
                  <a16:creationId xmlns:a16="http://schemas.microsoft.com/office/drawing/2014/main" id="{293F9829-F2C7-3C3B-4A75-09A18332C70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25056" y="2661163"/>
              <a:ext cx="457200" cy="585216"/>
            </a:xfrm>
            <a:prstGeom prst="rect">
              <a:avLst/>
            </a:prstGeom>
          </p:spPr>
        </p:pic>
        <p:sp>
          <p:nvSpPr>
            <p:cNvPr id="20" name="TextBox 19">
              <a:extLst>
                <a:ext uri="{FF2B5EF4-FFF2-40B4-BE49-F238E27FC236}">
                  <a16:creationId xmlns:a16="http://schemas.microsoft.com/office/drawing/2014/main" id="{CC4A9917-E3C8-023C-7717-50C0F43577E4}"/>
                </a:ext>
              </a:extLst>
            </p:cNvPr>
            <p:cNvSpPr txBox="1"/>
            <p:nvPr/>
          </p:nvSpPr>
          <p:spPr>
            <a:xfrm>
              <a:off x="7525511" y="2757985"/>
              <a:ext cx="4268017"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0" u="none" strike="noStrike" kern="1200" cap="none" spc="0" normalizeH="0" baseline="0" noProof="0" dirty="0">
                  <a:ln>
                    <a:noFill/>
                  </a:ln>
                  <a:solidFill>
                    <a:prstClr val="black"/>
                  </a:solidFill>
                  <a:effectLst/>
                  <a:uLnTx/>
                  <a:uFillTx/>
                  <a:latin typeface="Calibri Light" panose="020F0302020204030204"/>
                  <a:ea typeface="+mn-ea"/>
                  <a:cs typeface="+mn-cs"/>
                </a:rPr>
                <a:t>Έως </a:t>
              </a:r>
              <a:r>
                <a:rPr kumimoji="0" lang="en-US" sz="1600" b="1" i="0" u="none" strike="noStrike" kern="1200" cap="none" spc="0" normalizeH="0" baseline="0" noProof="0" dirty="0">
                  <a:ln>
                    <a:noFill/>
                  </a:ln>
                  <a:solidFill>
                    <a:prstClr val="black"/>
                  </a:solidFill>
                  <a:effectLst/>
                  <a:uLnTx/>
                  <a:uFillTx/>
                  <a:latin typeface="Calibri Light" panose="020F0302020204030204"/>
                  <a:ea typeface="+mn-ea"/>
                  <a:cs typeface="+mn-cs"/>
                </a:rPr>
                <a:t>3</a:t>
              </a:r>
              <a:r>
                <a:rPr kumimoji="0" lang="el-GR" sz="1600" b="1" i="0" u="none" strike="noStrike" kern="1200" cap="none" spc="0" normalizeH="0" baseline="0" noProof="0" dirty="0">
                  <a:ln>
                    <a:noFill/>
                  </a:ln>
                  <a:solidFill>
                    <a:prstClr val="black"/>
                  </a:solidFill>
                  <a:effectLst/>
                  <a:uLnTx/>
                  <a:uFillTx/>
                  <a:latin typeface="Calibri Light" panose="020F0302020204030204"/>
                  <a:ea typeface="+mn-ea"/>
                  <a:cs typeface="+mn-cs"/>
                </a:rPr>
                <a:t>0% </a:t>
              </a:r>
              <a:r>
                <a:rPr kumimoji="0" lang="el-GR" sz="1600" b="0" i="0" u="none" strike="noStrike" kern="1200" cap="none" spc="0" normalizeH="0" baseline="0" noProof="0" dirty="0">
                  <a:ln>
                    <a:noFill/>
                  </a:ln>
                  <a:solidFill>
                    <a:prstClr val="black"/>
                  </a:solidFill>
                  <a:effectLst/>
                  <a:uLnTx/>
                  <a:uFillTx/>
                  <a:latin typeface="Calibri Light" panose="020F0302020204030204"/>
                  <a:ea typeface="+mn-ea"/>
                  <a:cs typeface="+mn-cs"/>
                </a:rPr>
                <a:t>του επιχορηγούμενου προϋπολογισμού</a:t>
              </a:r>
            </a:p>
          </p:txBody>
        </p:sp>
        <p:pic>
          <p:nvPicPr>
            <p:cNvPr id="33" name="Γραφικό 32" descr="Χέρι ρομπότ περίγραμμα">
              <a:extLst>
                <a:ext uri="{FF2B5EF4-FFF2-40B4-BE49-F238E27FC236}">
                  <a16:creationId xmlns:a16="http://schemas.microsoft.com/office/drawing/2014/main" id="{2A7E4FF4-E5B4-EAE8-D994-CB2C115B809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1916" y="2598860"/>
              <a:ext cx="651919" cy="656805"/>
            </a:xfrm>
            <a:prstGeom prst="rect">
              <a:avLst/>
            </a:prstGeom>
          </p:spPr>
        </p:pic>
      </p:grpSp>
      <p:grpSp>
        <p:nvGrpSpPr>
          <p:cNvPr id="4" name="Ομάδα 3">
            <a:extLst>
              <a:ext uri="{FF2B5EF4-FFF2-40B4-BE49-F238E27FC236}">
                <a16:creationId xmlns:a16="http://schemas.microsoft.com/office/drawing/2014/main" id="{56DAD0F6-443E-3F33-1926-D360680C1716}"/>
              </a:ext>
            </a:extLst>
          </p:cNvPr>
          <p:cNvGrpSpPr/>
          <p:nvPr/>
        </p:nvGrpSpPr>
        <p:grpSpPr>
          <a:xfrm>
            <a:off x="205740" y="1336344"/>
            <a:ext cx="11587789" cy="712863"/>
            <a:chOff x="205740" y="1336344"/>
            <a:chExt cx="11587789" cy="712863"/>
          </a:xfrm>
        </p:grpSpPr>
        <p:sp>
          <p:nvSpPr>
            <p:cNvPr id="7" name="TextBox 6">
              <a:extLst>
                <a:ext uri="{FF2B5EF4-FFF2-40B4-BE49-F238E27FC236}">
                  <a16:creationId xmlns:a16="http://schemas.microsoft.com/office/drawing/2014/main" id="{B377BD88-3D73-C786-93B5-725F0E68500E}"/>
                </a:ext>
              </a:extLst>
            </p:cNvPr>
            <p:cNvSpPr txBox="1"/>
            <p:nvPr/>
          </p:nvSpPr>
          <p:spPr>
            <a:xfrm>
              <a:off x="944880" y="1537025"/>
              <a:ext cx="6096000"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0" u="none" strike="noStrike" kern="1200" cap="none" spc="0" normalizeH="0" baseline="0" noProof="0" dirty="0">
                  <a:ln>
                    <a:noFill/>
                  </a:ln>
                  <a:solidFill>
                    <a:prstClr val="black"/>
                  </a:solidFill>
                  <a:effectLst/>
                  <a:uLnTx/>
                  <a:uFillTx/>
                  <a:latin typeface="Calibri Light" panose="020F0302020204030204"/>
                  <a:ea typeface="+mn-ea"/>
                  <a:cs typeface="+mn-cs"/>
                </a:rPr>
                <a:t>Ερευνητές και τεχνικοί </a:t>
              </a:r>
              <a:r>
                <a:rPr kumimoji="0" lang="el-GR" sz="1600" b="0" i="0" u="none" strike="noStrike" kern="1200" cap="none" spc="0" normalizeH="0" baseline="0" noProof="0" dirty="0">
                  <a:ln>
                    <a:noFill/>
                  </a:ln>
                  <a:solidFill>
                    <a:prstClr val="black"/>
                  </a:solidFill>
                  <a:effectLst/>
                  <a:uLnTx/>
                  <a:uFillTx/>
                  <a:latin typeface="Calibri Light" panose="020F0302020204030204"/>
                  <a:ea typeface="+mn-ea"/>
                  <a:cs typeface="+mn-cs"/>
                </a:rPr>
                <a:t>στο βαθμό που απασχολούνται άμεσα στο έργο</a:t>
              </a:r>
            </a:p>
          </p:txBody>
        </p:sp>
        <p:pic>
          <p:nvPicPr>
            <p:cNvPr id="9" name="Γραφικό 8" descr="Βέλος προς τα δεξιά περίγραμμα">
              <a:extLst>
                <a:ext uri="{FF2B5EF4-FFF2-40B4-BE49-F238E27FC236}">
                  <a16:creationId xmlns:a16="http://schemas.microsoft.com/office/drawing/2014/main" id="{CD2DFF93-BEE9-2C05-AB0E-0051710269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37248" y="1413694"/>
              <a:ext cx="457200" cy="585216"/>
            </a:xfrm>
            <a:prstGeom prst="rect">
              <a:avLst/>
            </a:prstGeom>
          </p:spPr>
        </p:pic>
        <p:sp>
          <p:nvSpPr>
            <p:cNvPr id="10" name="TextBox 9">
              <a:extLst>
                <a:ext uri="{FF2B5EF4-FFF2-40B4-BE49-F238E27FC236}">
                  <a16:creationId xmlns:a16="http://schemas.microsoft.com/office/drawing/2014/main" id="{55A007DA-8426-700D-3B38-53DF62B306BE}"/>
                </a:ext>
              </a:extLst>
            </p:cNvPr>
            <p:cNvSpPr txBox="1"/>
            <p:nvPr/>
          </p:nvSpPr>
          <p:spPr>
            <a:xfrm>
              <a:off x="7525512" y="1537025"/>
              <a:ext cx="4268017"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0" u="none" strike="noStrike" kern="1200" cap="none" spc="0" normalizeH="0" baseline="0" noProof="0" dirty="0">
                  <a:ln>
                    <a:noFill/>
                  </a:ln>
                  <a:solidFill>
                    <a:prstClr val="black"/>
                  </a:solidFill>
                  <a:effectLst/>
                  <a:uLnTx/>
                  <a:uFillTx/>
                  <a:latin typeface="Calibri Light" panose="020F0302020204030204"/>
                  <a:ea typeface="+mn-ea"/>
                  <a:cs typeface="+mn-cs"/>
                </a:rPr>
                <a:t>Έως 70% </a:t>
              </a:r>
              <a:r>
                <a:rPr kumimoji="0" lang="el-GR" sz="1600" b="0" i="0" u="none" strike="noStrike" kern="1200" cap="none" spc="0" normalizeH="0" baseline="0" noProof="0" dirty="0">
                  <a:ln>
                    <a:noFill/>
                  </a:ln>
                  <a:solidFill>
                    <a:prstClr val="black"/>
                  </a:solidFill>
                  <a:effectLst/>
                  <a:uLnTx/>
                  <a:uFillTx/>
                  <a:latin typeface="Calibri Light" panose="020F0302020204030204"/>
                  <a:ea typeface="+mn-ea"/>
                  <a:cs typeface="+mn-cs"/>
                </a:rPr>
                <a:t>του επιχορηγούμενου προϋπολογισμού</a:t>
              </a:r>
            </a:p>
          </p:txBody>
        </p:sp>
        <p:pic>
          <p:nvPicPr>
            <p:cNvPr id="35" name="Γραφικό 34" descr="Κοινό-στόχος περίγραμμα">
              <a:extLst>
                <a:ext uri="{FF2B5EF4-FFF2-40B4-BE49-F238E27FC236}">
                  <a16:creationId xmlns:a16="http://schemas.microsoft.com/office/drawing/2014/main" id="{CAC14E52-8587-0228-B856-FB16E399CB0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5740" y="1336344"/>
              <a:ext cx="771144" cy="712863"/>
            </a:xfrm>
            <a:prstGeom prst="rect">
              <a:avLst/>
            </a:prstGeom>
          </p:spPr>
        </p:pic>
      </p:grpSp>
      <p:grpSp>
        <p:nvGrpSpPr>
          <p:cNvPr id="6" name="Ομάδα 5">
            <a:extLst>
              <a:ext uri="{FF2B5EF4-FFF2-40B4-BE49-F238E27FC236}">
                <a16:creationId xmlns:a16="http://schemas.microsoft.com/office/drawing/2014/main" id="{7EF6909A-A405-D7C5-981D-A6FC5A3CFB56}"/>
              </a:ext>
            </a:extLst>
          </p:cNvPr>
          <p:cNvGrpSpPr/>
          <p:nvPr/>
        </p:nvGrpSpPr>
        <p:grpSpPr>
          <a:xfrm>
            <a:off x="267053" y="3675199"/>
            <a:ext cx="11544294" cy="694731"/>
            <a:chOff x="249234" y="3748378"/>
            <a:chExt cx="11544294" cy="694731"/>
          </a:xfrm>
        </p:grpSpPr>
        <p:sp>
          <p:nvSpPr>
            <p:cNvPr id="22" name="TextBox 21">
              <a:extLst>
                <a:ext uri="{FF2B5EF4-FFF2-40B4-BE49-F238E27FC236}">
                  <a16:creationId xmlns:a16="http://schemas.microsoft.com/office/drawing/2014/main" id="{D7769DD7-C88A-8FC4-22B6-7903B5F8E3E7}"/>
                </a:ext>
              </a:extLst>
            </p:cNvPr>
            <p:cNvSpPr txBox="1"/>
            <p:nvPr/>
          </p:nvSpPr>
          <p:spPr>
            <a:xfrm>
              <a:off x="976884" y="3858334"/>
              <a:ext cx="6246224"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0" i="0" u="none" strike="noStrike" kern="1200" cap="none" spc="0" normalizeH="0" baseline="0" noProof="0" dirty="0">
                  <a:ln>
                    <a:noFill/>
                  </a:ln>
                  <a:solidFill>
                    <a:prstClr val="black"/>
                  </a:solidFill>
                  <a:effectLst/>
                  <a:uLnTx/>
                  <a:uFillTx/>
                  <a:latin typeface="Calibri Light" panose="020F0302020204030204"/>
                  <a:ea typeface="Aptos" panose="020B0004020202020204" pitchFamily="34" charset="0"/>
                  <a:cs typeface="+mn-cs"/>
                </a:rPr>
                <a:t>Δαπάνες για </a:t>
              </a:r>
              <a:r>
                <a:rPr kumimoji="0" lang="el-GR" sz="1600" b="1" i="0" u="none" strike="noStrike" kern="1200" cap="none" spc="0" normalizeH="0" baseline="0" noProof="0" dirty="0">
                  <a:ln>
                    <a:noFill/>
                  </a:ln>
                  <a:solidFill>
                    <a:prstClr val="black"/>
                  </a:solidFill>
                  <a:effectLst/>
                  <a:uLnTx/>
                  <a:uFillTx/>
                  <a:latin typeface="Calibri Light" panose="020F0302020204030204"/>
                  <a:ea typeface="Aptos" panose="020B0004020202020204" pitchFamily="34" charset="0"/>
                  <a:cs typeface="+mn-cs"/>
                </a:rPr>
                <a:t>ανάθεση έρευνας επί </a:t>
              </a:r>
              <a:r>
                <a:rPr kumimoji="0" lang="el-GR" sz="1600" b="1" i="0" u="none" strike="noStrike" kern="1200" cap="none" spc="0" normalizeH="0" baseline="0" noProof="0" dirty="0" err="1">
                  <a:ln>
                    <a:noFill/>
                  </a:ln>
                  <a:solidFill>
                    <a:prstClr val="black"/>
                  </a:solidFill>
                  <a:effectLst/>
                  <a:uLnTx/>
                  <a:uFillTx/>
                  <a:latin typeface="Calibri Light" panose="020F0302020204030204"/>
                  <a:ea typeface="Aptos" panose="020B0004020202020204" pitchFamily="34" charset="0"/>
                  <a:cs typeface="+mn-cs"/>
                </a:rPr>
                <a:t>συμβάσει</a:t>
              </a:r>
              <a:r>
                <a:rPr kumimoji="0" lang="el-GR" sz="1600" b="1" i="0" u="none" strike="noStrike" kern="1200" cap="none" spc="0" normalizeH="0" baseline="0" noProof="0" dirty="0">
                  <a:ln>
                    <a:noFill/>
                  </a:ln>
                  <a:solidFill>
                    <a:prstClr val="black"/>
                  </a:solidFill>
                  <a:effectLst/>
                  <a:uLnTx/>
                  <a:uFillTx/>
                  <a:latin typeface="Calibri Light" panose="020F0302020204030204"/>
                  <a:ea typeface="Aptos" panose="020B0004020202020204" pitchFamily="34" charset="0"/>
                  <a:cs typeface="+mn-cs"/>
                </a:rPr>
                <a:t> </a:t>
              </a:r>
              <a:r>
                <a:rPr kumimoji="0" lang="el-GR" sz="1600" b="0" i="0" u="none" strike="noStrike" kern="1200" cap="none" spc="0" normalizeH="0" baseline="0" noProof="0" dirty="0">
                  <a:ln>
                    <a:noFill/>
                  </a:ln>
                  <a:solidFill>
                    <a:prstClr val="black"/>
                  </a:solidFill>
                  <a:effectLst/>
                  <a:uLnTx/>
                  <a:uFillTx/>
                  <a:latin typeface="Calibri Light" panose="020F0302020204030204"/>
                  <a:ea typeface="Aptos" panose="020B0004020202020204" pitchFamily="34" charset="0"/>
                  <a:cs typeface="+mn-cs"/>
                </a:rPr>
                <a:t>σε φυσικά ή νομικά πρόσωπα</a:t>
              </a:r>
              <a:endParaRPr kumimoji="0" lang="el-GR" sz="16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pic>
          <p:nvPicPr>
            <p:cNvPr id="23" name="Γραφικό 22" descr="Βέλος προς τα δεξιά περίγραμμα">
              <a:extLst>
                <a:ext uri="{FF2B5EF4-FFF2-40B4-BE49-F238E27FC236}">
                  <a16:creationId xmlns:a16="http://schemas.microsoft.com/office/drawing/2014/main" id="{E7B8ADDA-A98E-45C4-E5BE-17D3A35222C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25056" y="3779880"/>
              <a:ext cx="457200" cy="585216"/>
            </a:xfrm>
            <a:prstGeom prst="rect">
              <a:avLst/>
            </a:prstGeom>
          </p:spPr>
        </p:pic>
        <p:sp>
          <p:nvSpPr>
            <p:cNvPr id="26" name="TextBox 25">
              <a:extLst>
                <a:ext uri="{FF2B5EF4-FFF2-40B4-BE49-F238E27FC236}">
                  <a16:creationId xmlns:a16="http://schemas.microsoft.com/office/drawing/2014/main" id="{D322C686-7A30-AD9F-6ADF-6930A004A61E}"/>
                </a:ext>
              </a:extLst>
            </p:cNvPr>
            <p:cNvSpPr txBox="1"/>
            <p:nvPr/>
          </p:nvSpPr>
          <p:spPr>
            <a:xfrm>
              <a:off x="7525511" y="3899669"/>
              <a:ext cx="4268017"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0" u="none" strike="noStrike" kern="1200" cap="none" spc="0" normalizeH="0" baseline="0" noProof="0" dirty="0">
                  <a:ln>
                    <a:noFill/>
                  </a:ln>
                  <a:solidFill>
                    <a:prstClr val="black"/>
                  </a:solidFill>
                  <a:effectLst/>
                  <a:uLnTx/>
                  <a:uFillTx/>
                  <a:latin typeface="Calibri Light" panose="020F0302020204030204"/>
                  <a:ea typeface="+mn-ea"/>
                  <a:cs typeface="+mn-cs"/>
                </a:rPr>
                <a:t>Έως </a:t>
              </a:r>
              <a:r>
                <a:rPr kumimoji="0" lang="en-US" sz="1600" b="1" i="0" u="none" strike="noStrike" kern="1200" cap="none" spc="0" normalizeH="0" baseline="0" noProof="0" dirty="0">
                  <a:ln>
                    <a:noFill/>
                  </a:ln>
                  <a:solidFill>
                    <a:prstClr val="black"/>
                  </a:solidFill>
                  <a:effectLst/>
                  <a:uLnTx/>
                  <a:uFillTx/>
                  <a:latin typeface="Calibri Light" panose="020F0302020204030204"/>
                  <a:ea typeface="+mn-ea"/>
                  <a:cs typeface="+mn-cs"/>
                </a:rPr>
                <a:t>4</a:t>
              </a:r>
              <a:r>
                <a:rPr kumimoji="0" lang="el-GR" sz="1600" b="1" i="0" u="none" strike="noStrike" kern="1200" cap="none" spc="0" normalizeH="0" baseline="0" noProof="0" dirty="0">
                  <a:ln>
                    <a:noFill/>
                  </a:ln>
                  <a:solidFill>
                    <a:prstClr val="black"/>
                  </a:solidFill>
                  <a:effectLst/>
                  <a:uLnTx/>
                  <a:uFillTx/>
                  <a:latin typeface="Calibri Light" panose="020F0302020204030204"/>
                  <a:ea typeface="+mn-ea"/>
                  <a:cs typeface="+mn-cs"/>
                </a:rPr>
                <a:t>0% </a:t>
              </a:r>
              <a:r>
                <a:rPr kumimoji="0" lang="el-GR" sz="1600" b="0" i="0" u="none" strike="noStrike" kern="1200" cap="none" spc="0" normalizeH="0" baseline="0" noProof="0" dirty="0">
                  <a:ln>
                    <a:noFill/>
                  </a:ln>
                  <a:solidFill>
                    <a:prstClr val="black"/>
                  </a:solidFill>
                  <a:effectLst/>
                  <a:uLnTx/>
                  <a:uFillTx/>
                  <a:latin typeface="Calibri Light" panose="020F0302020204030204"/>
                  <a:ea typeface="+mn-ea"/>
                  <a:cs typeface="+mn-cs"/>
                </a:rPr>
                <a:t>του επιχορηγούμενου προϋπολογισμού</a:t>
              </a:r>
            </a:p>
          </p:txBody>
        </p:sp>
        <p:pic>
          <p:nvPicPr>
            <p:cNvPr id="37" name="Γραφικό 36" descr="Χρήστες περίγραμμα">
              <a:extLst>
                <a:ext uri="{FF2B5EF4-FFF2-40B4-BE49-F238E27FC236}">
                  <a16:creationId xmlns:a16="http://schemas.microsoft.com/office/drawing/2014/main" id="{80B3151C-1372-C533-96D8-AE932387E58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49234" y="3748378"/>
              <a:ext cx="684155" cy="653951"/>
            </a:xfrm>
            <a:prstGeom prst="rect">
              <a:avLst/>
            </a:prstGeom>
          </p:spPr>
        </p:pic>
      </p:grpSp>
      <p:sp>
        <p:nvSpPr>
          <p:cNvPr id="12" name="TextBox 11">
            <a:extLst>
              <a:ext uri="{FF2B5EF4-FFF2-40B4-BE49-F238E27FC236}">
                <a16:creationId xmlns:a16="http://schemas.microsoft.com/office/drawing/2014/main" id="{F8409D27-C055-76B6-D84C-BF79A00B428D}"/>
              </a:ext>
            </a:extLst>
          </p:cNvPr>
          <p:cNvSpPr txBox="1"/>
          <p:nvPr/>
        </p:nvSpPr>
        <p:spPr>
          <a:xfrm>
            <a:off x="573493" y="5748415"/>
            <a:ext cx="11220035"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l-GR" sz="1600" b="1" i="0" u="none" strike="noStrike" kern="1200" cap="none" spc="0" normalizeH="0" baseline="0" noProof="0" dirty="0">
                <a:ln>
                  <a:noFill/>
                </a:ln>
                <a:solidFill>
                  <a:prstClr val="black"/>
                </a:solidFill>
                <a:effectLst/>
                <a:uLnTx/>
                <a:uFillTx/>
                <a:latin typeface="Calibri Light" panose="020F0302020204030204"/>
                <a:ea typeface="+mn-ea"/>
                <a:cs typeface="+mn-cs"/>
              </a:rPr>
              <a:t>Διάρκεια υλοποίησης των πράξεων:  36 μήνες   από την ημερομηνία έκδοσης της Απόφασης Έγκρισης Αποτελεσμάτων Αξιολόγησης </a:t>
            </a:r>
          </a:p>
        </p:txBody>
      </p:sp>
    </p:spTree>
    <p:extLst>
      <p:ext uri="{BB962C8B-B14F-4D97-AF65-F5344CB8AC3E}">
        <p14:creationId xmlns:p14="http://schemas.microsoft.com/office/powerpoint/2010/main" val="3456393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500"/>
                                        <p:tgtEl>
                                          <p:spTgt spid="4"/>
                                        </p:tgtEl>
                                      </p:cBhvr>
                                    </p:animEffect>
                                  </p:childTnLst>
                                </p:cTn>
                              </p:par>
                              <p:par>
                                <p:cTn id="11" presetID="5"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par>
                                <p:cTn id="14" presetID="5" presetClass="entr" presetSubtype="1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heckerboard(across)">
                                      <p:cBhvr>
                                        <p:cTn id="16" dur="500"/>
                                        <p:tgtEl>
                                          <p:spTgt spid="6"/>
                                        </p:tgtEl>
                                      </p:cBhvr>
                                    </p:animEffect>
                                  </p:childTnLst>
                                </p:cTn>
                              </p:par>
                              <p:par>
                                <p:cTn id="17" presetID="5" presetClass="entr" presetSubtype="1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heckerboard(across)">
                                      <p:cBhvr>
                                        <p:cTn id="19" dur="500"/>
                                        <p:tgtEl>
                                          <p:spTgt spid="8"/>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heckerboard(across)">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pic>
        <p:nvPicPr>
          <p:cNvPr id="3" name="Image 1" descr="preencoded.png"/>
          <p:cNvPicPr>
            <a:picLocks noChangeAspect="1"/>
          </p:cNvPicPr>
          <p:nvPr/>
        </p:nvPicPr>
        <p:blipFill>
          <a:blip r:embed="rId4"/>
          <a:stretch>
            <a:fillRect/>
          </a:stretch>
        </p:blipFill>
        <p:spPr>
          <a:xfrm>
            <a:off x="8794750" y="1920875"/>
            <a:ext cx="2222500" cy="3016250"/>
          </a:xfrm>
          <a:prstGeom prst="rect">
            <a:avLst/>
          </a:prstGeom>
        </p:spPr>
      </p:pic>
      <p:sp>
        <p:nvSpPr>
          <p:cNvPr id="4" name="Text 0"/>
          <p:cNvSpPr/>
          <p:nvPr/>
        </p:nvSpPr>
        <p:spPr>
          <a:xfrm>
            <a:off x="720031" y="623491"/>
            <a:ext cx="5812234" cy="514251"/>
          </a:xfrm>
          <a:prstGeom prst="rect">
            <a:avLst/>
          </a:prstGeom>
          <a:noFill/>
          <a:ln/>
        </p:spPr>
        <p:txBody>
          <a:bodyPr wrap="none" lIns="0" tIns="0" rIns="0" bIns="0" rtlCol="0" anchor="t"/>
          <a:lstStyle/>
          <a:p>
            <a:pPr>
              <a:lnSpc>
                <a:spcPts val="4042"/>
              </a:lnSpc>
            </a:pPr>
            <a:r>
              <a:rPr lang="en-US" sz="3208" dirty="0">
                <a:solidFill>
                  <a:srgbClr val="383838"/>
                </a:solidFill>
                <a:latin typeface="Patrick Hand" pitchFamily="34" charset="0"/>
                <a:ea typeface="Patrick Hand" pitchFamily="34" charset="-122"/>
                <a:cs typeface="Patrick Hand" pitchFamily="34" charset="-120"/>
              </a:rPr>
              <a:t>Σκοπός και Στόχος της Δράσης</a:t>
            </a:r>
            <a:endParaRPr lang="en-US" sz="3208" dirty="0"/>
          </a:p>
        </p:txBody>
      </p:sp>
      <p:sp>
        <p:nvSpPr>
          <p:cNvPr id="5" name="Text 1"/>
          <p:cNvSpPr/>
          <p:nvPr/>
        </p:nvSpPr>
        <p:spPr>
          <a:xfrm>
            <a:off x="720031" y="1446312"/>
            <a:ext cx="6179939" cy="2304455"/>
          </a:xfrm>
          <a:prstGeom prst="rect">
            <a:avLst/>
          </a:prstGeom>
          <a:noFill/>
          <a:ln/>
        </p:spPr>
        <p:txBody>
          <a:bodyPr wrap="square" lIns="0" tIns="0" rIns="0" bIns="0" rtlCol="0" anchor="t"/>
          <a:lstStyle/>
          <a:p>
            <a:pPr>
              <a:lnSpc>
                <a:spcPts val="2583"/>
              </a:lnSpc>
            </a:pPr>
            <a:r>
              <a:rPr lang="en-US" sz="1583" dirty="0">
                <a:solidFill>
                  <a:srgbClr val="383838"/>
                </a:solidFill>
                <a:latin typeface="Patrick Hand" pitchFamily="34" charset="0"/>
                <a:ea typeface="Patrick Hand" pitchFamily="34" charset="-122"/>
                <a:cs typeface="Patrick Hand" pitchFamily="34" charset="-120"/>
              </a:rPr>
              <a:t>H δράση αφορά στην υποστήριξη επενδυτικών πρωτοβουλιών υφιστάμενων και νέων επιχειρήσεων Κ.ΑΛ.Ο. που δραστηριοποιούνται ή θα δραστηριοποιηθούν στην Περιφέρεια Ανατολικής Μακεδονίας και Θράκης, επιδιώκοντας την προώθηση της Κοινωνικής και Αλληλέγγυας Οικονομίας, με βάση τα οριζόμενα στο Ν.4430/2016 (ΦΕΚ 205/Α) και μέσω αυτής την ενίσχυση της απασχόλησης.</a:t>
            </a:r>
            <a:endParaRPr lang="en-US" sz="1583" dirty="0"/>
          </a:p>
        </p:txBody>
      </p:sp>
      <p:sp>
        <p:nvSpPr>
          <p:cNvPr id="6" name="Text 2"/>
          <p:cNvSpPr/>
          <p:nvPr/>
        </p:nvSpPr>
        <p:spPr>
          <a:xfrm>
            <a:off x="720031" y="3982144"/>
            <a:ext cx="6179939" cy="329208"/>
          </a:xfrm>
          <a:prstGeom prst="rect">
            <a:avLst/>
          </a:prstGeom>
          <a:noFill/>
          <a:ln/>
        </p:spPr>
        <p:txBody>
          <a:bodyPr wrap="none" lIns="0" tIns="0" rIns="0" bIns="0" rtlCol="0" anchor="t"/>
          <a:lstStyle/>
          <a:p>
            <a:pPr>
              <a:lnSpc>
                <a:spcPts val="2583"/>
              </a:lnSpc>
            </a:pPr>
            <a:endParaRPr lang="en-US" sz="1583" dirty="0"/>
          </a:p>
        </p:txBody>
      </p:sp>
      <p:sp>
        <p:nvSpPr>
          <p:cNvPr id="7" name="Text 3"/>
          <p:cNvSpPr/>
          <p:nvPr/>
        </p:nvSpPr>
        <p:spPr>
          <a:xfrm>
            <a:off x="720031" y="4542731"/>
            <a:ext cx="6179939" cy="329208"/>
          </a:xfrm>
          <a:prstGeom prst="rect">
            <a:avLst/>
          </a:prstGeom>
          <a:noFill/>
          <a:ln/>
        </p:spPr>
        <p:txBody>
          <a:bodyPr wrap="none" lIns="0" tIns="0" rIns="0" bIns="0" rtlCol="0" anchor="t"/>
          <a:lstStyle/>
          <a:p>
            <a:pPr>
              <a:lnSpc>
                <a:spcPts val="2583"/>
              </a:lnSpc>
            </a:pPr>
            <a:endParaRPr lang="en-US" sz="1583" dirty="0"/>
          </a:p>
        </p:txBody>
      </p:sp>
      <p:pic>
        <p:nvPicPr>
          <p:cNvPr id="8" name="Image 2" descr="preencoded.png"/>
          <p:cNvPicPr>
            <a:picLocks noChangeAspect="1"/>
          </p:cNvPicPr>
          <p:nvPr/>
        </p:nvPicPr>
        <p:blipFill>
          <a:blip r:embed="rId5"/>
          <a:stretch>
            <a:fillRect/>
          </a:stretch>
        </p:blipFill>
        <p:spPr>
          <a:xfrm>
            <a:off x="720031" y="5103317"/>
            <a:ext cx="6179939" cy="570607"/>
          </a:xfrm>
          <a:prstGeom prst="rect">
            <a:avLst/>
          </a:prstGeom>
        </p:spPr>
      </p:pic>
      <p:sp>
        <p:nvSpPr>
          <p:cNvPr id="9" name="Text 4"/>
          <p:cNvSpPr/>
          <p:nvPr/>
        </p:nvSpPr>
        <p:spPr>
          <a:xfrm>
            <a:off x="720031" y="5905302"/>
            <a:ext cx="6179939" cy="329208"/>
          </a:xfrm>
          <a:prstGeom prst="rect">
            <a:avLst/>
          </a:prstGeom>
          <a:noFill/>
          <a:ln/>
        </p:spPr>
        <p:txBody>
          <a:bodyPr wrap="none" lIns="0" tIns="0" rIns="0" bIns="0" rtlCol="0" anchor="t"/>
          <a:lstStyle/>
          <a:p>
            <a:pPr>
              <a:lnSpc>
                <a:spcPts val="2583"/>
              </a:lnSpc>
            </a:pPr>
            <a:endParaRPr lang="en-US" sz="1583"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500"/>
                                        <p:tgtEl>
                                          <p:spTgt spid="4"/>
                                        </p:tgtEl>
                                      </p:cBhvr>
                                    </p:animEffect>
                                  </p:childTnLst>
                                </p:cTn>
                              </p:par>
                              <p:par>
                                <p:cTn id="11" presetID="5"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Text 0"/>
          <p:cNvSpPr/>
          <p:nvPr/>
        </p:nvSpPr>
        <p:spPr>
          <a:xfrm>
            <a:off x="465733" y="528638"/>
            <a:ext cx="6101755" cy="332681"/>
          </a:xfrm>
          <a:prstGeom prst="rect">
            <a:avLst/>
          </a:prstGeom>
          <a:noFill/>
          <a:ln/>
        </p:spPr>
        <p:txBody>
          <a:bodyPr wrap="none" lIns="0" tIns="0" rIns="0" bIns="0" rtlCol="0" anchor="t"/>
          <a:lstStyle/>
          <a:p>
            <a:pPr>
              <a:lnSpc>
                <a:spcPts val="2583"/>
              </a:lnSpc>
            </a:pPr>
            <a:r>
              <a:rPr lang="en-US" sz="2083" dirty="0">
                <a:solidFill>
                  <a:srgbClr val="383838"/>
                </a:solidFill>
                <a:latin typeface="Patrick Hand" pitchFamily="34" charset="0"/>
                <a:ea typeface="Patrick Hand" pitchFamily="34" charset="-122"/>
                <a:cs typeface="Patrick Hand" pitchFamily="34" charset="-120"/>
              </a:rPr>
              <a:t>Προϋπολογισμός και Χρηματοδότηση της Δράσης</a:t>
            </a:r>
            <a:endParaRPr lang="en-US" sz="2083" dirty="0"/>
          </a:p>
        </p:txBody>
      </p:sp>
      <p:sp>
        <p:nvSpPr>
          <p:cNvPr id="4" name="Text 1"/>
          <p:cNvSpPr/>
          <p:nvPr/>
        </p:nvSpPr>
        <p:spPr>
          <a:xfrm>
            <a:off x="465733" y="1127423"/>
            <a:ext cx="6688534" cy="439143"/>
          </a:xfrm>
          <a:prstGeom prst="rect">
            <a:avLst/>
          </a:prstGeom>
          <a:noFill/>
          <a:ln/>
        </p:spPr>
        <p:txBody>
          <a:bodyPr wrap="none" lIns="0" tIns="0" rIns="0" bIns="0" rtlCol="0" anchor="t"/>
          <a:lstStyle/>
          <a:p>
            <a:pPr algn="ctr">
              <a:lnSpc>
                <a:spcPts val="3417"/>
              </a:lnSpc>
            </a:pPr>
            <a:r>
              <a:rPr lang="en-US" sz="3417" dirty="0">
                <a:solidFill>
                  <a:srgbClr val="383838"/>
                </a:solidFill>
                <a:latin typeface="Patrick Hand" pitchFamily="34" charset="0"/>
                <a:ea typeface="Patrick Hand" pitchFamily="34" charset="-122"/>
                <a:cs typeface="Patrick Hand" pitchFamily="34" charset="-120"/>
              </a:rPr>
              <a:t>2.000.000€</a:t>
            </a:r>
            <a:endParaRPr lang="en-US" sz="3417" dirty="0"/>
          </a:p>
        </p:txBody>
      </p:sp>
      <p:sp>
        <p:nvSpPr>
          <p:cNvPr id="5" name="Text 2"/>
          <p:cNvSpPr/>
          <p:nvPr/>
        </p:nvSpPr>
        <p:spPr>
          <a:xfrm>
            <a:off x="465733" y="1732856"/>
            <a:ext cx="6688534" cy="425648"/>
          </a:xfrm>
          <a:prstGeom prst="rect">
            <a:avLst/>
          </a:prstGeom>
          <a:noFill/>
          <a:ln/>
        </p:spPr>
        <p:txBody>
          <a:bodyPr wrap="square" lIns="0" tIns="0" rIns="0" bIns="0" rtlCol="0" anchor="t"/>
          <a:lstStyle/>
          <a:p>
            <a:pPr algn="ctr">
              <a:lnSpc>
                <a:spcPts val="1667"/>
              </a:lnSpc>
            </a:pPr>
            <a:r>
              <a:rPr lang="en-US" sz="1042" dirty="0">
                <a:solidFill>
                  <a:srgbClr val="383838"/>
                </a:solidFill>
                <a:latin typeface="Patrick Hand" pitchFamily="34" charset="0"/>
                <a:ea typeface="Patrick Hand" pitchFamily="34" charset="-122"/>
                <a:cs typeface="Patrick Hand" pitchFamily="34" charset="-120"/>
              </a:rPr>
              <a:t>Ο συνολικός προϋπολογισμός της δράσης ανέρχεται σε 2.000.000€ με δυνατότητα υπερδέσμευσης σε ποσοστό 120%.</a:t>
            </a:r>
            <a:endParaRPr lang="en-US" sz="1042" dirty="0"/>
          </a:p>
        </p:txBody>
      </p:sp>
      <p:sp>
        <p:nvSpPr>
          <p:cNvPr id="6" name="Text 3"/>
          <p:cNvSpPr/>
          <p:nvPr/>
        </p:nvSpPr>
        <p:spPr>
          <a:xfrm>
            <a:off x="465733" y="2238276"/>
            <a:ext cx="6688534" cy="425648"/>
          </a:xfrm>
          <a:prstGeom prst="rect">
            <a:avLst/>
          </a:prstGeom>
          <a:noFill/>
          <a:ln/>
        </p:spPr>
        <p:txBody>
          <a:bodyPr wrap="square" lIns="0" tIns="0" rIns="0" bIns="0" rtlCol="0" anchor="t"/>
          <a:lstStyle/>
          <a:p>
            <a:pPr algn="ctr">
              <a:lnSpc>
                <a:spcPts val="1667"/>
              </a:lnSpc>
            </a:pPr>
            <a:r>
              <a:rPr lang="en-US" sz="1042" dirty="0">
                <a:solidFill>
                  <a:srgbClr val="383838"/>
                </a:solidFill>
                <a:latin typeface="Patrick Hand" pitchFamily="34" charset="0"/>
                <a:ea typeface="Patrick Hand" pitchFamily="34" charset="-122"/>
                <a:cs typeface="Patrick Hand" pitchFamily="34" charset="-120"/>
              </a:rPr>
              <a:t>Η Δημόσια Δαπάνη της πρόσκλησης συγχρηματοδοτείται από το Ευρωπαϊκό Κοινωνικό Ταμείο (ΕΚΤ+) της Ευρωπαϊκής Ένωσης και από Εθνικούς Πόρους.</a:t>
            </a:r>
            <a:endParaRPr lang="en-US" sz="1042" dirty="0"/>
          </a:p>
        </p:txBody>
      </p:sp>
      <p:sp>
        <p:nvSpPr>
          <p:cNvPr id="7" name="Text 4"/>
          <p:cNvSpPr/>
          <p:nvPr/>
        </p:nvSpPr>
        <p:spPr>
          <a:xfrm>
            <a:off x="465733" y="3129657"/>
            <a:ext cx="6688534" cy="439143"/>
          </a:xfrm>
          <a:prstGeom prst="rect">
            <a:avLst/>
          </a:prstGeom>
          <a:noFill/>
          <a:ln/>
        </p:spPr>
        <p:txBody>
          <a:bodyPr wrap="none" lIns="0" tIns="0" rIns="0" bIns="0" rtlCol="0" anchor="t"/>
          <a:lstStyle/>
          <a:p>
            <a:pPr algn="ctr">
              <a:lnSpc>
                <a:spcPts val="3417"/>
              </a:lnSpc>
            </a:pPr>
            <a:r>
              <a:rPr lang="en-US" sz="3417" dirty="0">
                <a:solidFill>
                  <a:srgbClr val="383838"/>
                </a:solidFill>
                <a:latin typeface="Patrick Hand" pitchFamily="34" charset="0"/>
                <a:ea typeface="Patrick Hand" pitchFamily="34" charset="-122"/>
                <a:cs typeface="Patrick Hand" pitchFamily="34" charset="-120"/>
              </a:rPr>
              <a:t>Θεσμικό πλαίσιο</a:t>
            </a:r>
            <a:endParaRPr lang="en-US" sz="3417" dirty="0"/>
          </a:p>
        </p:txBody>
      </p:sp>
      <p:sp>
        <p:nvSpPr>
          <p:cNvPr id="8" name="Text 5"/>
          <p:cNvSpPr/>
          <p:nvPr/>
        </p:nvSpPr>
        <p:spPr>
          <a:xfrm>
            <a:off x="2509342" y="3735090"/>
            <a:ext cx="2601318" cy="166291"/>
          </a:xfrm>
          <a:prstGeom prst="rect">
            <a:avLst/>
          </a:prstGeom>
          <a:noFill/>
          <a:ln/>
        </p:spPr>
        <p:txBody>
          <a:bodyPr wrap="none" lIns="0" tIns="0" rIns="0" bIns="0" rtlCol="0" anchor="t"/>
          <a:lstStyle/>
          <a:p>
            <a:pPr algn="ctr">
              <a:lnSpc>
                <a:spcPts val="1292"/>
              </a:lnSpc>
            </a:pPr>
            <a:r>
              <a:rPr lang="en-US" sz="1042" u="sng" dirty="0">
                <a:solidFill>
                  <a:srgbClr val="383838"/>
                </a:solidFill>
                <a:latin typeface="Patrick Hand" pitchFamily="34" charset="0"/>
                <a:ea typeface="Patrick Hand" pitchFamily="34" charset="-122"/>
                <a:cs typeface="Patrick Hand" pitchFamily="34" charset="-120"/>
              </a:rPr>
              <a:t>Κανονισμός (ΕΕ) αρίθμ. 2831/2023 (De Minimis)</a:t>
            </a:r>
            <a:endParaRPr lang="en-US" sz="1042" dirty="0"/>
          </a:p>
        </p:txBody>
      </p:sp>
      <p:sp>
        <p:nvSpPr>
          <p:cNvPr id="9" name="Text 6"/>
          <p:cNvSpPr/>
          <p:nvPr/>
        </p:nvSpPr>
        <p:spPr>
          <a:xfrm>
            <a:off x="465733" y="3981152"/>
            <a:ext cx="6688534" cy="851297"/>
          </a:xfrm>
          <a:prstGeom prst="rect">
            <a:avLst/>
          </a:prstGeom>
          <a:noFill/>
          <a:ln/>
        </p:spPr>
        <p:txBody>
          <a:bodyPr wrap="square" lIns="0" tIns="0" rIns="0" bIns="0" rtlCol="0" anchor="t"/>
          <a:lstStyle/>
          <a:p>
            <a:pPr>
              <a:lnSpc>
                <a:spcPts val="1667"/>
              </a:lnSpc>
            </a:pPr>
            <a:r>
              <a:rPr lang="en-US" sz="1042" dirty="0">
                <a:solidFill>
                  <a:srgbClr val="383838"/>
                </a:solidFill>
                <a:latin typeface="Patrick Hand" pitchFamily="34" charset="0"/>
                <a:ea typeface="Patrick Hand" pitchFamily="34" charset="-122"/>
                <a:cs typeface="Patrick Hand" pitchFamily="34" charset="-120"/>
              </a:rPr>
              <a:t>Το συνολικό ποσό των ενισχύσεων de minimis (ήσσονος σημασίας) που έχει λάβει στο παρελθόν η δεδομένη επιχείρηση (ενιαία επιχείρηση), συμπεριλαμβανομένης της ενίσχυσης από την συγκεκριμένη Δράση, να μην υπερβαίνει το ποσό των 300.000€ κατά τα τρία τελευταία έτη (υπολογιζόμενα σε κυλιόμενη ημερολογιακή βάση).</a:t>
            </a:r>
            <a:endParaRPr lang="en-US" sz="1042" dirty="0"/>
          </a:p>
        </p:txBody>
      </p:sp>
      <p:sp>
        <p:nvSpPr>
          <p:cNvPr id="10" name="Text 7"/>
          <p:cNvSpPr/>
          <p:nvPr/>
        </p:nvSpPr>
        <p:spPr>
          <a:xfrm>
            <a:off x="465733" y="4912221"/>
            <a:ext cx="6688534" cy="212824"/>
          </a:xfrm>
          <a:prstGeom prst="rect">
            <a:avLst/>
          </a:prstGeom>
          <a:noFill/>
          <a:ln/>
        </p:spPr>
        <p:txBody>
          <a:bodyPr wrap="none" lIns="0" tIns="0" rIns="0" bIns="0" rtlCol="0" anchor="t"/>
          <a:lstStyle/>
          <a:p>
            <a:pPr algn="ctr">
              <a:lnSpc>
                <a:spcPts val="1667"/>
              </a:lnSpc>
            </a:pPr>
            <a:r>
              <a:rPr lang="en-US" sz="1042" u="sng" dirty="0">
                <a:solidFill>
                  <a:srgbClr val="383838"/>
                </a:solidFill>
                <a:latin typeface="Patrick Hand" pitchFamily="34" charset="0"/>
                <a:ea typeface="Patrick Hand" pitchFamily="34" charset="-122"/>
                <a:cs typeface="Patrick Hand" pitchFamily="34" charset="-120"/>
              </a:rPr>
              <a:t>Σύσταση 2003/361/ΕΚ της Επιτροπής της 6ης Μαΐου 2003</a:t>
            </a:r>
            <a:endParaRPr lang="en-US" sz="1042" dirty="0"/>
          </a:p>
        </p:txBody>
      </p:sp>
      <p:sp>
        <p:nvSpPr>
          <p:cNvPr id="11" name="Text 8"/>
          <p:cNvSpPr/>
          <p:nvPr/>
        </p:nvSpPr>
        <p:spPr>
          <a:xfrm>
            <a:off x="465733" y="5204818"/>
            <a:ext cx="6688534" cy="212824"/>
          </a:xfrm>
          <a:prstGeom prst="rect">
            <a:avLst/>
          </a:prstGeom>
          <a:noFill/>
          <a:ln/>
        </p:spPr>
        <p:txBody>
          <a:bodyPr wrap="none" lIns="0" tIns="0" rIns="0" bIns="0" rtlCol="0" anchor="t"/>
          <a:lstStyle/>
          <a:p>
            <a:pPr>
              <a:lnSpc>
                <a:spcPts val="1667"/>
              </a:lnSpc>
            </a:pPr>
            <a:r>
              <a:rPr lang="en-US" sz="1042" dirty="0">
                <a:solidFill>
                  <a:srgbClr val="383838"/>
                </a:solidFill>
                <a:latin typeface="Patrick Hand" pitchFamily="34" charset="0"/>
                <a:ea typeface="Patrick Hand" pitchFamily="34" charset="-122"/>
                <a:cs typeface="Patrick Hand" pitchFamily="34" charset="-120"/>
              </a:rPr>
              <a:t>Ορισμός πολύ μικρών, μικρών και μεσαίων επιχειρήσεων</a:t>
            </a:r>
            <a:endParaRPr lang="en-US" sz="1042" dirty="0"/>
          </a:p>
        </p:txBody>
      </p:sp>
      <p:sp>
        <p:nvSpPr>
          <p:cNvPr id="12" name="Text 9"/>
          <p:cNvSpPr/>
          <p:nvPr/>
        </p:nvSpPr>
        <p:spPr>
          <a:xfrm>
            <a:off x="465733" y="5567363"/>
            <a:ext cx="6688534" cy="212824"/>
          </a:xfrm>
          <a:prstGeom prst="rect">
            <a:avLst/>
          </a:prstGeom>
          <a:noFill/>
          <a:ln/>
        </p:spPr>
        <p:txBody>
          <a:bodyPr wrap="none" lIns="0" tIns="0" rIns="0" bIns="0" rtlCol="0" anchor="t"/>
          <a:lstStyle/>
          <a:p>
            <a:pPr>
              <a:lnSpc>
                <a:spcPts val="1667"/>
              </a:lnSpc>
            </a:pPr>
            <a:endParaRPr lang="en-US" sz="1042" dirty="0"/>
          </a:p>
        </p:txBody>
      </p:sp>
      <p:pic>
        <p:nvPicPr>
          <p:cNvPr id="13" name="Image 1" descr="preencoded.png"/>
          <p:cNvPicPr>
            <a:picLocks noChangeAspect="1"/>
          </p:cNvPicPr>
          <p:nvPr/>
        </p:nvPicPr>
        <p:blipFill>
          <a:blip r:embed="rId4"/>
          <a:stretch>
            <a:fillRect/>
          </a:stretch>
        </p:blipFill>
        <p:spPr>
          <a:xfrm>
            <a:off x="465732" y="5929908"/>
            <a:ext cx="4326632" cy="3994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heckerboard(across)">
                                      <p:cBhvr>
                                        <p:cTn id="16" dur="500"/>
                                        <p:tgtEl>
                                          <p:spTgt spid="5"/>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heckerboard(across)">
                                      <p:cBhvr>
                                        <p:cTn id="19" dur="500"/>
                                        <p:tgtEl>
                                          <p:spTgt spid="6"/>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heckerboard(across)">
                                      <p:cBhvr>
                                        <p:cTn id="25" dur="500"/>
                                        <p:tgtEl>
                                          <p:spTgt spid="8"/>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checkerboard(across)">
                                      <p:cBhvr>
                                        <p:cTn id="28" dur="500"/>
                                        <p:tgtEl>
                                          <p:spTgt spid="9"/>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heckerboard(across)">
                                      <p:cBhvr>
                                        <p:cTn id="31" dur="500"/>
                                        <p:tgtEl>
                                          <p:spTgt spid="10"/>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checkerboard(across)">
                                      <p:cBhvr>
                                        <p:cTn id="34" dur="500"/>
                                        <p:tgtEl>
                                          <p:spTgt spid="11"/>
                                        </p:tgtEl>
                                      </p:cBhvr>
                                    </p:animEffect>
                                  </p:childTnLst>
                                </p:cTn>
                              </p:par>
                              <p:par>
                                <p:cTn id="35" presetID="5" presetClass="entr" presetSubtype="1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checkerboard(across)">
                                      <p:cBhvr>
                                        <p:cTn id="37" dur="500"/>
                                        <p:tgtEl>
                                          <p:spTgt spid="12"/>
                                        </p:tgtEl>
                                      </p:cBhvr>
                                    </p:animEffect>
                                  </p:childTnLst>
                                </p:cTn>
                              </p:par>
                              <p:par>
                                <p:cTn id="38" presetID="5" presetClass="entr" presetSubtype="1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checkerboard(across)">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F054A39B-1CC7-3392-EBD8-474CC6740BA8}"/>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tabLst>
                <a:tab pos="714375" algn="l"/>
              </a:tabLst>
            </a:pPr>
            <a:endParaRPr lang="el-GR" sz="2600" dirty="0">
              <a:highlight>
                <a:srgbClr val="FFFF00"/>
              </a:highlight>
            </a:endParaRPr>
          </a:p>
          <a:p>
            <a:pPr algn="just">
              <a:lnSpc>
                <a:spcPct val="150000"/>
              </a:lnSpc>
              <a:tabLst>
                <a:tab pos="714375" algn="l"/>
              </a:tabLst>
            </a:pPr>
            <a:endParaRPr lang="el-GR" sz="2600" b="0" dirty="0">
              <a:solidFill>
                <a:schemeClr val="accent1">
                  <a:lumMod val="75000"/>
                </a:schemeClr>
              </a:solidFill>
            </a:endParaRPr>
          </a:p>
        </p:txBody>
      </p:sp>
      <p:pic>
        <p:nvPicPr>
          <p:cNvPr id="2" name="Εικόνα 1">
            <a:extLst>
              <a:ext uri="{FF2B5EF4-FFF2-40B4-BE49-F238E27FC236}">
                <a16:creationId xmlns:a16="http://schemas.microsoft.com/office/drawing/2014/main" id="{17367BDC-1B79-BA59-3B78-553DC6895607}"/>
              </a:ext>
            </a:extLst>
          </p:cNvPr>
          <p:cNvPicPr>
            <a:picLocks noChangeAspect="1"/>
          </p:cNvPicPr>
          <p:nvPr/>
        </p:nvPicPr>
        <p:blipFill>
          <a:blip r:embed="rId2"/>
          <a:stretch>
            <a:fillRect/>
          </a:stretch>
        </p:blipFill>
        <p:spPr>
          <a:xfrm>
            <a:off x="2068211" y="104373"/>
            <a:ext cx="8055578" cy="6753627"/>
          </a:xfrm>
          <a:prstGeom prst="rect">
            <a:avLst/>
          </a:prstGeom>
        </p:spPr>
      </p:pic>
    </p:spTree>
    <p:extLst>
      <p:ext uri="{BB962C8B-B14F-4D97-AF65-F5344CB8AC3E}">
        <p14:creationId xmlns:p14="http://schemas.microsoft.com/office/powerpoint/2010/main" val="2797243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par>
                                <p:cTn id="8" presetID="5"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967F2C31-A79E-8D57-DE4B-DFC1229D288E}"/>
              </a:ext>
            </a:extLst>
          </p:cNvPr>
          <p:cNvPicPr>
            <a:picLocks noChangeAspect="1"/>
          </p:cNvPicPr>
          <p:nvPr/>
        </p:nvPicPr>
        <p:blipFill>
          <a:blip r:embed="rId3"/>
          <a:srcRect l="16613" t="30538" r="17016" b="16273"/>
          <a:stretch/>
        </p:blipFill>
        <p:spPr>
          <a:xfrm>
            <a:off x="80720" y="413258"/>
            <a:ext cx="12111280" cy="5459641"/>
          </a:xfrm>
          <a:prstGeom prst="rect">
            <a:avLst/>
          </a:prstGeom>
        </p:spPr>
      </p:pic>
    </p:spTree>
    <p:extLst>
      <p:ext uri="{BB962C8B-B14F-4D97-AF65-F5344CB8AC3E}">
        <p14:creationId xmlns:p14="http://schemas.microsoft.com/office/powerpoint/2010/main" val="123906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2D45E408-344C-014E-F433-8AC140945C35}"/>
              </a:ext>
            </a:extLst>
          </p:cNvPr>
          <p:cNvPicPr>
            <a:picLocks noChangeAspect="1"/>
          </p:cNvPicPr>
          <p:nvPr/>
        </p:nvPicPr>
        <p:blipFill>
          <a:blip r:embed="rId3"/>
          <a:stretch>
            <a:fillRect/>
          </a:stretch>
        </p:blipFill>
        <p:spPr>
          <a:xfrm>
            <a:off x="156000" y="936363"/>
            <a:ext cx="11880000" cy="5098398"/>
          </a:xfrm>
          <a:prstGeom prst="rect">
            <a:avLst/>
          </a:prstGeom>
        </p:spPr>
      </p:pic>
      <p:pic>
        <p:nvPicPr>
          <p:cNvPr id="3" name="Εικόνα 2" descr="Μπορεί να είναι εικόνα χάρτης και κείμενο">
            <a:extLst>
              <a:ext uri="{FF2B5EF4-FFF2-40B4-BE49-F238E27FC236}">
                <a16:creationId xmlns:a16="http://schemas.microsoft.com/office/drawing/2014/main" id="{01F4EF09-9895-8E48-8172-4CC82E77DE36}"/>
              </a:ext>
            </a:extLst>
          </p:cNvPr>
          <p:cNvPicPr>
            <a:picLocks noChangeAspect="1"/>
          </p:cNvPicPr>
          <p:nvPr/>
        </p:nvPicPr>
        <p:blipFill rotWithShape="1">
          <a:blip r:embed="rId4">
            <a:extLst>
              <a:ext uri="{28A0092B-C50C-407E-A947-70E740481C1C}">
                <a14:useLocalDpi xmlns:a14="http://schemas.microsoft.com/office/drawing/2010/main" val="0"/>
              </a:ext>
            </a:extLst>
          </a:blip>
          <a:srcRect t="86820"/>
          <a:stretch/>
        </p:blipFill>
        <p:spPr bwMode="auto">
          <a:xfrm>
            <a:off x="2786459" y="254524"/>
            <a:ext cx="6619082" cy="65355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55447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EC44E64C-941E-570B-5D78-BFAB7B39A5DF}"/>
              </a:ext>
            </a:extLst>
          </p:cNvPr>
          <p:cNvPicPr>
            <a:picLocks noChangeAspect="1"/>
          </p:cNvPicPr>
          <p:nvPr/>
        </p:nvPicPr>
        <p:blipFill>
          <a:blip r:embed="rId3"/>
          <a:srcRect l="27526" t="18970" r="22526" b="8453"/>
          <a:stretch/>
        </p:blipFill>
        <p:spPr>
          <a:xfrm>
            <a:off x="2496000" y="245095"/>
            <a:ext cx="7200000" cy="5884830"/>
          </a:xfrm>
          <a:prstGeom prst="rect">
            <a:avLst/>
          </a:prstGeom>
        </p:spPr>
      </p:pic>
    </p:spTree>
    <p:extLst>
      <p:ext uri="{BB962C8B-B14F-4D97-AF65-F5344CB8AC3E}">
        <p14:creationId xmlns:p14="http://schemas.microsoft.com/office/powerpoint/2010/main" val="3275513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AB5CB298-BC63-F2FC-6684-DE4412670F08}"/>
              </a:ext>
            </a:extLst>
          </p:cNvPr>
          <p:cNvPicPr>
            <a:picLocks noChangeAspect="1"/>
          </p:cNvPicPr>
          <p:nvPr/>
        </p:nvPicPr>
        <p:blipFill>
          <a:blip r:embed="rId3"/>
          <a:srcRect l="24433" t="26255" r="22835" b="11065"/>
          <a:stretch/>
        </p:blipFill>
        <p:spPr>
          <a:xfrm>
            <a:off x="2514889" y="772999"/>
            <a:ext cx="7162222" cy="4788816"/>
          </a:xfrm>
          <a:prstGeom prst="rect">
            <a:avLst/>
          </a:prstGeom>
        </p:spPr>
      </p:pic>
    </p:spTree>
    <p:extLst>
      <p:ext uri="{BB962C8B-B14F-4D97-AF65-F5344CB8AC3E}">
        <p14:creationId xmlns:p14="http://schemas.microsoft.com/office/powerpoint/2010/main" val="2427228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BBF53603-6295-A809-CEB1-546E96B4D4B0}"/>
              </a:ext>
            </a:extLst>
          </p:cNvPr>
          <p:cNvPicPr>
            <a:picLocks noChangeAspect="1"/>
          </p:cNvPicPr>
          <p:nvPr/>
        </p:nvPicPr>
        <p:blipFill>
          <a:blip r:embed="rId3"/>
          <a:srcRect l="13145" t="40275" r="34917" b="33977"/>
          <a:stretch/>
        </p:blipFill>
        <p:spPr>
          <a:xfrm>
            <a:off x="124937" y="1527142"/>
            <a:ext cx="11978141" cy="3157980"/>
          </a:xfrm>
          <a:prstGeom prst="rect">
            <a:avLst/>
          </a:prstGeom>
        </p:spPr>
      </p:pic>
      <p:sp>
        <p:nvSpPr>
          <p:cNvPr id="4" name="Τίτλος 1">
            <a:extLst>
              <a:ext uri="{FF2B5EF4-FFF2-40B4-BE49-F238E27FC236}">
                <a16:creationId xmlns:a16="http://schemas.microsoft.com/office/drawing/2014/main" id="{70181A9B-0764-181C-165E-44F9CC0E422F}"/>
              </a:ext>
            </a:extLst>
          </p:cNvPr>
          <p:cNvSpPr>
            <a:spLocks noGrp="1"/>
          </p:cNvSpPr>
          <p:nvPr>
            <p:ph type="title"/>
          </p:nvPr>
        </p:nvSpPr>
        <p:spPr>
          <a:xfrm>
            <a:off x="0" y="197963"/>
            <a:ext cx="12192000" cy="597912"/>
          </a:xfrm>
        </p:spPr>
        <p:txBody>
          <a:bodyPr vert="horz" lIns="91440" tIns="45720" rIns="91440" bIns="45720" rtlCol="0" anchor="ctr">
            <a:noAutofit/>
          </a:bodyPr>
          <a:lstStyle/>
          <a:p>
            <a:pPr algn="ctr"/>
            <a:r>
              <a:rPr lang="el-GR" sz="3400" b="1" dirty="0" err="1">
                <a:solidFill>
                  <a:srgbClr val="144E8C"/>
                </a:solidFill>
                <a:latin typeface="Calibri" panose="020F0502020204030204" pitchFamily="34" charset="0"/>
              </a:rPr>
              <a:t>ΟΠΣΚΕ</a:t>
            </a:r>
            <a:r>
              <a:rPr lang="el-GR" sz="3400" b="1" dirty="0">
                <a:solidFill>
                  <a:srgbClr val="144E8C"/>
                </a:solidFill>
                <a:latin typeface="Calibri" panose="020F0502020204030204" pitchFamily="34" charset="0"/>
              </a:rPr>
              <a:t> - </a:t>
            </a:r>
            <a:r>
              <a:rPr lang="en-GB" sz="3400" b="1" dirty="0">
                <a:solidFill>
                  <a:srgbClr val="144E8C"/>
                </a:solidFill>
                <a:latin typeface="Calibri" panose="020F0502020204030204" pitchFamily="34" charset="0"/>
              </a:rPr>
              <a:t>Dashboard </a:t>
            </a:r>
            <a:r>
              <a:rPr lang="el-GR" sz="3400" b="1" dirty="0">
                <a:solidFill>
                  <a:srgbClr val="144E8C"/>
                </a:solidFill>
                <a:latin typeface="Calibri" panose="020F0502020204030204" pitchFamily="34" charset="0"/>
              </a:rPr>
              <a:t>Υποβολών (26/04/2025) </a:t>
            </a:r>
          </a:p>
        </p:txBody>
      </p:sp>
    </p:spTree>
    <p:extLst>
      <p:ext uri="{BB962C8B-B14F-4D97-AF65-F5344CB8AC3E}">
        <p14:creationId xmlns:p14="http://schemas.microsoft.com/office/powerpoint/2010/main" val="3363782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DDBA53-E743-5392-EB65-42686A2CEA80}"/>
              </a:ext>
            </a:extLst>
          </p:cNvPr>
          <p:cNvSpPr>
            <a:spLocks noGrp="1"/>
          </p:cNvSpPr>
          <p:nvPr>
            <p:ph type="title"/>
          </p:nvPr>
        </p:nvSpPr>
        <p:spPr>
          <a:xfrm>
            <a:off x="0" y="0"/>
            <a:ext cx="12192000" cy="597912"/>
          </a:xfrm>
        </p:spPr>
        <p:txBody>
          <a:bodyPr>
            <a:normAutofit/>
          </a:bodyPr>
          <a:lstStyle/>
          <a:p>
            <a:pPr algn="ctr"/>
            <a:r>
              <a:rPr lang="el-GR" sz="3400" b="1" dirty="0">
                <a:solidFill>
                  <a:srgbClr val="144E8C"/>
                </a:solidFill>
                <a:effectLst/>
                <a:latin typeface="Calibri" panose="020F0502020204030204" pitchFamily="34" charset="0"/>
                <a:ea typeface="Times New Roman" panose="02020603050405020304" pitchFamily="18" charset="0"/>
              </a:rPr>
              <a:t>Κατανομή πόρων ανά Προτεραιότητα</a:t>
            </a:r>
            <a:endParaRPr lang="el-GR" sz="3400" dirty="0">
              <a:solidFill>
                <a:srgbClr val="144E8C"/>
              </a:solidFill>
            </a:endParaRPr>
          </a:p>
        </p:txBody>
      </p:sp>
      <p:pic>
        <p:nvPicPr>
          <p:cNvPr id="3" name="Εικόνα 2">
            <a:extLst>
              <a:ext uri="{FF2B5EF4-FFF2-40B4-BE49-F238E27FC236}">
                <a16:creationId xmlns:a16="http://schemas.microsoft.com/office/drawing/2014/main" id="{398F7994-5828-40E5-31E3-01A0C6906A23}"/>
              </a:ext>
            </a:extLst>
          </p:cNvPr>
          <p:cNvPicPr>
            <a:picLocks noChangeAspect="1"/>
          </p:cNvPicPr>
          <p:nvPr/>
        </p:nvPicPr>
        <p:blipFill>
          <a:blip r:embed="rId2"/>
          <a:stretch>
            <a:fillRect/>
          </a:stretch>
        </p:blipFill>
        <p:spPr>
          <a:xfrm>
            <a:off x="1082276" y="597912"/>
            <a:ext cx="10080000" cy="6199097"/>
          </a:xfrm>
          <a:prstGeom prst="rect">
            <a:avLst/>
          </a:prstGeom>
        </p:spPr>
      </p:pic>
    </p:spTree>
    <p:extLst>
      <p:ext uri="{BB962C8B-B14F-4D97-AF65-F5344CB8AC3E}">
        <p14:creationId xmlns:p14="http://schemas.microsoft.com/office/powerpoint/2010/main" val="2415671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DC579967-573B-C096-C996-A07C26E9403D}"/>
              </a:ext>
            </a:extLst>
          </p:cNvPr>
          <p:cNvPicPr>
            <a:picLocks noChangeAspect="1"/>
          </p:cNvPicPr>
          <p:nvPr/>
        </p:nvPicPr>
        <p:blipFill>
          <a:blip r:embed="rId3"/>
          <a:srcRect t="8165"/>
          <a:stretch/>
        </p:blipFill>
        <p:spPr>
          <a:xfrm>
            <a:off x="1333336" y="1018095"/>
            <a:ext cx="9525328" cy="5020408"/>
          </a:xfrm>
          <a:prstGeom prst="rect">
            <a:avLst/>
          </a:prstGeom>
        </p:spPr>
      </p:pic>
      <p:sp>
        <p:nvSpPr>
          <p:cNvPr id="3" name="Τίτλος 1">
            <a:extLst>
              <a:ext uri="{FF2B5EF4-FFF2-40B4-BE49-F238E27FC236}">
                <a16:creationId xmlns:a16="http://schemas.microsoft.com/office/drawing/2014/main" id="{A6227AC9-29D6-7251-3E8F-41DCFD532BE2}"/>
              </a:ext>
            </a:extLst>
          </p:cNvPr>
          <p:cNvSpPr>
            <a:spLocks noGrp="1"/>
          </p:cNvSpPr>
          <p:nvPr>
            <p:ph type="title"/>
          </p:nvPr>
        </p:nvSpPr>
        <p:spPr>
          <a:xfrm>
            <a:off x="0" y="197963"/>
            <a:ext cx="12192000" cy="597912"/>
          </a:xfrm>
        </p:spPr>
        <p:txBody>
          <a:bodyPr vert="horz" lIns="91440" tIns="45720" rIns="91440" bIns="45720" rtlCol="0" anchor="ctr">
            <a:normAutofit/>
          </a:bodyPr>
          <a:lstStyle/>
          <a:p>
            <a:pPr algn="ctr"/>
            <a:r>
              <a:rPr lang="el-GR" sz="3200" b="1" dirty="0">
                <a:solidFill>
                  <a:srgbClr val="144E8C"/>
                </a:solidFill>
                <a:latin typeface="Calibri" panose="020F0502020204030204" pitchFamily="34" charset="0"/>
              </a:rPr>
              <a:t>Προετοιμασία νέας πρόσκλησης </a:t>
            </a:r>
            <a:r>
              <a:rPr lang="en-US" sz="3200" b="1" dirty="0">
                <a:solidFill>
                  <a:srgbClr val="144E8C"/>
                </a:solidFill>
                <a:latin typeface="Calibri" panose="020F0502020204030204" pitchFamily="34" charset="0"/>
              </a:rPr>
              <a:t>RIS3</a:t>
            </a:r>
            <a:endParaRPr lang="el-GR" sz="3200" b="1" dirty="0">
              <a:solidFill>
                <a:srgbClr val="144E8C"/>
              </a:solidFill>
              <a:latin typeface="Calibri" panose="020F0502020204030204" pitchFamily="34" charset="0"/>
            </a:endParaRPr>
          </a:p>
        </p:txBody>
      </p:sp>
    </p:spTree>
    <p:extLst>
      <p:ext uri="{BB962C8B-B14F-4D97-AF65-F5344CB8AC3E}">
        <p14:creationId xmlns:p14="http://schemas.microsoft.com/office/powerpoint/2010/main" val="202288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F054A39B-1CC7-3392-EBD8-474CC6740BA8}"/>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tabLst>
                <a:tab pos="714375" algn="l"/>
              </a:tabLst>
            </a:pPr>
            <a:endParaRPr lang="el-GR" sz="2600" dirty="0">
              <a:highlight>
                <a:srgbClr val="FFFF00"/>
              </a:highlight>
            </a:endParaRPr>
          </a:p>
          <a:p>
            <a:pPr algn="just">
              <a:lnSpc>
                <a:spcPct val="150000"/>
              </a:lnSpc>
              <a:tabLst>
                <a:tab pos="714375" algn="l"/>
              </a:tabLst>
            </a:pPr>
            <a:endParaRPr lang="el-GR" sz="2600" b="0" dirty="0">
              <a:solidFill>
                <a:schemeClr val="accent1">
                  <a:lumMod val="75000"/>
                </a:schemeClr>
              </a:solidFill>
            </a:endParaRPr>
          </a:p>
        </p:txBody>
      </p:sp>
      <p:pic>
        <p:nvPicPr>
          <p:cNvPr id="13" name="Εικόνα 12">
            <a:extLst>
              <a:ext uri="{FF2B5EF4-FFF2-40B4-BE49-F238E27FC236}">
                <a16:creationId xmlns:a16="http://schemas.microsoft.com/office/drawing/2014/main" id="{24CE4A63-4486-1F2A-54FB-5F2ED8F3E4CA}"/>
              </a:ext>
            </a:extLst>
          </p:cNvPr>
          <p:cNvPicPr>
            <a:picLocks noChangeAspect="1"/>
          </p:cNvPicPr>
          <p:nvPr/>
        </p:nvPicPr>
        <p:blipFill>
          <a:blip r:embed="rId2"/>
          <a:stretch>
            <a:fillRect/>
          </a:stretch>
        </p:blipFill>
        <p:spPr>
          <a:xfrm>
            <a:off x="2316000" y="260230"/>
            <a:ext cx="7560000" cy="6337540"/>
          </a:xfrm>
          <a:prstGeom prst="rect">
            <a:avLst/>
          </a:prstGeom>
        </p:spPr>
      </p:pic>
    </p:spTree>
    <p:extLst>
      <p:ext uri="{BB962C8B-B14F-4D97-AF65-F5344CB8AC3E}">
        <p14:creationId xmlns:p14="http://schemas.microsoft.com/office/powerpoint/2010/main" val="3313338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par>
                                <p:cTn id="8" presetID="5" presetClass="entr" presetSubtype="1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checkerboard(across)">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F054A39B-1CC7-3392-EBD8-474CC6740BA8}"/>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tabLst>
                <a:tab pos="714375" algn="l"/>
              </a:tabLst>
            </a:pPr>
            <a:endParaRPr lang="el-GR" sz="2600" dirty="0">
              <a:highlight>
                <a:srgbClr val="FFFF00"/>
              </a:highlight>
            </a:endParaRPr>
          </a:p>
          <a:p>
            <a:pPr algn="just">
              <a:lnSpc>
                <a:spcPct val="150000"/>
              </a:lnSpc>
              <a:tabLst>
                <a:tab pos="714375" algn="l"/>
              </a:tabLst>
            </a:pPr>
            <a:endParaRPr lang="el-GR" sz="2600" b="0" dirty="0">
              <a:solidFill>
                <a:schemeClr val="accent1">
                  <a:lumMod val="75000"/>
                </a:schemeClr>
              </a:solidFill>
            </a:endParaRPr>
          </a:p>
        </p:txBody>
      </p:sp>
      <p:pic>
        <p:nvPicPr>
          <p:cNvPr id="3" name="Εικόνα 2">
            <a:extLst>
              <a:ext uri="{FF2B5EF4-FFF2-40B4-BE49-F238E27FC236}">
                <a16:creationId xmlns:a16="http://schemas.microsoft.com/office/drawing/2014/main" id="{7E8CFE4C-7751-3B90-8748-D5E9A61E81F5}"/>
              </a:ext>
            </a:extLst>
          </p:cNvPr>
          <p:cNvPicPr>
            <a:picLocks noChangeAspect="1"/>
          </p:cNvPicPr>
          <p:nvPr/>
        </p:nvPicPr>
        <p:blipFill>
          <a:blip r:embed="rId2"/>
          <a:stretch>
            <a:fillRect/>
          </a:stretch>
        </p:blipFill>
        <p:spPr>
          <a:xfrm>
            <a:off x="2136000" y="218681"/>
            <a:ext cx="7920000" cy="6639319"/>
          </a:xfrm>
          <a:prstGeom prst="rect">
            <a:avLst/>
          </a:prstGeom>
        </p:spPr>
      </p:pic>
    </p:spTree>
    <p:extLst>
      <p:ext uri="{BB962C8B-B14F-4D97-AF65-F5344CB8AC3E}">
        <p14:creationId xmlns:p14="http://schemas.microsoft.com/office/powerpoint/2010/main" val="303630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par>
                                <p:cTn id="8" presetID="5"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5696-2CA2-5779-AFB1-F092BAA3E11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1839021-DFF3-96B4-DDD6-BB64D9997652}"/>
              </a:ext>
            </a:extLst>
          </p:cNvPr>
          <p:cNvSpPr>
            <a:spLocks noGrp="1"/>
          </p:cNvSpPr>
          <p:nvPr>
            <p:ph type="title"/>
          </p:nvPr>
        </p:nvSpPr>
        <p:spPr/>
        <p:txBody>
          <a:bodyPr>
            <a:normAutofit/>
          </a:bodyPr>
          <a:lstStyle/>
          <a:p>
            <a:r>
              <a:rPr lang="el-GR" sz="3200" b="1" u="sng" dirty="0">
                <a:effectLst/>
                <a:latin typeface="+mn-lt"/>
                <a:ea typeface="Times New Roman" panose="02020603050405020304" pitchFamily="18" charset="0"/>
                <a:cs typeface="Times New Roman" panose="02020603050405020304" pitchFamily="18" charset="0"/>
              </a:rPr>
              <a:t>Ενεργειακ</a:t>
            </a:r>
            <a:r>
              <a:rPr lang="el-GR" sz="3200" b="1" u="sng" dirty="0">
                <a:latin typeface="+mn-lt"/>
                <a:ea typeface="Times New Roman" panose="02020603050405020304" pitchFamily="18" charset="0"/>
                <a:cs typeface="Times New Roman" panose="02020603050405020304" pitchFamily="18" charset="0"/>
              </a:rPr>
              <a:t>ή Αναβάθμιση</a:t>
            </a:r>
            <a:r>
              <a:rPr lang="el-GR" sz="3200" b="1" u="sng" dirty="0">
                <a:effectLst/>
                <a:latin typeface="+mn-lt"/>
                <a:ea typeface="Times New Roman" panose="02020603050405020304" pitchFamily="18" charset="0"/>
                <a:cs typeface="Times New Roman" panose="02020603050405020304" pitchFamily="18" charset="0"/>
              </a:rPr>
              <a:t> Επιχειρήσεων – Νέες πράξεις</a:t>
            </a:r>
            <a:endParaRPr lang="el-GR" sz="1800" dirty="0">
              <a:latin typeface="+mn-lt"/>
            </a:endParaRPr>
          </a:p>
        </p:txBody>
      </p:sp>
      <p:sp>
        <p:nvSpPr>
          <p:cNvPr id="8" name="TextBox 7">
            <a:extLst>
              <a:ext uri="{FF2B5EF4-FFF2-40B4-BE49-F238E27FC236}">
                <a16:creationId xmlns:a16="http://schemas.microsoft.com/office/drawing/2014/main" id="{F86301CF-3843-F8E7-F0AF-90C00CC93173}"/>
              </a:ext>
            </a:extLst>
          </p:cNvPr>
          <p:cNvSpPr txBox="1"/>
          <p:nvPr/>
        </p:nvSpPr>
        <p:spPr>
          <a:xfrm>
            <a:off x="838200" y="1521211"/>
            <a:ext cx="11220450" cy="1421928"/>
          </a:xfrm>
          <a:prstGeom prst="rect">
            <a:avLst/>
          </a:prstGeom>
          <a:noFill/>
        </p:spPr>
        <p:txBody>
          <a:bodyPr wrap="square">
            <a:spAutoFit/>
          </a:bodyPr>
          <a:lstStyle/>
          <a:p>
            <a:pPr lvl="0" algn="just">
              <a:lnSpc>
                <a:spcPct val="90000"/>
              </a:lnSpc>
              <a:spcBef>
                <a:spcPts val="1000"/>
              </a:spcBef>
              <a:spcAft>
                <a:spcPts val="800"/>
              </a:spcAft>
              <a:tabLst>
                <a:tab pos="358775" algn="l"/>
              </a:tabLst>
            </a:pPr>
            <a:r>
              <a:rPr lang="el-GR" sz="3200" dirty="0">
                <a:solidFill>
                  <a:srgbClr val="0D4F8C"/>
                </a:solidFill>
              </a:rPr>
              <a:t>Ενισχύονται </a:t>
            </a:r>
            <a:r>
              <a:rPr lang="el-GR" sz="3200" b="1" dirty="0">
                <a:solidFill>
                  <a:srgbClr val="0D4F8C"/>
                </a:solidFill>
              </a:rPr>
              <a:t>6 υφιστάμενες επιχειρήσεις του μεταποιητικού τομέα</a:t>
            </a:r>
            <a:r>
              <a:rPr lang="el-GR" sz="3200" dirty="0">
                <a:solidFill>
                  <a:srgbClr val="0D4F8C"/>
                </a:solidFill>
              </a:rPr>
              <a:t> για τη βελτίωση της ενεργειακής τους απόδοσης με </a:t>
            </a:r>
            <a:r>
              <a:rPr lang="el-GR" sz="3200" b="1" dirty="0">
                <a:solidFill>
                  <a:srgbClr val="0D4F8C"/>
                </a:solidFill>
              </a:rPr>
              <a:t>π/υ 4,1 εκατ. €</a:t>
            </a:r>
            <a:r>
              <a:rPr lang="el-GR" sz="3200" dirty="0">
                <a:solidFill>
                  <a:srgbClr val="0D4F8C"/>
                </a:solidFill>
              </a:rPr>
              <a:t> που εξοικονομούν συνολικά </a:t>
            </a:r>
            <a:r>
              <a:rPr lang="el-GR" sz="3200" b="1" dirty="0">
                <a:solidFill>
                  <a:srgbClr val="0D4F8C"/>
                </a:solidFill>
              </a:rPr>
              <a:t>19.241 </a:t>
            </a:r>
            <a:r>
              <a:rPr lang="en-US" sz="3200" b="1" dirty="0">
                <a:solidFill>
                  <a:srgbClr val="0D4F8C"/>
                </a:solidFill>
              </a:rPr>
              <a:t>MWh</a:t>
            </a:r>
            <a:r>
              <a:rPr lang="el-GR" sz="3200" b="1" dirty="0">
                <a:solidFill>
                  <a:srgbClr val="0D4F8C"/>
                </a:solidFill>
              </a:rPr>
              <a:t>/έτος</a:t>
            </a:r>
            <a:r>
              <a:rPr lang="el-GR" sz="3200" dirty="0">
                <a:solidFill>
                  <a:srgbClr val="0D4F8C"/>
                </a:solidFill>
              </a:rPr>
              <a:t>.</a:t>
            </a:r>
          </a:p>
        </p:txBody>
      </p:sp>
    </p:spTree>
    <p:extLst>
      <p:ext uri="{BB962C8B-B14F-4D97-AF65-F5344CB8AC3E}">
        <p14:creationId xmlns:p14="http://schemas.microsoft.com/office/powerpoint/2010/main" val="2891039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5696-2CA2-5779-AFB1-F092BAA3E11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1839021-DFF3-96B4-DDD6-BB64D9997652}"/>
              </a:ext>
            </a:extLst>
          </p:cNvPr>
          <p:cNvSpPr>
            <a:spLocks noGrp="1"/>
          </p:cNvSpPr>
          <p:nvPr>
            <p:ph type="title"/>
          </p:nvPr>
        </p:nvSpPr>
        <p:spPr/>
        <p:txBody>
          <a:bodyPr>
            <a:normAutofit/>
          </a:bodyPr>
          <a:lstStyle/>
          <a:p>
            <a:r>
              <a:rPr lang="el-GR" sz="3200" b="1" u="sng" dirty="0">
                <a:latin typeface="+mn-lt"/>
                <a:ea typeface="Times New Roman" panose="02020603050405020304" pitchFamily="18" charset="0"/>
                <a:cs typeface="Times New Roman" panose="02020603050405020304" pitchFamily="18" charset="0"/>
              </a:rPr>
              <a:t>Ενεργειακή Αναβάθμιση Επιχειρήσεων – Νέες Πράξεις</a:t>
            </a:r>
            <a:endParaRPr lang="el-GR" sz="1800" dirty="0">
              <a:latin typeface="+mn-lt"/>
            </a:endParaRPr>
          </a:p>
        </p:txBody>
      </p:sp>
      <p:pic>
        <p:nvPicPr>
          <p:cNvPr id="4" name="Εικόνα 3">
            <a:extLst>
              <a:ext uri="{FF2B5EF4-FFF2-40B4-BE49-F238E27FC236}">
                <a16:creationId xmlns:a16="http://schemas.microsoft.com/office/drawing/2014/main" id="{3CB3FC36-E56C-FD77-CB1A-41A4B9B2C6CA}"/>
              </a:ext>
            </a:extLst>
          </p:cNvPr>
          <p:cNvPicPr>
            <a:picLocks noChangeAspect="1"/>
          </p:cNvPicPr>
          <p:nvPr/>
        </p:nvPicPr>
        <p:blipFill>
          <a:blip r:embed="rId3"/>
          <a:srcRect l="17706" t="8110" r="17268" b="6667"/>
          <a:stretch/>
        </p:blipFill>
        <p:spPr>
          <a:xfrm>
            <a:off x="838200" y="2705369"/>
            <a:ext cx="4336331" cy="3196821"/>
          </a:xfrm>
          <a:prstGeom prst="rect">
            <a:avLst/>
          </a:prstGeom>
        </p:spPr>
      </p:pic>
      <p:pic>
        <p:nvPicPr>
          <p:cNvPr id="1026" name="Picture 2" descr="Komotini Paper Mill">
            <a:extLst>
              <a:ext uri="{FF2B5EF4-FFF2-40B4-BE49-F238E27FC236}">
                <a16:creationId xmlns:a16="http://schemas.microsoft.com/office/drawing/2014/main" id="{A1B1E4D0-5254-4251-C35E-F74EF1D858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3625" y="1503383"/>
            <a:ext cx="2205479" cy="1201986"/>
          </a:xfrm>
          <a:prstGeom prst="rect">
            <a:avLst/>
          </a:prstGeom>
          <a:noFill/>
          <a:extLst>
            <a:ext uri="{909E8E84-426E-40DD-AFC4-6F175D3DCCD1}">
              <a14:hiddenFill xmlns:a14="http://schemas.microsoft.com/office/drawing/2010/main">
                <a:solidFill>
                  <a:srgbClr val="FFFFFF"/>
                </a:solidFill>
              </a14:hiddenFill>
            </a:ext>
          </a:extLst>
        </p:spPr>
      </p:pic>
      <p:pic>
        <p:nvPicPr>
          <p:cNvPr id="5" name="Εικόνα 4">
            <a:extLst>
              <a:ext uri="{FF2B5EF4-FFF2-40B4-BE49-F238E27FC236}">
                <a16:creationId xmlns:a16="http://schemas.microsoft.com/office/drawing/2014/main" id="{927BB422-171E-BBEB-F564-5245B6104B8A}"/>
              </a:ext>
            </a:extLst>
          </p:cNvPr>
          <p:cNvPicPr>
            <a:picLocks noChangeAspect="1"/>
          </p:cNvPicPr>
          <p:nvPr/>
        </p:nvPicPr>
        <p:blipFill>
          <a:blip r:embed="rId5"/>
          <a:stretch>
            <a:fillRect/>
          </a:stretch>
        </p:blipFill>
        <p:spPr>
          <a:xfrm>
            <a:off x="8145604" y="1549283"/>
            <a:ext cx="1428750" cy="704850"/>
          </a:xfrm>
          <a:prstGeom prst="rect">
            <a:avLst/>
          </a:prstGeom>
        </p:spPr>
      </p:pic>
      <p:pic>
        <p:nvPicPr>
          <p:cNvPr id="10" name="Εικόνα 9">
            <a:extLst>
              <a:ext uri="{FF2B5EF4-FFF2-40B4-BE49-F238E27FC236}">
                <a16:creationId xmlns:a16="http://schemas.microsoft.com/office/drawing/2014/main" id="{D4576DC7-98D5-E0F0-F353-C0EF2D050AAE}"/>
              </a:ext>
            </a:extLst>
          </p:cNvPr>
          <p:cNvPicPr>
            <a:picLocks noChangeAspect="1"/>
          </p:cNvPicPr>
          <p:nvPr/>
        </p:nvPicPr>
        <p:blipFill>
          <a:blip r:embed="rId6"/>
          <a:srcRect t="24237" b="3506"/>
          <a:stretch/>
        </p:blipFill>
        <p:spPr>
          <a:xfrm>
            <a:off x="5682608" y="2705369"/>
            <a:ext cx="6354743" cy="2582824"/>
          </a:xfrm>
          <a:prstGeom prst="rect">
            <a:avLst/>
          </a:prstGeom>
        </p:spPr>
      </p:pic>
    </p:spTree>
    <p:extLst>
      <p:ext uri="{BB962C8B-B14F-4D97-AF65-F5344CB8AC3E}">
        <p14:creationId xmlns:p14="http://schemas.microsoft.com/office/powerpoint/2010/main" val="199834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checkerboard(across)">
                                      <p:cBhvr>
                                        <p:cTn id="10" dur="500"/>
                                        <p:tgtEl>
                                          <p:spTgt spid="1026"/>
                                        </p:tgtEl>
                                      </p:cBhvr>
                                    </p:animEffect>
                                  </p:childTnLst>
                                </p:cTn>
                              </p:par>
                              <p:par>
                                <p:cTn id="11" presetID="5"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par>
                                <p:cTn id="14" presetID="5" presetClass="entr" presetSubtype="1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heckerboard(across)">
                                      <p:cBhvr>
                                        <p:cTn id="16" dur="500"/>
                                        <p:tgtEl>
                                          <p:spTgt spid="10"/>
                                        </p:tgtEl>
                                      </p:cBhvr>
                                    </p:animEffect>
                                  </p:childTnLst>
                                </p:cTn>
                              </p:par>
                              <p:par>
                                <p:cTn id="17" presetID="5" presetClass="entr" presetSubtype="1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heckerboard(across)">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5696-2CA2-5779-AFB1-F092BAA3E11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1839021-DFF3-96B4-DDD6-BB64D9997652}"/>
              </a:ext>
            </a:extLst>
          </p:cNvPr>
          <p:cNvSpPr>
            <a:spLocks noGrp="1"/>
          </p:cNvSpPr>
          <p:nvPr>
            <p:ph type="title"/>
          </p:nvPr>
        </p:nvSpPr>
        <p:spPr/>
        <p:txBody>
          <a:bodyPr>
            <a:normAutofit/>
          </a:bodyPr>
          <a:lstStyle/>
          <a:p>
            <a:r>
              <a:rPr lang="el-GR" sz="3200" b="1" u="sng" dirty="0">
                <a:latin typeface="+mn-lt"/>
                <a:ea typeface="Times New Roman" panose="02020603050405020304" pitchFamily="18" charset="0"/>
                <a:cs typeface="Times New Roman" panose="02020603050405020304" pitchFamily="18" charset="0"/>
              </a:rPr>
              <a:t>Ενεργειακή Αναβάθμιση Επιχειρήσεων – Νέες Πράξεις</a:t>
            </a:r>
            <a:endParaRPr lang="el-GR" sz="1800" dirty="0">
              <a:latin typeface="+mn-lt"/>
            </a:endParaRPr>
          </a:p>
        </p:txBody>
      </p:sp>
      <p:pic>
        <p:nvPicPr>
          <p:cNvPr id="3" name="Εικόνα 2">
            <a:extLst>
              <a:ext uri="{FF2B5EF4-FFF2-40B4-BE49-F238E27FC236}">
                <a16:creationId xmlns:a16="http://schemas.microsoft.com/office/drawing/2014/main" id="{FB19CF65-BF88-0995-76CD-CDFA4A8FC752}"/>
              </a:ext>
            </a:extLst>
          </p:cNvPr>
          <p:cNvPicPr>
            <a:picLocks noChangeAspect="1"/>
          </p:cNvPicPr>
          <p:nvPr/>
        </p:nvPicPr>
        <p:blipFill>
          <a:blip r:embed="rId3"/>
          <a:stretch>
            <a:fillRect/>
          </a:stretch>
        </p:blipFill>
        <p:spPr>
          <a:xfrm>
            <a:off x="1697640" y="1357008"/>
            <a:ext cx="2794262" cy="1230806"/>
          </a:xfrm>
          <a:prstGeom prst="rect">
            <a:avLst/>
          </a:prstGeom>
        </p:spPr>
      </p:pic>
      <p:pic>
        <p:nvPicPr>
          <p:cNvPr id="6" name="Εικόνα 5">
            <a:extLst>
              <a:ext uri="{FF2B5EF4-FFF2-40B4-BE49-F238E27FC236}">
                <a16:creationId xmlns:a16="http://schemas.microsoft.com/office/drawing/2014/main" id="{A93BBB3F-A6FF-8C2B-469C-AA3778B07801}"/>
              </a:ext>
            </a:extLst>
          </p:cNvPr>
          <p:cNvPicPr>
            <a:picLocks noChangeAspect="1"/>
          </p:cNvPicPr>
          <p:nvPr/>
        </p:nvPicPr>
        <p:blipFill>
          <a:blip r:embed="rId4"/>
          <a:stretch>
            <a:fillRect/>
          </a:stretch>
        </p:blipFill>
        <p:spPr>
          <a:xfrm>
            <a:off x="154648" y="2587813"/>
            <a:ext cx="5739923" cy="2248137"/>
          </a:xfrm>
          <a:prstGeom prst="rect">
            <a:avLst/>
          </a:prstGeom>
        </p:spPr>
      </p:pic>
      <p:pic>
        <p:nvPicPr>
          <p:cNvPr id="8" name="Εικόνα 7">
            <a:extLst>
              <a:ext uri="{FF2B5EF4-FFF2-40B4-BE49-F238E27FC236}">
                <a16:creationId xmlns:a16="http://schemas.microsoft.com/office/drawing/2014/main" id="{D51BAB30-7717-168D-83DB-EA1B72019ECD}"/>
              </a:ext>
            </a:extLst>
          </p:cNvPr>
          <p:cNvPicPr>
            <a:picLocks noChangeAspect="1"/>
          </p:cNvPicPr>
          <p:nvPr/>
        </p:nvPicPr>
        <p:blipFill>
          <a:blip r:embed="rId5"/>
          <a:srcRect t="10722" b="5324"/>
          <a:stretch/>
        </p:blipFill>
        <p:spPr>
          <a:xfrm>
            <a:off x="6297431" y="2587813"/>
            <a:ext cx="5258553" cy="2483314"/>
          </a:xfrm>
          <a:prstGeom prst="rect">
            <a:avLst/>
          </a:prstGeom>
        </p:spPr>
      </p:pic>
      <p:pic>
        <p:nvPicPr>
          <p:cNvPr id="2050" name="Picture 2" descr="img">
            <a:extLst>
              <a:ext uri="{FF2B5EF4-FFF2-40B4-BE49-F238E27FC236}">
                <a16:creationId xmlns:a16="http://schemas.microsoft.com/office/drawing/2014/main" id="{CA0D5257-59F7-8546-A808-5C707DE440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65462" y="1585329"/>
            <a:ext cx="2322489" cy="774163"/>
          </a:xfrm>
          <a:prstGeom prst="rect">
            <a:avLst/>
          </a:prstGeom>
          <a:solidFill>
            <a:schemeClr val="accent6"/>
          </a:solidFill>
        </p:spPr>
      </p:pic>
    </p:spTree>
    <p:extLst>
      <p:ext uri="{BB962C8B-B14F-4D97-AF65-F5344CB8AC3E}">
        <p14:creationId xmlns:p14="http://schemas.microsoft.com/office/powerpoint/2010/main" val="333705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par>
                                <p:cTn id="11" presetID="5" presetClass="entr" presetSubtype="10"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checkerboard(across)">
                                      <p:cBhvr>
                                        <p:cTn id="13" dur="500"/>
                                        <p:tgtEl>
                                          <p:spTgt spid="2050"/>
                                        </p:tgtEl>
                                      </p:cBhvr>
                                    </p:animEffect>
                                  </p:childTnLst>
                                </p:cTn>
                              </p:par>
                              <p:par>
                                <p:cTn id="14" presetID="5" presetClass="entr" presetSubtype="1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heckerboard(across)">
                                      <p:cBhvr>
                                        <p:cTn id="16" dur="500"/>
                                        <p:tgtEl>
                                          <p:spTgt spid="6"/>
                                        </p:tgtEl>
                                      </p:cBhvr>
                                    </p:animEffect>
                                  </p:childTnLst>
                                </p:cTn>
                              </p:par>
                              <p:par>
                                <p:cTn id="17" presetID="5" presetClass="entr" presetSubtype="1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heckerboard(across)">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5696-2CA2-5779-AFB1-F092BAA3E11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1839021-DFF3-96B4-DDD6-BB64D9997652}"/>
              </a:ext>
            </a:extLst>
          </p:cNvPr>
          <p:cNvSpPr>
            <a:spLocks noGrp="1"/>
          </p:cNvSpPr>
          <p:nvPr>
            <p:ph type="title"/>
          </p:nvPr>
        </p:nvSpPr>
        <p:spPr/>
        <p:txBody>
          <a:bodyPr>
            <a:normAutofit/>
          </a:bodyPr>
          <a:lstStyle/>
          <a:p>
            <a:r>
              <a:rPr lang="el-GR" sz="3200" b="1" u="sng" dirty="0">
                <a:latin typeface="+mn-lt"/>
                <a:ea typeface="Times New Roman" panose="02020603050405020304" pitchFamily="18" charset="0"/>
                <a:cs typeface="Times New Roman" panose="02020603050405020304" pitchFamily="18" charset="0"/>
              </a:rPr>
              <a:t>Ενεργειακή Αναβάθμιση Επιχειρήσεων – Νέες Πράξεις</a:t>
            </a:r>
            <a:endParaRPr lang="el-GR" sz="1800" dirty="0">
              <a:latin typeface="+mn-lt"/>
            </a:endParaRPr>
          </a:p>
        </p:txBody>
      </p:sp>
      <p:pic>
        <p:nvPicPr>
          <p:cNvPr id="9" name="Εικόνα 8">
            <a:extLst>
              <a:ext uri="{FF2B5EF4-FFF2-40B4-BE49-F238E27FC236}">
                <a16:creationId xmlns:a16="http://schemas.microsoft.com/office/drawing/2014/main" id="{15CC4E45-F562-41BB-175D-E601658596F1}"/>
              </a:ext>
            </a:extLst>
          </p:cNvPr>
          <p:cNvPicPr>
            <a:picLocks noChangeAspect="1"/>
          </p:cNvPicPr>
          <p:nvPr/>
        </p:nvPicPr>
        <p:blipFill>
          <a:blip r:embed="rId3"/>
          <a:srcRect l="12245" t="13471" r="12566" b="12577"/>
          <a:stretch/>
        </p:blipFill>
        <p:spPr>
          <a:xfrm>
            <a:off x="2813947" y="1522429"/>
            <a:ext cx="1044711" cy="1027522"/>
          </a:xfrm>
          <a:prstGeom prst="rect">
            <a:avLst/>
          </a:prstGeom>
        </p:spPr>
      </p:pic>
      <p:pic>
        <p:nvPicPr>
          <p:cNvPr id="12" name="Εικόνα 11">
            <a:extLst>
              <a:ext uri="{FF2B5EF4-FFF2-40B4-BE49-F238E27FC236}">
                <a16:creationId xmlns:a16="http://schemas.microsoft.com/office/drawing/2014/main" id="{25CB4237-F0B2-D255-446E-2636B3A6E51C}"/>
              </a:ext>
            </a:extLst>
          </p:cNvPr>
          <p:cNvPicPr>
            <a:picLocks noChangeAspect="1"/>
          </p:cNvPicPr>
          <p:nvPr/>
        </p:nvPicPr>
        <p:blipFill>
          <a:blip r:embed="rId4"/>
          <a:srcRect l="22114" t="11273" r="14253" b="9277"/>
          <a:stretch/>
        </p:blipFill>
        <p:spPr>
          <a:xfrm>
            <a:off x="838200" y="2611225"/>
            <a:ext cx="4996207" cy="3508879"/>
          </a:xfrm>
          <a:prstGeom prst="rect">
            <a:avLst/>
          </a:prstGeom>
        </p:spPr>
      </p:pic>
      <p:pic>
        <p:nvPicPr>
          <p:cNvPr id="14" name="Εικόνα 13">
            <a:extLst>
              <a:ext uri="{FF2B5EF4-FFF2-40B4-BE49-F238E27FC236}">
                <a16:creationId xmlns:a16="http://schemas.microsoft.com/office/drawing/2014/main" id="{5EB50374-88A0-E625-BBF4-80011401CAAD}"/>
              </a:ext>
            </a:extLst>
          </p:cNvPr>
          <p:cNvPicPr>
            <a:picLocks noChangeAspect="1"/>
          </p:cNvPicPr>
          <p:nvPr/>
        </p:nvPicPr>
        <p:blipFill>
          <a:blip r:embed="rId5"/>
          <a:srcRect l="18634" t="46598" r="53995" b="36358"/>
          <a:stretch/>
        </p:blipFill>
        <p:spPr>
          <a:xfrm>
            <a:off x="7709509" y="1442301"/>
            <a:ext cx="3337088" cy="1168924"/>
          </a:xfrm>
          <a:prstGeom prst="rect">
            <a:avLst/>
          </a:prstGeom>
        </p:spPr>
      </p:pic>
      <p:sp>
        <p:nvSpPr>
          <p:cNvPr id="15" name="Ορθογώνιο 14">
            <a:extLst>
              <a:ext uri="{FF2B5EF4-FFF2-40B4-BE49-F238E27FC236}">
                <a16:creationId xmlns:a16="http://schemas.microsoft.com/office/drawing/2014/main" id="{58386509-EA78-EC93-E3BD-48531D4BF014}"/>
              </a:ext>
            </a:extLst>
          </p:cNvPr>
          <p:cNvSpPr/>
          <p:nvPr/>
        </p:nvSpPr>
        <p:spPr>
          <a:xfrm>
            <a:off x="8917757" y="2036190"/>
            <a:ext cx="1725105" cy="5750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solidFill>
                <a:srgbClr val="00BFE9"/>
              </a:solidFill>
            </a:endParaRPr>
          </a:p>
        </p:txBody>
      </p:sp>
      <p:pic>
        <p:nvPicPr>
          <p:cNvPr id="17" name="Εικόνα 16">
            <a:extLst>
              <a:ext uri="{FF2B5EF4-FFF2-40B4-BE49-F238E27FC236}">
                <a16:creationId xmlns:a16="http://schemas.microsoft.com/office/drawing/2014/main" id="{70F01AA7-6E22-1538-6694-20B3C565510C}"/>
              </a:ext>
            </a:extLst>
          </p:cNvPr>
          <p:cNvPicPr>
            <a:picLocks noChangeAspect="1"/>
          </p:cNvPicPr>
          <p:nvPr/>
        </p:nvPicPr>
        <p:blipFill>
          <a:blip r:embed="rId6"/>
          <a:srcRect t="31781"/>
          <a:stretch/>
        </p:blipFill>
        <p:spPr>
          <a:xfrm>
            <a:off x="6273146" y="2625366"/>
            <a:ext cx="5760698" cy="2210585"/>
          </a:xfrm>
          <a:prstGeom prst="rect">
            <a:avLst/>
          </a:prstGeom>
        </p:spPr>
      </p:pic>
    </p:spTree>
    <p:extLst>
      <p:ext uri="{BB962C8B-B14F-4D97-AF65-F5344CB8AC3E}">
        <p14:creationId xmlns:p14="http://schemas.microsoft.com/office/powerpoint/2010/main" val="225327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heckerboard(across)">
                                      <p:cBhvr>
                                        <p:cTn id="10" dur="500"/>
                                        <p:tgtEl>
                                          <p:spTgt spid="9"/>
                                        </p:tgtEl>
                                      </p:cBhvr>
                                    </p:animEffect>
                                  </p:childTnLst>
                                </p:cTn>
                              </p:par>
                              <p:par>
                                <p:cTn id="11" presetID="5" presetClass="entr" presetSubtype="1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checkerboard(across)">
                                      <p:cBhvr>
                                        <p:cTn id="13" dur="500"/>
                                        <p:tgtEl>
                                          <p:spTgt spid="12"/>
                                        </p:tgtEl>
                                      </p:cBhvr>
                                    </p:animEffect>
                                  </p:childTnLst>
                                </p:cTn>
                              </p:par>
                              <p:par>
                                <p:cTn id="14" presetID="5" presetClass="entr" presetSubtype="10"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checkerboard(across)">
                                      <p:cBhvr>
                                        <p:cTn id="16" dur="500"/>
                                        <p:tgtEl>
                                          <p:spTgt spid="17"/>
                                        </p:tgtEl>
                                      </p:cBhvr>
                                    </p:animEffect>
                                  </p:childTnLst>
                                </p:cTn>
                              </p:par>
                              <p:par>
                                <p:cTn id="17" presetID="5" presetClass="entr" presetSubtype="1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heckerboard(across)">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F054A39B-1CC7-3392-EBD8-474CC6740BA8}"/>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tabLst>
                <a:tab pos="714375" algn="l"/>
              </a:tabLst>
            </a:pPr>
            <a:endParaRPr lang="el-GR" sz="2600" dirty="0">
              <a:highlight>
                <a:srgbClr val="FFFF00"/>
              </a:highlight>
            </a:endParaRPr>
          </a:p>
          <a:p>
            <a:pPr algn="just">
              <a:lnSpc>
                <a:spcPct val="150000"/>
              </a:lnSpc>
              <a:tabLst>
                <a:tab pos="714375" algn="l"/>
              </a:tabLst>
            </a:pPr>
            <a:endParaRPr lang="el-GR" sz="2600" b="0" dirty="0">
              <a:solidFill>
                <a:schemeClr val="accent1">
                  <a:lumMod val="75000"/>
                </a:schemeClr>
              </a:solidFill>
            </a:endParaRPr>
          </a:p>
        </p:txBody>
      </p:sp>
      <p:pic>
        <p:nvPicPr>
          <p:cNvPr id="2" name="Εικόνα 1">
            <a:extLst>
              <a:ext uri="{FF2B5EF4-FFF2-40B4-BE49-F238E27FC236}">
                <a16:creationId xmlns:a16="http://schemas.microsoft.com/office/drawing/2014/main" id="{142848ED-6557-3342-5C1A-BB600D7C12D8}"/>
              </a:ext>
            </a:extLst>
          </p:cNvPr>
          <p:cNvPicPr>
            <a:picLocks noChangeAspect="1"/>
          </p:cNvPicPr>
          <p:nvPr/>
        </p:nvPicPr>
        <p:blipFill>
          <a:blip r:embed="rId2"/>
          <a:stretch>
            <a:fillRect/>
          </a:stretch>
        </p:blipFill>
        <p:spPr>
          <a:xfrm>
            <a:off x="1996537" y="109019"/>
            <a:ext cx="7920000" cy="6639961"/>
          </a:xfrm>
          <a:prstGeom prst="rect">
            <a:avLst/>
          </a:prstGeom>
        </p:spPr>
      </p:pic>
    </p:spTree>
    <p:extLst>
      <p:ext uri="{BB962C8B-B14F-4D97-AF65-F5344CB8AC3E}">
        <p14:creationId xmlns:p14="http://schemas.microsoft.com/office/powerpoint/2010/main" val="1217080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par>
                                <p:cTn id="8" presetID="5"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5696-2CA2-5779-AFB1-F092BAA3E11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1839021-DFF3-96B4-DDD6-BB64D9997652}"/>
              </a:ext>
            </a:extLst>
          </p:cNvPr>
          <p:cNvSpPr>
            <a:spLocks noGrp="1"/>
          </p:cNvSpPr>
          <p:nvPr>
            <p:ph type="title"/>
          </p:nvPr>
        </p:nvSpPr>
        <p:spPr/>
        <p:txBody>
          <a:bodyPr>
            <a:normAutofit/>
          </a:bodyPr>
          <a:lstStyle/>
          <a:p>
            <a:r>
              <a:rPr lang="el-GR" sz="3200" b="1" u="sng" dirty="0">
                <a:ea typeface="Times New Roman" panose="02020603050405020304" pitchFamily="18" charset="0"/>
                <a:cs typeface="Times New Roman" panose="02020603050405020304" pitchFamily="18" charset="0"/>
              </a:rPr>
              <a:t>Υποδομές εκπαίδευσης – Νέα έργα</a:t>
            </a:r>
            <a:br>
              <a:rPr lang="el-GR" sz="2200" b="1" dirty="0">
                <a:effectLst/>
                <a:latin typeface="+mn-lt"/>
                <a:ea typeface="Times New Roman" panose="02020603050405020304" pitchFamily="18" charset="0"/>
                <a:cs typeface="Times New Roman" panose="02020603050405020304" pitchFamily="18" charset="0"/>
              </a:rPr>
            </a:br>
            <a:endParaRPr lang="el-GR" sz="1800" dirty="0">
              <a:latin typeface="+mn-lt"/>
            </a:endParaRPr>
          </a:p>
        </p:txBody>
      </p:sp>
      <p:sp>
        <p:nvSpPr>
          <p:cNvPr id="8" name="TextBox 7">
            <a:extLst>
              <a:ext uri="{FF2B5EF4-FFF2-40B4-BE49-F238E27FC236}">
                <a16:creationId xmlns:a16="http://schemas.microsoft.com/office/drawing/2014/main" id="{F86301CF-3843-F8E7-F0AF-90C00CC93173}"/>
              </a:ext>
            </a:extLst>
          </p:cNvPr>
          <p:cNvSpPr txBox="1"/>
          <p:nvPr/>
        </p:nvSpPr>
        <p:spPr>
          <a:xfrm>
            <a:off x="838200" y="1521211"/>
            <a:ext cx="11220450" cy="1865126"/>
          </a:xfrm>
          <a:prstGeom prst="rect">
            <a:avLst/>
          </a:prstGeom>
          <a:noFill/>
        </p:spPr>
        <p:txBody>
          <a:bodyPr wrap="square">
            <a:spAutoFit/>
          </a:bodyPr>
          <a:lstStyle>
            <a:defPPr>
              <a:defRPr lang="el-GR"/>
            </a:defPPr>
            <a:lvl1pPr lvl="0" algn="just">
              <a:lnSpc>
                <a:spcPct val="90000"/>
              </a:lnSpc>
              <a:spcBef>
                <a:spcPts val="1000"/>
              </a:spcBef>
              <a:spcAft>
                <a:spcPts val="800"/>
              </a:spcAft>
              <a:tabLst>
                <a:tab pos="358775" algn="l"/>
              </a:tabLst>
              <a:defRPr sz="2800">
                <a:solidFill>
                  <a:srgbClr val="0D4F8C"/>
                </a:solidFill>
              </a:defRPr>
            </a:lvl1pPr>
          </a:lstStyle>
          <a:p>
            <a:r>
              <a:rPr lang="el-GR" sz="3200" dirty="0"/>
              <a:t>Υλοποιούνται παρεμβάσεις </a:t>
            </a:r>
            <a:r>
              <a:rPr lang="el-GR" sz="3200" b="1" dirty="0"/>
              <a:t>κατασκευής νέων και βελτίωσης υφιστάμενων υποδομών πρωτοβάθμιας και δευτεροβάθμιας εκπαίδευσης</a:t>
            </a:r>
            <a:r>
              <a:rPr lang="el-GR" sz="3200" dirty="0"/>
              <a:t> χωρητικότητας </a:t>
            </a:r>
            <a:r>
              <a:rPr lang="el-GR" sz="3200" b="1" dirty="0"/>
              <a:t>περίπου 5.000 μαθητών</a:t>
            </a:r>
            <a:r>
              <a:rPr lang="el-GR" sz="3200" dirty="0"/>
              <a:t> με </a:t>
            </a:r>
            <a:r>
              <a:rPr lang="el-GR" sz="3200" b="1" dirty="0"/>
              <a:t>π/υ </a:t>
            </a:r>
            <a:r>
              <a:rPr lang="en-US" sz="3200" b="1" dirty="0"/>
              <a:t>32</a:t>
            </a:r>
            <a:r>
              <a:rPr lang="el-GR" sz="3200" b="1" dirty="0"/>
              <a:t>,0 εκατ. €</a:t>
            </a:r>
            <a:r>
              <a:rPr lang="el-GR" sz="3200" dirty="0"/>
              <a:t>.</a:t>
            </a:r>
          </a:p>
        </p:txBody>
      </p:sp>
    </p:spTree>
    <p:extLst>
      <p:ext uri="{BB962C8B-B14F-4D97-AF65-F5344CB8AC3E}">
        <p14:creationId xmlns:p14="http://schemas.microsoft.com/office/powerpoint/2010/main" val="1699683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5696-2CA2-5779-AFB1-F092BAA3E11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1839021-DFF3-96B4-DDD6-BB64D9997652}"/>
              </a:ext>
            </a:extLst>
          </p:cNvPr>
          <p:cNvSpPr>
            <a:spLocks noGrp="1"/>
          </p:cNvSpPr>
          <p:nvPr>
            <p:ph type="title"/>
          </p:nvPr>
        </p:nvSpPr>
        <p:spPr/>
        <p:txBody>
          <a:bodyPr>
            <a:normAutofit/>
          </a:bodyPr>
          <a:lstStyle/>
          <a:p>
            <a:r>
              <a:rPr lang="el-GR" sz="3200" b="1" u="sng" dirty="0">
                <a:latin typeface="+mn-lt"/>
                <a:ea typeface="Times New Roman" panose="02020603050405020304" pitchFamily="18" charset="0"/>
                <a:cs typeface="Times New Roman" panose="02020603050405020304" pitchFamily="18" charset="0"/>
              </a:rPr>
              <a:t>Υποδομές εκπαίδευσης </a:t>
            </a:r>
            <a:r>
              <a:rPr lang="el-GR" sz="3200" b="1" u="sng" dirty="0">
                <a:effectLst/>
                <a:latin typeface="+mn-lt"/>
                <a:ea typeface="Times New Roman" panose="02020603050405020304" pitchFamily="18" charset="0"/>
                <a:cs typeface="Times New Roman" panose="02020603050405020304" pitchFamily="18" charset="0"/>
              </a:rPr>
              <a:t>– </a:t>
            </a:r>
            <a:r>
              <a:rPr lang="el-GR" sz="3200" b="1" u="sng" dirty="0">
                <a:latin typeface="+mn-lt"/>
                <a:ea typeface="Times New Roman" panose="02020603050405020304" pitchFamily="18" charset="0"/>
                <a:cs typeface="Times New Roman" panose="02020603050405020304" pitchFamily="18" charset="0"/>
              </a:rPr>
              <a:t>Νέα έργα</a:t>
            </a:r>
            <a:br>
              <a:rPr lang="el-GR" sz="2200" b="1" dirty="0">
                <a:effectLst/>
                <a:latin typeface="+mn-lt"/>
                <a:ea typeface="Times New Roman" panose="02020603050405020304" pitchFamily="18" charset="0"/>
                <a:cs typeface="Times New Roman" panose="02020603050405020304" pitchFamily="18" charset="0"/>
              </a:rPr>
            </a:br>
            <a:endParaRPr lang="el-GR" sz="1800" dirty="0">
              <a:latin typeface="+mn-lt"/>
            </a:endParaRPr>
          </a:p>
        </p:txBody>
      </p:sp>
      <p:sp>
        <p:nvSpPr>
          <p:cNvPr id="3" name="Θέση περιεχομένου 2">
            <a:extLst>
              <a:ext uri="{FF2B5EF4-FFF2-40B4-BE49-F238E27FC236}">
                <a16:creationId xmlns:a16="http://schemas.microsoft.com/office/drawing/2014/main" id="{206DFBAA-3B65-0398-5ABF-4468E61BB756}"/>
              </a:ext>
            </a:extLst>
          </p:cNvPr>
          <p:cNvSpPr>
            <a:spLocks noGrp="1"/>
          </p:cNvSpPr>
          <p:nvPr>
            <p:ph idx="1"/>
          </p:nvPr>
        </p:nvSpPr>
        <p:spPr>
          <a:xfrm>
            <a:off x="838200" y="1479574"/>
            <a:ext cx="10515600" cy="4351338"/>
          </a:xfrm>
        </p:spPr>
        <p:txBody>
          <a:bodyPr vert="horz" lIns="91440" tIns="45720" rIns="91440" bIns="45720" rtlCol="0">
            <a:normAutofit fontScale="92500" lnSpcReduction="10000"/>
          </a:bodyPr>
          <a:lstStyle/>
          <a:p>
            <a:pPr marL="536575" indent="-536575" algn="l">
              <a:buAutoNum type="arabicPeriod"/>
              <a:tabLst>
                <a:tab pos="536575" algn="l"/>
              </a:tabLst>
            </a:pPr>
            <a:r>
              <a:rPr lang="el-GR" dirty="0">
                <a:latin typeface="+mn-lt"/>
              </a:rPr>
              <a:t>Κατασκευή δύο νηπιαγωγείων στην Αλεξανδρούπολη, π/υ 2,258 εκατ. €.</a:t>
            </a:r>
          </a:p>
          <a:p>
            <a:pPr marL="536575" indent="-536575">
              <a:buFont typeface="Arial" panose="020B0604020202020204" pitchFamily="34" charset="0"/>
              <a:buAutoNum type="arabicPeriod"/>
              <a:tabLst>
                <a:tab pos="536575" algn="l"/>
              </a:tabLst>
            </a:pPr>
            <a:r>
              <a:rPr lang="el-GR" dirty="0">
                <a:latin typeface="+mn-lt"/>
              </a:rPr>
              <a:t>Ανέγερση προσθήκης κτιρίου στο Δημοτικό Σχολείο </a:t>
            </a:r>
            <a:r>
              <a:rPr lang="el-GR" dirty="0" err="1">
                <a:latin typeface="+mn-lt"/>
              </a:rPr>
              <a:t>Ποδοχωρίου</a:t>
            </a:r>
            <a:r>
              <a:rPr lang="el-GR" dirty="0">
                <a:latin typeface="+mn-lt"/>
              </a:rPr>
              <a:t>, π/υ 1,24 εκατ. €.</a:t>
            </a:r>
          </a:p>
          <a:p>
            <a:pPr marL="514350" indent="-514350" algn="just">
              <a:buFont typeface="+mj-lt"/>
              <a:buAutoNum type="arabicPeriod"/>
              <a:tabLst>
                <a:tab pos="358775" algn="l"/>
              </a:tabLst>
            </a:pPr>
            <a:r>
              <a:rPr lang="el-GR" dirty="0">
                <a:latin typeface="+mn-lt"/>
              </a:rPr>
              <a:t>Ανέγερση 1ου Νηπιαγωγείου Κομοτηνής, π/υ 1,8 εκατ. €.</a:t>
            </a:r>
          </a:p>
          <a:p>
            <a:pPr marL="514350" indent="-514350" algn="just">
              <a:buFont typeface="+mj-lt"/>
              <a:buAutoNum type="arabicPeriod"/>
              <a:tabLst>
                <a:tab pos="358775" algn="l"/>
              </a:tabLst>
            </a:pPr>
            <a:r>
              <a:rPr lang="el-GR" dirty="0">
                <a:latin typeface="+mn-lt"/>
              </a:rPr>
              <a:t>Ανέγερση δημοτικού σχολείου </a:t>
            </a:r>
            <a:r>
              <a:rPr lang="el-GR" dirty="0" err="1">
                <a:latin typeface="+mn-lt"/>
              </a:rPr>
              <a:t>Οφρυνίου</a:t>
            </a:r>
            <a:r>
              <a:rPr lang="el-GR" dirty="0">
                <a:latin typeface="+mn-lt"/>
              </a:rPr>
              <a:t> στην παραλία </a:t>
            </a:r>
            <a:r>
              <a:rPr lang="el-GR" dirty="0" err="1">
                <a:latin typeface="+mn-lt"/>
              </a:rPr>
              <a:t>Οφρυνίου</a:t>
            </a:r>
            <a:r>
              <a:rPr lang="el-GR" dirty="0">
                <a:latin typeface="+mn-lt"/>
              </a:rPr>
              <a:t>, π/υ 5,5 εκατ. €.</a:t>
            </a:r>
          </a:p>
          <a:p>
            <a:pPr marL="514350" indent="-514350" algn="just">
              <a:lnSpc>
                <a:spcPct val="100000"/>
              </a:lnSpc>
              <a:buFont typeface="+mj-lt"/>
              <a:buAutoNum type="arabicPeriod"/>
              <a:tabLst>
                <a:tab pos="358775" algn="l"/>
              </a:tabLst>
            </a:pPr>
            <a:r>
              <a:rPr lang="el-GR" dirty="0">
                <a:latin typeface="+mn-lt"/>
              </a:rPr>
              <a:t>Εκσυγχρονισμός τεχνολογικού εξοπλισμού και δημιουργία πρότυπων αιθουσών </a:t>
            </a:r>
            <a:r>
              <a:rPr lang="el-GR" dirty="0" err="1">
                <a:latin typeface="+mn-lt"/>
              </a:rPr>
              <a:t>STEAM</a:t>
            </a:r>
            <a:r>
              <a:rPr lang="el-GR" dirty="0">
                <a:latin typeface="+mn-lt"/>
              </a:rPr>
              <a:t> στα σχολεία του Δήμου </a:t>
            </a:r>
            <a:r>
              <a:rPr lang="el-GR" dirty="0" err="1">
                <a:latin typeface="+mn-lt"/>
              </a:rPr>
              <a:t>Παρανεστίου</a:t>
            </a:r>
            <a:r>
              <a:rPr lang="el-GR" dirty="0">
                <a:latin typeface="+mn-lt"/>
              </a:rPr>
              <a:t>, π/υ 600 χιλ. €.</a:t>
            </a:r>
          </a:p>
          <a:p>
            <a:pPr marL="514350" indent="-514350" algn="just">
              <a:lnSpc>
                <a:spcPct val="100000"/>
              </a:lnSpc>
              <a:buFont typeface="+mj-lt"/>
              <a:buAutoNum type="arabicPeriod"/>
              <a:tabLst>
                <a:tab pos="358775" algn="l"/>
              </a:tabLst>
            </a:pPr>
            <a:r>
              <a:rPr lang="el-GR" dirty="0">
                <a:latin typeface="+mn-lt"/>
              </a:rPr>
              <a:t>Κατασκευή 2/</a:t>
            </a:r>
            <a:r>
              <a:rPr lang="el-GR" dirty="0" err="1">
                <a:latin typeface="+mn-lt"/>
              </a:rPr>
              <a:t>Θέσιου</a:t>
            </a:r>
            <a:r>
              <a:rPr lang="el-GR" dirty="0">
                <a:latin typeface="+mn-lt"/>
              </a:rPr>
              <a:t> Ολοήμερου Νηπιαγωγείου </a:t>
            </a:r>
            <a:r>
              <a:rPr lang="el-GR" dirty="0" err="1">
                <a:latin typeface="+mn-lt"/>
              </a:rPr>
              <a:t>Ξηροποτάμου</a:t>
            </a:r>
            <a:r>
              <a:rPr lang="el-GR" dirty="0">
                <a:latin typeface="+mn-lt"/>
              </a:rPr>
              <a:t> 50 Νηπίων, π/υ 1,22 εκατ. €.</a:t>
            </a:r>
            <a:endParaRPr lang="el-GR" dirty="0">
              <a:latin typeface="+mn-lt"/>
              <a:cs typeface="Arial" panose="020B0604020202020204" pitchFamily="34" charset="0"/>
            </a:endParaRPr>
          </a:p>
        </p:txBody>
      </p:sp>
    </p:spTree>
    <p:extLst>
      <p:ext uri="{BB962C8B-B14F-4D97-AF65-F5344CB8AC3E}">
        <p14:creationId xmlns:p14="http://schemas.microsoft.com/office/powerpoint/2010/main" val="186699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checkerboard(across)">
                                      <p:cBhvr>
                                        <p:cTn id="10" dur="500"/>
                                        <p:tgtEl>
                                          <p:spTgt spid="3">
                                            <p:txEl>
                                              <p:pRg st="0" end="0"/>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checkerboard(across)">
                                      <p:cBhvr>
                                        <p:cTn id="13" dur="500"/>
                                        <p:tgtEl>
                                          <p:spTgt spid="3">
                                            <p:txEl>
                                              <p:pRg st="1" end="1"/>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checkerboard(across)">
                                      <p:cBhvr>
                                        <p:cTn id="16" dur="500"/>
                                        <p:tgtEl>
                                          <p:spTgt spid="3">
                                            <p:txEl>
                                              <p:pRg st="2" end="2"/>
                                            </p:txEl>
                                          </p:spTgt>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checkerboard(across)">
                                      <p:cBhvr>
                                        <p:cTn id="19" dur="500"/>
                                        <p:tgtEl>
                                          <p:spTgt spid="3">
                                            <p:txEl>
                                              <p:pRg st="3" end="3"/>
                                            </p:txEl>
                                          </p:spTgt>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checkerboard(across)">
                                      <p:cBhvr>
                                        <p:cTn id="2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a:extLst>
              <a:ext uri="{FF2B5EF4-FFF2-40B4-BE49-F238E27FC236}">
                <a16:creationId xmlns:a16="http://schemas.microsoft.com/office/drawing/2014/main" id="{B6ABEB4A-111D-551B-3DA9-81EDE4357D86}"/>
              </a:ext>
            </a:extLst>
          </p:cNvPr>
          <p:cNvSpPr>
            <a:spLocks noGrp="1"/>
          </p:cNvSpPr>
          <p:nvPr>
            <p:ph type="title"/>
          </p:nvPr>
        </p:nvSpPr>
        <p:spPr>
          <a:xfrm>
            <a:off x="0" y="197963"/>
            <a:ext cx="12192000" cy="597912"/>
          </a:xfrm>
        </p:spPr>
        <p:txBody>
          <a:bodyPr>
            <a:normAutofit/>
          </a:bodyPr>
          <a:lstStyle/>
          <a:p>
            <a:pPr algn="ctr"/>
            <a:r>
              <a:rPr lang="el-GR" sz="3400" b="1" dirty="0">
                <a:solidFill>
                  <a:srgbClr val="144E8C"/>
                </a:solidFill>
                <a:latin typeface="Calibri" panose="020F0502020204030204" pitchFamily="34" charset="0"/>
                <a:ea typeface="Times New Roman" panose="02020603050405020304" pitchFamily="18" charset="0"/>
              </a:rPr>
              <a:t>Πρόοδος Υλοποίησης</a:t>
            </a:r>
            <a:endParaRPr lang="el-GR" sz="3400" dirty="0">
              <a:solidFill>
                <a:srgbClr val="144E8C"/>
              </a:solidFill>
            </a:endParaRPr>
          </a:p>
        </p:txBody>
      </p:sp>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00000"/>
              </a:lnSpc>
            </a:pPr>
            <a:r>
              <a:rPr lang="el-GR" sz="3200" b="0" dirty="0">
                <a:solidFill>
                  <a:srgbClr val="0D4F8C"/>
                </a:solidFill>
              </a:rPr>
              <a:t>Λαμβάνοντας υπόψη ότι το ΠεΠ ΑΜΘ 21-27 εγκρίθηκε από την Ευρωπαϊκή Επιτροπή στις </a:t>
            </a:r>
            <a:r>
              <a:rPr lang="el-GR" sz="3200" dirty="0">
                <a:solidFill>
                  <a:srgbClr val="0D4F8C"/>
                </a:solidFill>
              </a:rPr>
              <a:t>05.09.2022</a:t>
            </a:r>
            <a:r>
              <a:rPr lang="el-GR" sz="3200" b="0" dirty="0">
                <a:solidFill>
                  <a:srgbClr val="0D4F8C"/>
                </a:solidFill>
              </a:rPr>
              <a:t>, το 2025 είναι το </a:t>
            </a:r>
            <a:r>
              <a:rPr lang="el-GR" sz="3200" u="sng" dirty="0">
                <a:solidFill>
                  <a:srgbClr val="0D4F8C"/>
                </a:solidFill>
              </a:rPr>
              <a:t>τρίτο</a:t>
            </a:r>
            <a:r>
              <a:rPr lang="el-GR" sz="3200" b="0" dirty="0">
                <a:solidFill>
                  <a:srgbClr val="0D4F8C"/>
                </a:solidFill>
              </a:rPr>
              <a:t> έτος υλοποίησής του.</a:t>
            </a:r>
          </a:p>
        </p:txBody>
      </p:sp>
    </p:spTree>
    <p:extLst>
      <p:ext uri="{BB962C8B-B14F-4D97-AF65-F5344CB8AC3E}">
        <p14:creationId xmlns:p14="http://schemas.microsoft.com/office/powerpoint/2010/main" val="2575322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F054A39B-1CC7-3392-EBD8-474CC6740BA8}"/>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tabLst>
                <a:tab pos="714375" algn="l"/>
              </a:tabLst>
            </a:pPr>
            <a:endParaRPr lang="el-GR" sz="2600" dirty="0">
              <a:highlight>
                <a:srgbClr val="FFFF00"/>
              </a:highlight>
            </a:endParaRPr>
          </a:p>
          <a:p>
            <a:pPr algn="just">
              <a:lnSpc>
                <a:spcPct val="150000"/>
              </a:lnSpc>
              <a:tabLst>
                <a:tab pos="714375" algn="l"/>
              </a:tabLst>
            </a:pPr>
            <a:endParaRPr lang="el-GR" sz="2600" b="0" dirty="0">
              <a:solidFill>
                <a:schemeClr val="accent1">
                  <a:lumMod val="75000"/>
                </a:schemeClr>
              </a:solidFill>
            </a:endParaRPr>
          </a:p>
        </p:txBody>
      </p:sp>
      <p:pic>
        <p:nvPicPr>
          <p:cNvPr id="2" name="Εικόνα 1">
            <a:extLst>
              <a:ext uri="{FF2B5EF4-FFF2-40B4-BE49-F238E27FC236}">
                <a16:creationId xmlns:a16="http://schemas.microsoft.com/office/drawing/2014/main" id="{D7E3FE5B-D47E-BE92-9D28-D2C15F3A08D1}"/>
              </a:ext>
            </a:extLst>
          </p:cNvPr>
          <p:cNvPicPr>
            <a:picLocks noChangeAspect="1"/>
          </p:cNvPicPr>
          <p:nvPr/>
        </p:nvPicPr>
        <p:blipFill>
          <a:blip r:embed="rId2"/>
          <a:stretch>
            <a:fillRect/>
          </a:stretch>
        </p:blipFill>
        <p:spPr>
          <a:xfrm>
            <a:off x="2136000" y="109200"/>
            <a:ext cx="7920000" cy="6639600"/>
          </a:xfrm>
          <a:prstGeom prst="rect">
            <a:avLst/>
          </a:prstGeom>
        </p:spPr>
      </p:pic>
    </p:spTree>
    <p:extLst>
      <p:ext uri="{BB962C8B-B14F-4D97-AF65-F5344CB8AC3E}">
        <p14:creationId xmlns:p14="http://schemas.microsoft.com/office/powerpoint/2010/main" val="2446576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par>
                                <p:cTn id="8" presetID="5"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5696-2CA2-5779-AFB1-F092BAA3E11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1839021-DFF3-96B4-DDD6-BB64D9997652}"/>
              </a:ext>
            </a:extLst>
          </p:cNvPr>
          <p:cNvSpPr>
            <a:spLocks noGrp="1"/>
          </p:cNvSpPr>
          <p:nvPr>
            <p:ph type="title"/>
          </p:nvPr>
        </p:nvSpPr>
        <p:spPr/>
        <p:txBody>
          <a:bodyPr>
            <a:normAutofit/>
          </a:bodyPr>
          <a:lstStyle/>
          <a:p>
            <a:r>
              <a:rPr lang="el-GR" sz="3200" b="1" u="sng" dirty="0">
                <a:latin typeface="+mn-lt"/>
                <a:ea typeface="Times New Roman" panose="02020603050405020304" pitchFamily="18" charset="0"/>
                <a:cs typeface="Times New Roman" panose="02020603050405020304" pitchFamily="18" charset="0"/>
              </a:rPr>
              <a:t>Έργα βελτίωσης Οδικής Ασφάλειας </a:t>
            </a:r>
            <a:r>
              <a:rPr lang="el-GR" sz="3200" b="1" u="sng" dirty="0">
                <a:effectLst/>
                <a:latin typeface="+mn-lt"/>
                <a:ea typeface="Times New Roman" panose="02020603050405020304" pitchFamily="18" charset="0"/>
                <a:cs typeface="Times New Roman" panose="02020603050405020304" pitchFamily="18" charset="0"/>
              </a:rPr>
              <a:t>– </a:t>
            </a:r>
            <a:r>
              <a:rPr lang="el-GR" sz="3200" b="1" u="sng" dirty="0">
                <a:latin typeface="+mn-lt"/>
                <a:ea typeface="Times New Roman" panose="02020603050405020304" pitchFamily="18" charset="0"/>
                <a:cs typeface="Times New Roman" panose="02020603050405020304" pitchFamily="18" charset="0"/>
              </a:rPr>
              <a:t>Νέα έργα</a:t>
            </a:r>
            <a:br>
              <a:rPr lang="el-GR" sz="2200" b="1" dirty="0">
                <a:effectLst/>
                <a:latin typeface="+mn-lt"/>
                <a:ea typeface="Times New Roman" panose="02020603050405020304" pitchFamily="18" charset="0"/>
                <a:cs typeface="Times New Roman" panose="02020603050405020304" pitchFamily="18" charset="0"/>
              </a:rPr>
            </a:br>
            <a:endParaRPr lang="el-GR" sz="1800" dirty="0">
              <a:latin typeface="+mn-lt"/>
            </a:endParaRPr>
          </a:p>
        </p:txBody>
      </p:sp>
      <p:sp>
        <p:nvSpPr>
          <p:cNvPr id="3" name="Θέση περιεχομένου 2">
            <a:extLst>
              <a:ext uri="{FF2B5EF4-FFF2-40B4-BE49-F238E27FC236}">
                <a16:creationId xmlns:a16="http://schemas.microsoft.com/office/drawing/2014/main" id="{206DFBAA-3B65-0398-5ABF-4468E61BB756}"/>
              </a:ext>
            </a:extLst>
          </p:cNvPr>
          <p:cNvSpPr>
            <a:spLocks noGrp="1"/>
          </p:cNvSpPr>
          <p:nvPr>
            <p:ph idx="1"/>
          </p:nvPr>
        </p:nvSpPr>
        <p:spPr/>
        <p:txBody>
          <a:bodyPr vert="horz" lIns="91440" tIns="45720" rIns="91440" bIns="45720" rtlCol="0">
            <a:normAutofit/>
          </a:bodyPr>
          <a:lstStyle/>
          <a:p>
            <a:pPr marL="514350" indent="-514350" algn="just">
              <a:buFont typeface="+mj-lt"/>
              <a:buAutoNum type="arabicPeriod"/>
            </a:pPr>
            <a:r>
              <a:rPr lang="el-GR" dirty="0">
                <a:latin typeface="+mn-lt"/>
              </a:rPr>
              <a:t>Κατασκευή κυκλικών κόμβων στην </a:t>
            </a:r>
            <a:r>
              <a:rPr lang="el-GR" dirty="0" err="1">
                <a:latin typeface="+mn-lt"/>
              </a:rPr>
              <a:t>Αρ</a:t>
            </a:r>
            <a:r>
              <a:rPr lang="el-GR" dirty="0">
                <a:latin typeface="+mn-lt"/>
              </a:rPr>
              <a:t>. 9 Επαρχιακή Οδό (Κόμβος Μαγγάνων – Κόμβος Αβδήρων), π/υ 1,4 εκατ. €.</a:t>
            </a:r>
          </a:p>
          <a:p>
            <a:pPr marL="514350" indent="-514350" algn="just">
              <a:buFont typeface="+mj-lt"/>
              <a:buAutoNum type="arabicPeriod"/>
            </a:pPr>
            <a:r>
              <a:rPr lang="el-GR" dirty="0">
                <a:latin typeface="+mn-lt"/>
              </a:rPr>
              <a:t>Κατασκευή Γέφυρας στη </a:t>
            </a:r>
            <a:r>
              <a:rPr lang="el-GR" dirty="0" err="1">
                <a:latin typeface="+mn-lt"/>
              </a:rPr>
              <a:t>Χ.Θ</a:t>
            </a:r>
            <a:r>
              <a:rPr lang="el-GR" dirty="0">
                <a:latin typeface="+mn-lt"/>
              </a:rPr>
              <a:t>. 0+450 της </a:t>
            </a:r>
            <a:r>
              <a:rPr lang="el-GR" dirty="0" err="1">
                <a:latin typeface="+mn-lt"/>
              </a:rPr>
              <a:t>Ε.Ο</a:t>
            </a:r>
            <a:r>
              <a:rPr lang="el-GR" dirty="0">
                <a:latin typeface="+mn-lt"/>
              </a:rPr>
              <a:t>. </a:t>
            </a:r>
            <a:r>
              <a:rPr lang="el-GR" dirty="0" err="1">
                <a:latin typeface="+mn-lt"/>
              </a:rPr>
              <a:t>Νο</a:t>
            </a:r>
            <a:r>
              <a:rPr lang="el-GR" dirty="0">
                <a:latin typeface="+mn-lt"/>
              </a:rPr>
              <a:t>. 53 (Γέφυρα </a:t>
            </a:r>
            <a:r>
              <a:rPr lang="el-GR" dirty="0" err="1">
                <a:latin typeface="+mn-lt"/>
              </a:rPr>
              <a:t>Άβαντα</a:t>
            </a:r>
            <a:r>
              <a:rPr lang="el-GR" dirty="0">
                <a:latin typeface="+mn-lt"/>
              </a:rPr>
              <a:t>), π/υ 5,5 εκατ. €.</a:t>
            </a:r>
          </a:p>
          <a:p>
            <a:pPr marL="514350" indent="-514350" algn="just">
              <a:buFont typeface="+mj-lt"/>
              <a:buAutoNum type="arabicPeriod"/>
            </a:pPr>
            <a:r>
              <a:rPr lang="el-GR" dirty="0">
                <a:latin typeface="+mn-lt"/>
                <a:cs typeface="Arial" panose="020B0604020202020204" pitchFamily="34" charset="0"/>
              </a:rPr>
              <a:t>Ανακατασκευή του κόμβου στη </a:t>
            </a:r>
            <a:r>
              <a:rPr lang="el-GR" dirty="0" err="1">
                <a:latin typeface="+mn-lt"/>
                <a:cs typeface="Arial" panose="020B0604020202020204" pitchFamily="34" charset="0"/>
              </a:rPr>
              <a:t>ΒΙ.ΠΕ</a:t>
            </a:r>
            <a:r>
              <a:rPr lang="el-GR" dirty="0">
                <a:latin typeface="+mn-lt"/>
                <a:cs typeface="Arial" panose="020B0604020202020204" pitchFamily="34" charset="0"/>
              </a:rPr>
              <a:t> Δράμας και μετατροπή του σε κυκλικό, π/υ 750 χιλ. €.</a:t>
            </a:r>
          </a:p>
          <a:p>
            <a:pPr marL="514350" indent="-514350" algn="just">
              <a:buFont typeface="+mj-lt"/>
              <a:buAutoNum type="arabicPeriod"/>
            </a:pPr>
            <a:r>
              <a:rPr lang="el-GR" dirty="0">
                <a:latin typeface="+mn-lt"/>
                <a:cs typeface="Arial" panose="020B0604020202020204" pitchFamily="34" charset="0"/>
              </a:rPr>
              <a:t>Βελτίωση – </a:t>
            </a:r>
            <a:r>
              <a:rPr lang="el-GR" dirty="0" err="1">
                <a:latin typeface="+mn-lt"/>
                <a:cs typeface="Arial" panose="020B0604020202020204" pitchFamily="34" charset="0"/>
              </a:rPr>
              <a:t>Διαπλάτυνση</a:t>
            </a:r>
            <a:r>
              <a:rPr lang="el-GR" dirty="0">
                <a:latin typeface="+mn-lt"/>
                <a:cs typeface="Arial" panose="020B0604020202020204" pitchFamily="34" charset="0"/>
              </a:rPr>
              <a:t> της 10</a:t>
            </a:r>
            <a:r>
              <a:rPr lang="el-GR" baseline="30000" dirty="0">
                <a:latin typeface="+mn-lt"/>
                <a:cs typeface="Arial" panose="020B0604020202020204" pitchFamily="34" charset="0"/>
              </a:rPr>
              <a:t>ης</a:t>
            </a:r>
            <a:r>
              <a:rPr lang="el-GR" dirty="0">
                <a:latin typeface="+mn-lt"/>
                <a:cs typeface="Arial" panose="020B0604020202020204" pitchFamily="34" charset="0"/>
              </a:rPr>
              <a:t> Επαρχιακής Οδού στο Τμήμα Νέα </a:t>
            </a:r>
            <a:r>
              <a:rPr lang="el-GR" dirty="0" err="1">
                <a:latin typeface="+mn-lt"/>
                <a:cs typeface="Arial" panose="020B0604020202020204" pitchFamily="34" charset="0"/>
              </a:rPr>
              <a:t>Πέραμος</a:t>
            </a:r>
            <a:r>
              <a:rPr lang="el-GR" dirty="0">
                <a:latin typeface="+mn-lt"/>
                <a:cs typeface="Arial" panose="020B0604020202020204" pitchFamily="34" charset="0"/>
              </a:rPr>
              <a:t> – Εγνατία Οδός, π/υ 1,8 εκατ. €.</a:t>
            </a:r>
          </a:p>
          <a:p>
            <a:pPr marL="358775" indent="-358775" algn="just">
              <a:buFont typeface="Wingdings" panose="05000000000000000000" pitchFamily="2" charset="2"/>
              <a:buChar char="§"/>
              <a:tabLst>
                <a:tab pos="358775" algn="l"/>
              </a:tabLst>
            </a:pPr>
            <a:endParaRPr lang="el-GR" dirty="0">
              <a:solidFill>
                <a:srgbClr val="144E8C"/>
              </a:solidFill>
              <a:latin typeface="+mn-lt"/>
              <a:cs typeface="Arial" panose="020B0604020202020204" pitchFamily="34" charset="0"/>
            </a:endParaRPr>
          </a:p>
        </p:txBody>
      </p:sp>
    </p:spTree>
    <p:extLst>
      <p:ext uri="{BB962C8B-B14F-4D97-AF65-F5344CB8AC3E}">
        <p14:creationId xmlns:p14="http://schemas.microsoft.com/office/powerpoint/2010/main" val="3204448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checkerboard(across)">
                                      <p:cBhvr>
                                        <p:cTn id="10" dur="500"/>
                                        <p:tgtEl>
                                          <p:spTgt spid="3">
                                            <p:txEl>
                                              <p:pRg st="0" end="0"/>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checkerboard(across)">
                                      <p:cBhvr>
                                        <p:cTn id="13" dur="500"/>
                                        <p:tgtEl>
                                          <p:spTgt spid="3">
                                            <p:txEl>
                                              <p:pRg st="1" end="1"/>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checkerboard(across)">
                                      <p:cBhvr>
                                        <p:cTn id="16" dur="500"/>
                                        <p:tgtEl>
                                          <p:spTgt spid="3">
                                            <p:txEl>
                                              <p:pRg st="2" end="2"/>
                                            </p:txEl>
                                          </p:spTgt>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checkerboard(across)">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5696-2CA2-5779-AFB1-F092BAA3E11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1839021-DFF3-96B4-DDD6-BB64D9997652}"/>
              </a:ext>
            </a:extLst>
          </p:cNvPr>
          <p:cNvSpPr>
            <a:spLocks noGrp="1"/>
          </p:cNvSpPr>
          <p:nvPr>
            <p:ph type="title"/>
          </p:nvPr>
        </p:nvSpPr>
        <p:spPr/>
        <p:txBody>
          <a:bodyPr>
            <a:normAutofit/>
          </a:bodyPr>
          <a:lstStyle/>
          <a:p>
            <a:r>
              <a:rPr lang="el-GR" sz="3200" b="1" u="sng" dirty="0">
                <a:latin typeface="+mn-lt"/>
                <a:ea typeface="Times New Roman" panose="02020603050405020304" pitchFamily="18" charset="0"/>
                <a:cs typeface="Times New Roman" panose="02020603050405020304" pitchFamily="18" charset="0"/>
              </a:rPr>
              <a:t>Έργα βελτίωσης Οδικής Ασφάλειας – Νέα έργα</a:t>
            </a:r>
            <a:br>
              <a:rPr lang="el-GR" sz="2200" b="1" dirty="0">
                <a:effectLst/>
                <a:latin typeface="+mn-lt"/>
                <a:ea typeface="Times New Roman" panose="02020603050405020304" pitchFamily="18" charset="0"/>
                <a:cs typeface="Times New Roman" panose="02020603050405020304" pitchFamily="18" charset="0"/>
              </a:rPr>
            </a:br>
            <a:endParaRPr lang="el-GR" sz="1800" dirty="0">
              <a:latin typeface="+mn-lt"/>
            </a:endParaRPr>
          </a:p>
        </p:txBody>
      </p:sp>
      <p:sp>
        <p:nvSpPr>
          <p:cNvPr id="8" name="TextBox 7">
            <a:extLst>
              <a:ext uri="{FF2B5EF4-FFF2-40B4-BE49-F238E27FC236}">
                <a16:creationId xmlns:a16="http://schemas.microsoft.com/office/drawing/2014/main" id="{F86301CF-3843-F8E7-F0AF-90C00CC93173}"/>
              </a:ext>
            </a:extLst>
          </p:cNvPr>
          <p:cNvSpPr txBox="1"/>
          <p:nvPr/>
        </p:nvSpPr>
        <p:spPr>
          <a:xfrm>
            <a:off x="838200" y="1521211"/>
            <a:ext cx="11220450" cy="1421928"/>
          </a:xfrm>
          <a:prstGeom prst="rect">
            <a:avLst/>
          </a:prstGeom>
          <a:noFill/>
        </p:spPr>
        <p:txBody>
          <a:bodyPr wrap="square">
            <a:spAutoFit/>
          </a:bodyPr>
          <a:lstStyle>
            <a:defPPr>
              <a:defRPr lang="el-GR"/>
            </a:defPPr>
            <a:lvl1pPr lvl="0" algn="just">
              <a:lnSpc>
                <a:spcPct val="90000"/>
              </a:lnSpc>
              <a:spcBef>
                <a:spcPts val="1000"/>
              </a:spcBef>
              <a:spcAft>
                <a:spcPts val="800"/>
              </a:spcAft>
              <a:tabLst>
                <a:tab pos="358775" algn="l"/>
              </a:tabLst>
              <a:defRPr sz="2800">
                <a:solidFill>
                  <a:srgbClr val="0D4F8C"/>
                </a:solidFill>
              </a:defRPr>
            </a:lvl1pPr>
          </a:lstStyle>
          <a:p>
            <a:r>
              <a:rPr lang="el-GR" sz="3200" dirty="0"/>
              <a:t>Υλοποιούνται παρεμβάσεις </a:t>
            </a:r>
            <a:r>
              <a:rPr lang="el-GR" sz="3200" b="1" dirty="0"/>
              <a:t>βελτίωσης της οδικής ασφάλειας </a:t>
            </a:r>
            <a:r>
              <a:rPr lang="el-GR" sz="3200" dirty="0"/>
              <a:t>σε 19,24 </a:t>
            </a:r>
            <a:r>
              <a:rPr lang="el-GR" sz="3200" dirty="0" err="1"/>
              <a:t>χλμ</a:t>
            </a:r>
            <a:r>
              <a:rPr lang="el-GR" sz="3200" dirty="0"/>
              <a:t> του Εθνικού και Περιφερειακού Δικτύου της Π-ΑΜΘ μέσω 13 πράξεων π/υ 34,25 εκατ. €.</a:t>
            </a:r>
          </a:p>
        </p:txBody>
      </p:sp>
    </p:spTree>
    <p:extLst>
      <p:ext uri="{BB962C8B-B14F-4D97-AF65-F5344CB8AC3E}">
        <p14:creationId xmlns:p14="http://schemas.microsoft.com/office/powerpoint/2010/main" val="112703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F054A39B-1CC7-3392-EBD8-474CC6740BA8}"/>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tabLst>
                <a:tab pos="714375" algn="l"/>
              </a:tabLst>
            </a:pPr>
            <a:endParaRPr lang="el-GR" sz="2600" dirty="0">
              <a:highlight>
                <a:srgbClr val="FFFF00"/>
              </a:highlight>
            </a:endParaRPr>
          </a:p>
          <a:p>
            <a:pPr algn="just">
              <a:lnSpc>
                <a:spcPct val="150000"/>
              </a:lnSpc>
              <a:tabLst>
                <a:tab pos="714375" algn="l"/>
              </a:tabLst>
            </a:pPr>
            <a:endParaRPr lang="el-GR" sz="2600" b="0" dirty="0">
              <a:solidFill>
                <a:schemeClr val="accent1">
                  <a:lumMod val="75000"/>
                </a:schemeClr>
              </a:solidFill>
            </a:endParaRPr>
          </a:p>
        </p:txBody>
      </p:sp>
      <p:pic>
        <p:nvPicPr>
          <p:cNvPr id="3" name="Εικόνα 2">
            <a:extLst>
              <a:ext uri="{FF2B5EF4-FFF2-40B4-BE49-F238E27FC236}">
                <a16:creationId xmlns:a16="http://schemas.microsoft.com/office/drawing/2014/main" id="{2B675F96-338B-77B0-B8CD-BF5EE451BDDF}"/>
              </a:ext>
            </a:extLst>
          </p:cNvPr>
          <p:cNvPicPr>
            <a:picLocks noChangeAspect="1"/>
          </p:cNvPicPr>
          <p:nvPr/>
        </p:nvPicPr>
        <p:blipFill>
          <a:blip r:embed="rId2"/>
          <a:stretch>
            <a:fillRect/>
          </a:stretch>
        </p:blipFill>
        <p:spPr>
          <a:xfrm>
            <a:off x="2136000" y="109200"/>
            <a:ext cx="7920000" cy="6639600"/>
          </a:xfrm>
          <a:prstGeom prst="rect">
            <a:avLst/>
          </a:prstGeom>
        </p:spPr>
      </p:pic>
    </p:spTree>
    <p:extLst>
      <p:ext uri="{BB962C8B-B14F-4D97-AF65-F5344CB8AC3E}">
        <p14:creationId xmlns:p14="http://schemas.microsoft.com/office/powerpoint/2010/main" val="313691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par>
                                <p:cTn id="8" presetID="5"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5696-2CA2-5779-AFB1-F092BAA3E11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1839021-DFF3-96B4-DDD6-BB64D9997652}"/>
              </a:ext>
            </a:extLst>
          </p:cNvPr>
          <p:cNvSpPr>
            <a:spLocks noGrp="1"/>
          </p:cNvSpPr>
          <p:nvPr>
            <p:ph type="title"/>
          </p:nvPr>
        </p:nvSpPr>
        <p:spPr/>
        <p:txBody>
          <a:bodyPr>
            <a:normAutofit/>
          </a:bodyPr>
          <a:lstStyle/>
          <a:p>
            <a:r>
              <a:rPr lang="el-GR" sz="3200" b="1" u="sng" dirty="0">
                <a:latin typeface="+mn-lt"/>
                <a:ea typeface="Times New Roman" panose="02020603050405020304" pitchFamily="18" charset="0"/>
                <a:cs typeface="Times New Roman" panose="02020603050405020304" pitchFamily="18" charset="0"/>
              </a:rPr>
              <a:t>Δομές στήριξης επιχειρηματικότητας (Θερμοκοιτίδες)</a:t>
            </a:r>
            <a:br>
              <a:rPr lang="el-GR" sz="2200" b="1" dirty="0">
                <a:effectLst/>
                <a:latin typeface="+mn-lt"/>
                <a:ea typeface="Times New Roman" panose="02020603050405020304" pitchFamily="18" charset="0"/>
                <a:cs typeface="Times New Roman" panose="02020603050405020304" pitchFamily="18" charset="0"/>
              </a:rPr>
            </a:br>
            <a:endParaRPr lang="el-GR" sz="1800" dirty="0">
              <a:latin typeface="+mn-lt"/>
            </a:endParaRPr>
          </a:p>
        </p:txBody>
      </p:sp>
      <p:sp>
        <p:nvSpPr>
          <p:cNvPr id="8" name="TextBox 7">
            <a:extLst>
              <a:ext uri="{FF2B5EF4-FFF2-40B4-BE49-F238E27FC236}">
                <a16:creationId xmlns:a16="http://schemas.microsoft.com/office/drawing/2014/main" id="{F86301CF-3843-F8E7-F0AF-90C00CC93173}"/>
              </a:ext>
            </a:extLst>
          </p:cNvPr>
          <p:cNvSpPr txBox="1"/>
          <p:nvPr/>
        </p:nvSpPr>
        <p:spPr>
          <a:xfrm>
            <a:off x="4685120" y="1234911"/>
            <a:ext cx="7249213" cy="3813352"/>
          </a:xfrm>
          <a:prstGeom prst="rect">
            <a:avLst/>
          </a:prstGeom>
          <a:noFill/>
        </p:spPr>
        <p:txBody>
          <a:bodyPr wrap="square">
            <a:spAutoFit/>
          </a:bodyPr>
          <a:lstStyle>
            <a:defPPr>
              <a:defRPr lang="el-GR"/>
            </a:defPPr>
            <a:lvl1pPr lvl="0" algn="just">
              <a:lnSpc>
                <a:spcPct val="90000"/>
              </a:lnSpc>
              <a:spcBef>
                <a:spcPts val="1000"/>
              </a:spcBef>
              <a:spcAft>
                <a:spcPts val="800"/>
              </a:spcAft>
              <a:tabLst>
                <a:tab pos="358775" algn="l"/>
              </a:tabLst>
              <a:defRPr sz="2800">
                <a:solidFill>
                  <a:srgbClr val="0D4F8C"/>
                </a:solidFill>
              </a:defRPr>
            </a:lvl1pPr>
          </a:lstStyle>
          <a:p>
            <a:r>
              <a:rPr lang="el-GR" dirty="0">
                <a:effectLst/>
                <a:latin typeface="Calibri" panose="020F0502020204030204" pitchFamily="34" charset="0"/>
                <a:ea typeface="Times New Roman" panose="02020603050405020304" pitchFamily="18" charset="0"/>
              </a:rPr>
              <a:t>Η αξιολόγηση στοχεύει στην αναγνώριση των καλών πρακτικών αλλά και τομέων που χρήζουν βελτίωσης. </a:t>
            </a:r>
          </a:p>
          <a:p>
            <a:r>
              <a:rPr lang="el-GR" dirty="0">
                <a:effectLst/>
                <a:latin typeface="Calibri" panose="020F0502020204030204" pitchFamily="34" charset="0"/>
                <a:ea typeface="Times New Roman" panose="02020603050405020304" pitchFamily="18" charset="0"/>
              </a:rPr>
              <a:t>Με βάση τα ευρήματα της αξιολόγησης, θα διαμορφωθούν προτάσεις για την ενίσχυση της αποτελεσματικότητας των θερμοκοιτίδων, με σκοπό να ενδυναμωθεί περαιτέρω ο ρόλος τους ως κρίσιμα εργαλεία οικονομικής ανάπτυξης της Π-ΑΜΘ.</a:t>
            </a:r>
            <a:endParaRPr lang="el-GR" dirty="0"/>
          </a:p>
        </p:txBody>
      </p:sp>
      <p:pic>
        <p:nvPicPr>
          <p:cNvPr id="5" name="Εικόνα 4">
            <a:extLst>
              <a:ext uri="{FF2B5EF4-FFF2-40B4-BE49-F238E27FC236}">
                <a16:creationId xmlns:a16="http://schemas.microsoft.com/office/drawing/2014/main" id="{7E946A67-5878-8B94-4A96-A639346FEE92}"/>
              </a:ext>
            </a:extLst>
          </p:cNvPr>
          <p:cNvPicPr>
            <a:picLocks noChangeAspect="1"/>
          </p:cNvPicPr>
          <p:nvPr/>
        </p:nvPicPr>
        <p:blipFill>
          <a:blip r:embed="rId2"/>
          <a:srcRect l="35412" t="13196" r="33273" b="12577"/>
          <a:stretch/>
        </p:blipFill>
        <p:spPr>
          <a:xfrm>
            <a:off x="838200" y="1234911"/>
            <a:ext cx="3634033" cy="4845378"/>
          </a:xfrm>
          <a:prstGeom prst="rect">
            <a:avLst/>
          </a:prstGeom>
        </p:spPr>
      </p:pic>
    </p:spTree>
    <p:extLst>
      <p:ext uri="{BB962C8B-B14F-4D97-AF65-F5344CB8AC3E}">
        <p14:creationId xmlns:p14="http://schemas.microsoft.com/office/powerpoint/2010/main" val="3172280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heckerboard(across)">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5696-2CA2-5779-AFB1-F092BAA3E11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1839021-DFF3-96B4-DDD6-BB64D9997652}"/>
              </a:ext>
            </a:extLst>
          </p:cNvPr>
          <p:cNvSpPr>
            <a:spLocks noGrp="1"/>
          </p:cNvSpPr>
          <p:nvPr>
            <p:ph type="title"/>
          </p:nvPr>
        </p:nvSpPr>
        <p:spPr/>
        <p:txBody>
          <a:bodyPr>
            <a:normAutofit/>
          </a:bodyPr>
          <a:lstStyle/>
          <a:p>
            <a:r>
              <a:rPr lang="el-GR" sz="3200" b="1" u="sng" dirty="0">
                <a:latin typeface="+mn-lt"/>
                <a:ea typeface="Times New Roman" panose="02020603050405020304" pitchFamily="18" charset="0"/>
                <a:cs typeface="Times New Roman" panose="02020603050405020304" pitchFamily="18" charset="0"/>
              </a:rPr>
              <a:t>Ευρωπαϊκό Κοινωνικό Ταμείο (ΕΚΤ+)</a:t>
            </a:r>
            <a:br>
              <a:rPr lang="el-GR" sz="2200" b="1" dirty="0">
                <a:effectLst/>
                <a:latin typeface="+mn-lt"/>
                <a:ea typeface="Times New Roman" panose="02020603050405020304" pitchFamily="18" charset="0"/>
                <a:cs typeface="Times New Roman" panose="02020603050405020304" pitchFamily="18" charset="0"/>
              </a:rPr>
            </a:br>
            <a:endParaRPr lang="el-GR" sz="1800" dirty="0">
              <a:latin typeface="+mn-lt"/>
            </a:endParaRPr>
          </a:p>
        </p:txBody>
      </p:sp>
      <p:pic>
        <p:nvPicPr>
          <p:cNvPr id="4" name="Εικόνα 3">
            <a:extLst>
              <a:ext uri="{FF2B5EF4-FFF2-40B4-BE49-F238E27FC236}">
                <a16:creationId xmlns:a16="http://schemas.microsoft.com/office/drawing/2014/main" id="{109D54CD-AC34-F843-619E-D80129C24544}"/>
              </a:ext>
            </a:extLst>
          </p:cNvPr>
          <p:cNvPicPr>
            <a:picLocks noChangeAspect="1"/>
          </p:cNvPicPr>
          <p:nvPr/>
        </p:nvPicPr>
        <p:blipFill>
          <a:blip r:embed="rId2">
            <a:extLst>
              <a:ext uri="{28A0092B-C50C-407E-A947-70E740481C1C}">
                <a14:useLocalDpi xmlns:a14="http://schemas.microsoft.com/office/drawing/2010/main" val="0"/>
              </a:ext>
            </a:extLst>
          </a:blip>
          <a:srcRect b="12892"/>
          <a:stretch/>
        </p:blipFill>
        <p:spPr>
          <a:xfrm>
            <a:off x="2694322" y="1234850"/>
            <a:ext cx="6803355" cy="4968000"/>
          </a:xfrm>
          <a:prstGeom prst="rect">
            <a:avLst/>
          </a:prstGeom>
        </p:spPr>
      </p:pic>
    </p:spTree>
    <p:extLst>
      <p:ext uri="{BB962C8B-B14F-4D97-AF65-F5344CB8AC3E}">
        <p14:creationId xmlns:p14="http://schemas.microsoft.com/office/powerpoint/2010/main" val="418310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5696-2CA2-5779-AFB1-F092BAA3E11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1839021-DFF3-96B4-DDD6-BB64D9997652}"/>
              </a:ext>
            </a:extLst>
          </p:cNvPr>
          <p:cNvSpPr>
            <a:spLocks noGrp="1"/>
          </p:cNvSpPr>
          <p:nvPr>
            <p:ph type="title"/>
          </p:nvPr>
        </p:nvSpPr>
        <p:spPr/>
        <p:txBody>
          <a:bodyPr>
            <a:normAutofit/>
          </a:bodyPr>
          <a:lstStyle/>
          <a:p>
            <a:r>
              <a:rPr lang="el-GR" sz="3200" b="1" u="sng" dirty="0">
                <a:latin typeface="+mn-lt"/>
                <a:ea typeface="Times New Roman" panose="02020603050405020304" pitchFamily="18" charset="0"/>
                <a:cs typeface="Times New Roman" panose="02020603050405020304" pitchFamily="18" charset="0"/>
              </a:rPr>
              <a:t>Ευρωπαϊκό Κοινωνικό Ταμείο (ΕΚΤ+)</a:t>
            </a:r>
            <a:br>
              <a:rPr lang="el-GR" sz="2200" b="1" dirty="0">
                <a:effectLst/>
                <a:latin typeface="+mn-lt"/>
                <a:ea typeface="Times New Roman" panose="02020603050405020304" pitchFamily="18" charset="0"/>
                <a:cs typeface="Times New Roman" panose="02020603050405020304" pitchFamily="18" charset="0"/>
              </a:rPr>
            </a:br>
            <a:endParaRPr lang="el-GR" sz="1800" dirty="0">
              <a:latin typeface="+mn-lt"/>
            </a:endParaRPr>
          </a:p>
        </p:txBody>
      </p:sp>
      <p:sp>
        <p:nvSpPr>
          <p:cNvPr id="3" name="Θέση περιεχομένου 2">
            <a:extLst>
              <a:ext uri="{FF2B5EF4-FFF2-40B4-BE49-F238E27FC236}">
                <a16:creationId xmlns:a16="http://schemas.microsoft.com/office/drawing/2014/main" id="{206DFBAA-3B65-0398-5ABF-4468E61BB756}"/>
              </a:ext>
            </a:extLst>
          </p:cNvPr>
          <p:cNvSpPr>
            <a:spLocks noGrp="1"/>
          </p:cNvSpPr>
          <p:nvPr>
            <p:ph idx="1"/>
          </p:nvPr>
        </p:nvSpPr>
        <p:spPr>
          <a:xfrm>
            <a:off x="838200" y="1420271"/>
            <a:ext cx="10515600" cy="4688297"/>
          </a:xfrm>
        </p:spPr>
        <p:txBody>
          <a:bodyPr vert="horz" lIns="91440" tIns="45720" rIns="91440" bIns="45720" rtlCol="0">
            <a:normAutofit/>
          </a:bodyPr>
          <a:lstStyle/>
          <a:p>
            <a:pPr marL="0" indent="0" algn="just">
              <a:buNone/>
              <a:tabLst>
                <a:tab pos="358775" algn="l"/>
              </a:tabLst>
            </a:pPr>
            <a:r>
              <a:rPr lang="el-GR" b="1" u="sng" dirty="0">
                <a:latin typeface="+mn-lt"/>
              </a:rPr>
              <a:t>Στον τομέα της Απασχόλησης:</a:t>
            </a:r>
          </a:p>
          <a:p>
            <a:pPr marL="0" indent="0" algn="just">
              <a:buNone/>
              <a:tabLst>
                <a:tab pos="358775" algn="l"/>
              </a:tabLst>
            </a:pPr>
            <a:r>
              <a:rPr lang="el-GR" sz="2800" dirty="0">
                <a:effectLst/>
                <a:latin typeface="+mn-lt"/>
                <a:ea typeface="Times New Roman" panose="02020603050405020304" pitchFamily="18" charset="0"/>
              </a:rPr>
              <a:t>Ολοκληρώθηκε η Δράση </a:t>
            </a:r>
            <a:r>
              <a:rPr lang="el-GR" sz="2800" dirty="0">
                <a:effectLst/>
                <a:latin typeface="+mn-lt"/>
                <a:ea typeface="Times New Roman" panose="02020603050405020304" pitchFamily="18" charset="0"/>
                <a:cs typeface="Times New Roman" panose="02020603050405020304" pitchFamily="18" charset="0"/>
              </a:rPr>
              <a:t>πρόσληψης ανέργων υψηλών προσόντων από επιχειρήσεις </a:t>
            </a:r>
            <a:r>
              <a:rPr lang="el-GR" sz="2800" b="1" dirty="0">
                <a:effectLst/>
                <a:latin typeface="+mn-lt"/>
                <a:ea typeface="Times New Roman" panose="02020603050405020304" pitchFamily="18" charset="0"/>
                <a:cs typeface="Times New Roman" panose="02020603050405020304" pitchFamily="18" charset="0"/>
              </a:rPr>
              <a:t>(Νέες Θέσεις Εργασίας - ΝΘΕ)</a:t>
            </a:r>
            <a:r>
              <a:rPr lang="el-GR" sz="2800" dirty="0">
                <a:effectLst/>
                <a:latin typeface="+mn-lt"/>
                <a:ea typeface="Times New Roman" panose="02020603050405020304" pitchFamily="18" charset="0"/>
                <a:cs typeface="Times New Roman" panose="02020603050405020304" pitchFamily="18" charset="0"/>
              </a:rPr>
              <a:t> καλύπτοντας πλήρως το μισθολογικό κόστος για διάστημα 24 μηνών, προϋπολογισμού 12,5 εκατ. €. </a:t>
            </a:r>
          </a:p>
          <a:p>
            <a:pPr marL="0" indent="0" algn="just">
              <a:buNone/>
              <a:tabLst>
                <a:tab pos="358775" algn="l"/>
              </a:tabLst>
            </a:pPr>
            <a:r>
              <a:rPr lang="el-GR" dirty="0">
                <a:latin typeface="+mn-lt"/>
                <a:ea typeface="Times New Roman" panose="02020603050405020304" pitchFamily="18" charset="0"/>
                <a:cs typeface="Times New Roman" panose="02020603050405020304" pitchFamily="18" charset="0"/>
              </a:rPr>
              <a:t>Έ</a:t>
            </a:r>
            <a:r>
              <a:rPr lang="el-GR" sz="2800" dirty="0">
                <a:effectLst/>
                <a:latin typeface="+mn-lt"/>
                <a:ea typeface="Times New Roman" panose="02020603050405020304" pitchFamily="18" charset="0"/>
                <a:cs typeface="Times New Roman" panose="02020603050405020304" pitchFamily="18" charset="0"/>
              </a:rPr>
              <a:t>χουν ενταχθεί </a:t>
            </a:r>
            <a:r>
              <a:rPr lang="el-GR" sz="2800" b="1" u="sng" dirty="0">
                <a:effectLst/>
                <a:latin typeface="+mn-lt"/>
                <a:ea typeface="Times New Roman" panose="02020603050405020304" pitchFamily="18" charset="0"/>
                <a:cs typeface="Times New Roman" panose="02020603050405020304" pitchFamily="18" charset="0"/>
              </a:rPr>
              <a:t>273</a:t>
            </a:r>
            <a:r>
              <a:rPr lang="el-GR" sz="2800" dirty="0">
                <a:effectLst/>
                <a:latin typeface="+mn-lt"/>
                <a:ea typeface="Times New Roman" panose="02020603050405020304" pitchFamily="18" charset="0"/>
                <a:cs typeface="Times New Roman" panose="02020603050405020304" pitchFamily="18" charset="0"/>
              </a:rPr>
              <a:t> επιχειρήσεις οι οποίες χρηματοδοτούνται με 19,3 εκατ. € για την πρόσληψη </a:t>
            </a:r>
            <a:r>
              <a:rPr lang="el-GR" b="1" u="sng" dirty="0">
                <a:latin typeface="+mn-lt"/>
                <a:ea typeface="Times New Roman" panose="02020603050405020304" pitchFamily="18" charset="0"/>
                <a:cs typeface="Times New Roman" panose="02020603050405020304" pitchFamily="18" charset="0"/>
              </a:rPr>
              <a:t>347</a:t>
            </a:r>
            <a:r>
              <a:rPr lang="el-GR" sz="2800" dirty="0">
                <a:effectLst/>
                <a:latin typeface="+mn-lt"/>
                <a:ea typeface="Times New Roman" panose="02020603050405020304" pitchFamily="18" charset="0"/>
                <a:cs typeface="Times New Roman" panose="02020603050405020304" pitchFamily="18" charset="0"/>
              </a:rPr>
              <a:t> ανέργων για 24 μήνες. </a:t>
            </a:r>
          </a:p>
        </p:txBody>
      </p:sp>
    </p:spTree>
    <p:extLst>
      <p:ext uri="{BB962C8B-B14F-4D97-AF65-F5344CB8AC3E}">
        <p14:creationId xmlns:p14="http://schemas.microsoft.com/office/powerpoint/2010/main" val="53393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checkerboard(across)">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5696-2CA2-5779-AFB1-F092BAA3E11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1839021-DFF3-96B4-DDD6-BB64D9997652}"/>
              </a:ext>
            </a:extLst>
          </p:cNvPr>
          <p:cNvSpPr>
            <a:spLocks noGrp="1"/>
          </p:cNvSpPr>
          <p:nvPr>
            <p:ph type="title"/>
          </p:nvPr>
        </p:nvSpPr>
        <p:spPr/>
        <p:txBody>
          <a:bodyPr>
            <a:normAutofit/>
          </a:bodyPr>
          <a:lstStyle/>
          <a:p>
            <a:r>
              <a:rPr lang="el-GR" sz="3200" b="1" u="sng" dirty="0">
                <a:latin typeface="+mn-lt"/>
                <a:ea typeface="Times New Roman" panose="02020603050405020304" pitchFamily="18" charset="0"/>
                <a:cs typeface="Times New Roman" panose="02020603050405020304" pitchFamily="18" charset="0"/>
              </a:rPr>
              <a:t>Ευρωπαϊκό Κοινωνικό Ταμείο (ΕΚΤ+)</a:t>
            </a:r>
            <a:br>
              <a:rPr lang="el-GR" sz="2200" b="1" dirty="0">
                <a:effectLst/>
                <a:latin typeface="+mn-lt"/>
                <a:ea typeface="Times New Roman" panose="02020603050405020304" pitchFamily="18" charset="0"/>
                <a:cs typeface="Times New Roman" panose="02020603050405020304" pitchFamily="18" charset="0"/>
              </a:rPr>
            </a:br>
            <a:endParaRPr lang="el-GR" sz="1800" dirty="0">
              <a:latin typeface="+mn-lt"/>
            </a:endParaRPr>
          </a:p>
        </p:txBody>
      </p:sp>
      <p:pic>
        <p:nvPicPr>
          <p:cNvPr id="6" name="Εικόνα 5">
            <a:extLst>
              <a:ext uri="{FF2B5EF4-FFF2-40B4-BE49-F238E27FC236}">
                <a16:creationId xmlns:a16="http://schemas.microsoft.com/office/drawing/2014/main" id="{E379CF42-85C0-B984-3887-15FB6FF0F5D6}"/>
              </a:ext>
            </a:extLst>
          </p:cNvPr>
          <p:cNvPicPr>
            <a:picLocks noChangeAspect="1"/>
          </p:cNvPicPr>
          <p:nvPr/>
        </p:nvPicPr>
        <p:blipFill>
          <a:blip r:embed="rId2"/>
          <a:srcRect t="8434" b="16740"/>
          <a:stretch/>
        </p:blipFill>
        <p:spPr>
          <a:xfrm>
            <a:off x="2136000" y="1253765"/>
            <a:ext cx="7920000" cy="4967926"/>
          </a:xfrm>
          <a:prstGeom prst="rect">
            <a:avLst/>
          </a:prstGeom>
        </p:spPr>
      </p:pic>
    </p:spTree>
    <p:extLst>
      <p:ext uri="{BB962C8B-B14F-4D97-AF65-F5344CB8AC3E}">
        <p14:creationId xmlns:p14="http://schemas.microsoft.com/office/powerpoint/2010/main" val="3199739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heckerboard(across)">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5696-2CA2-5779-AFB1-F092BAA3E11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1839021-DFF3-96B4-DDD6-BB64D9997652}"/>
              </a:ext>
            </a:extLst>
          </p:cNvPr>
          <p:cNvSpPr>
            <a:spLocks noGrp="1"/>
          </p:cNvSpPr>
          <p:nvPr>
            <p:ph type="title"/>
          </p:nvPr>
        </p:nvSpPr>
        <p:spPr/>
        <p:txBody>
          <a:bodyPr>
            <a:normAutofit/>
          </a:bodyPr>
          <a:lstStyle/>
          <a:p>
            <a:r>
              <a:rPr lang="el-GR" sz="3200" b="1" u="sng" dirty="0">
                <a:latin typeface="+mn-lt"/>
                <a:ea typeface="Times New Roman" panose="02020603050405020304" pitchFamily="18" charset="0"/>
                <a:cs typeface="Times New Roman" panose="02020603050405020304" pitchFamily="18" charset="0"/>
              </a:rPr>
              <a:t>Ευρωπαϊκό Κοινωνικό Ταμείο (ΕΚΤ+)</a:t>
            </a:r>
            <a:br>
              <a:rPr lang="el-GR" sz="2200" b="1" dirty="0">
                <a:effectLst/>
                <a:latin typeface="+mn-lt"/>
                <a:ea typeface="Times New Roman" panose="02020603050405020304" pitchFamily="18" charset="0"/>
                <a:cs typeface="Times New Roman" panose="02020603050405020304" pitchFamily="18" charset="0"/>
              </a:rPr>
            </a:br>
            <a:endParaRPr lang="el-GR" sz="1800" dirty="0">
              <a:latin typeface="+mn-lt"/>
            </a:endParaRPr>
          </a:p>
        </p:txBody>
      </p:sp>
      <p:sp>
        <p:nvSpPr>
          <p:cNvPr id="3" name="Θέση περιεχομένου 2">
            <a:extLst>
              <a:ext uri="{FF2B5EF4-FFF2-40B4-BE49-F238E27FC236}">
                <a16:creationId xmlns:a16="http://schemas.microsoft.com/office/drawing/2014/main" id="{206DFBAA-3B65-0398-5ABF-4468E61BB756}"/>
              </a:ext>
            </a:extLst>
          </p:cNvPr>
          <p:cNvSpPr>
            <a:spLocks noGrp="1"/>
          </p:cNvSpPr>
          <p:nvPr>
            <p:ph idx="1"/>
          </p:nvPr>
        </p:nvSpPr>
        <p:spPr>
          <a:xfrm>
            <a:off x="838200" y="1420271"/>
            <a:ext cx="10515600" cy="4688297"/>
          </a:xfrm>
        </p:spPr>
        <p:txBody>
          <a:bodyPr vert="horz" lIns="91440" tIns="45720" rIns="91440" bIns="45720" rtlCol="0">
            <a:normAutofit/>
          </a:bodyPr>
          <a:lstStyle/>
          <a:p>
            <a:pPr marL="0" indent="0" algn="just">
              <a:buNone/>
              <a:tabLst>
                <a:tab pos="358775" algn="l"/>
              </a:tabLst>
            </a:pPr>
            <a:r>
              <a:rPr lang="el-GR" b="1" u="sng" dirty="0">
                <a:latin typeface="+mn-lt"/>
              </a:rPr>
              <a:t>Στον τομέα της Απασχόλησης:</a:t>
            </a:r>
          </a:p>
          <a:p>
            <a:pPr marL="0" lvl="0" indent="0" algn="just">
              <a:spcAft>
                <a:spcPts val="800"/>
              </a:spcAft>
              <a:buNone/>
              <a:tabLst>
                <a:tab pos="358775" algn="l"/>
              </a:tabLst>
            </a:pPr>
            <a:r>
              <a:rPr lang="el-GR" dirty="0">
                <a:latin typeface="+mn-lt"/>
              </a:rPr>
              <a:t>Εντάχθηκαν </a:t>
            </a:r>
            <a:r>
              <a:rPr lang="el-GR" b="1" u="sng" dirty="0">
                <a:latin typeface="+mn-lt"/>
              </a:rPr>
              <a:t>66</a:t>
            </a:r>
            <a:r>
              <a:rPr lang="el-GR" dirty="0">
                <a:latin typeface="+mn-lt"/>
              </a:rPr>
              <a:t> νέες προτάσεις προϋπολογισμού </a:t>
            </a:r>
            <a:r>
              <a:rPr lang="el-GR" b="1" dirty="0">
                <a:latin typeface="+mn-lt"/>
              </a:rPr>
              <a:t>2,9 εκατ. €</a:t>
            </a:r>
            <a:r>
              <a:rPr lang="el-GR" dirty="0">
                <a:latin typeface="+mn-lt"/>
              </a:rPr>
              <a:t> που υποβλήθηκαν στο πλαίσιο της Δράσης για την υποστήριξη της ίδρυσης επιχείρησης από ανέργους (</a:t>
            </a:r>
            <a:r>
              <a:rPr lang="el-GR" b="1" dirty="0">
                <a:latin typeface="+mn-lt"/>
              </a:rPr>
              <a:t>Νέοι Ελεύθεροι Επαγγελματίες – ΝΕΕ</a:t>
            </a:r>
            <a:r>
              <a:rPr lang="el-GR" dirty="0">
                <a:latin typeface="+mn-lt"/>
              </a:rPr>
              <a:t>) καλύπτοντας πλήρως το κόστος ίδρυσης και λειτουργίας των νέων επιχειρήσεων και την απασχόληση </a:t>
            </a:r>
            <a:r>
              <a:rPr lang="el-GR" b="1" u="sng" dirty="0">
                <a:latin typeface="+mn-lt"/>
              </a:rPr>
              <a:t>68</a:t>
            </a:r>
            <a:r>
              <a:rPr lang="el-GR" dirty="0">
                <a:latin typeface="+mn-lt"/>
              </a:rPr>
              <a:t> ανέργων.</a:t>
            </a:r>
          </a:p>
        </p:txBody>
      </p:sp>
    </p:spTree>
    <p:extLst>
      <p:ext uri="{BB962C8B-B14F-4D97-AF65-F5344CB8AC3E}">
        <p14:creationId xmlns:p14="http://schemas.microsoft.com/office/powerpoint/2010/main" val="245190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5696-2CA2-5779-AFB1-F092BAA3E11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1839021-DFF3-96B4-DDD6-BB64D9997652}"/>
              </a:ext>
            </a:extLst>
          </p:cNvPr>
          <p:cNvSpPr>
            <a:spLocks noGrp="1"/>
          </p:cNvSpPr>
          <p:nvPr>
            <p:ph type="title"/>
          </p:nvPr>
        </p:nvSpPr>
        <p:spPr/>
        <p:txBody>
          <a:bodyPr>
            <a:normAutofit/>
          </a:bodyPr>
          <a:lstStyle/>
          <a:p>
            <a:r>
              <a:rPr lang="el-GR" sz="3200" b="1" u="sng" dirty="0">
                <a:latin typeface="+mn-lt"/>
                <a:ea typeface="Times New Roman" panose="02020603050405020304" pitchFamily="18" charset="0"/>
                <a:cs typeface="Times New Roman" panose="02020603050405020304" pitchFamily="18" charset="0"/>
              </a:rPr>
              <a:t>Ευρωπαϊκό Κοινωνικό Ταμείο (ΕΚΤ+)</a:t>
            </a:r>
            <a:br>
              <a:rPr lang="el-GR" sz="2200" b="1" dirty="0">
                <a:effectLst/>
                <a:latin typeface="+mn-lt"/>
                <a:ea typeface="Times New Roman" panose="02020603050405020304" pitchFamily="18" charset="0"/>
                <a:cs typeface="Times New Roman" panose="02020603050405020304" pitchFamily="18" charset="0"/>
              </a:rPr>
            </a:br>
            <a:endParaRPr lang="el-GR" sz="1800" dirty="0">
              <a:latin typeface="+mn-lt"/>
            </a:endParaRPr>
          </a:p>
        </p:txBody>
      </p:sp>
      <p:sp>
        <p:nvSpPr>
          <p:cNvPr id="3" name="Θέση περιεχομένου 2">
            <a:extLst>
              <a:ext uri="{FF2B5EF4-FFF2-40B4-BE49-F238E27FC236}">
                <a16:creationId xmlns:a16="http://schemas.microsoft.com/office/drawing/2014/main" id="{206DFBAA-3B65-0398-5ABF-4468E61BB756}"/>
              </a:ext>
            </a:extLst>
          </p:cNvPr>
          <p:cNvSpPr>
            <a:spLocks noGrp="1"/>
          </p:cNvSpPr>
          <p:nvPr>
            <p:ph idx="1"/>
          </p:nvPr>
        </p:nvSpPr>
        <p:spPr>
          <a:xfrm>
            <a:off x="838200" y="1420271"/>
            <a:ext cx="10515600" cy="4688297"/>
          </a:xfrm>
        </p:spPr>
        <p:txBody>
          <a:bodyPr vert="horz" lIns="91440" tIns="45720" rIns="91440" bIns="45720" rtlCol="0">
            <a:normAutofit/>
          </a:bodyPr>
          <a:lstStyle/>
          <a:p>
            <a:pPr marL="0" indent="0" algn="just">
              <a:buNone/>
              <a:tabLst>
                <a:tab pos="358775" algn="l"/>
              </a:tabLst>
            </a:pPr>
            <a:r>
              <a:rPr lang="el-GR" b="1" u="sng" dirty="0">
                <a:latin typeface="+mn-lt"/>
              </a:rPr>
              <a:t>Στον τομέα της υποστήριξης Ευάλωτων Ομάδων Πληθυσμού:</a:t>
            </a:r>
          </a:p>
          <a:p>
            <a:pPr marL="536575" indent="-536575" algn="just">
              <a:spcAft>
                <a:spcPts val="800"/>
              </a:spcAft>
              <a:buFont typeface="Wingdings" panose="05000000000000000000" pitchFamily="2" charset="2"/>
              <a:buChar char="§"/>
              <a:tabLst>
                <a:tab pos="536575" algn="l"/>
              </a:tabLst>
            </a:pPr>
            <a:r>
              <a:rPr lang="el-GR" dirty="0">
                <a:latin typeface="+mn-lt"/>
              </a:rPr>
              <a:t>Υποστήριξη </a:t>
            </a:r>
            <a:r>
              <a:rPr lang="el-GR" b="1" dirty="0">
                <a:latin typeface="+mn-lt"/>
              </a:rPr>
              <a:t>μαθητών με ειδικές εκπαιδευτικές ανάγκες</a:t>
            </a:r>
            <a:r>
              <a:rPr lang="el-GR" dirty="0">
                <a:latin typeface="+mn-lt"/>
              </a:rPr>
              <a:t>, π/υ 28,6 εκατ. € ενίσχυση 325 σχολικών μονάδων και περίπου 380 παιδιά.</a:t>
            </a:r>
          </a:p>
          <a:p>
            <a:pPr marL="536575" indent="-536575" algn="just">
              <a:spcAft>
                <a:spcPts val="800"/>
              </a:spcAft>
              <a:buFont typeface="Wingdings" panose="05000000000000000000" pitchFamily="2" charset="2"/>
              <a:buChar char="§"/>
              <a:tabLst>
                <a:tab pos="536575" algn="l"/>
              </a:tabLst>
            </a:pPr>
            <a:r>
              <a:rPr lang="el-GR" b="1" dirty="0">
                <a:latin typeface="+mn-lt"/>
                <a:ea typeface="Times New Roman" panose="02020603050405020304" pitchFamily="18" charset="0"/>
              </a:rPr>
              <a:t>Ισότιμη πρόσβαση ατόμων με ειδικές</a:t>
            </a:r>
            <a:r>
              <a:rPr lang="en-US" b="1" dirty="0">
                <a:latin typeface="+mn-lt"/>
                <a:ea typeface="Times New Roman" panose="02020603050405020304" pitchFamily="18" charset="0"/>
              </a:rPr>
              <a:t> </a:t>
            </a:r>
            <a:r>
              <a:rPr lang="el-GR" b="1" dirty="0">
                <a:latin typeface="+mn-lt"/>
                <a:ea typeface="Times New Roman" panose="02020603050405020304" pitchFamily="18" charset="0"/>
              </a:rPr>
              <a:t>ανάγκες στην ανώτατη εκπαίδευση</a:t>
            </a:r>
            <a:r>
              <a:rPr lang="el-GR" dirty="0">
                <a:latin typeface="+mn-lt"/>
                <a:ea typeface="Times New Roman" panose="02020603050405020304" pitchFamily="18" charset="0"/>
              </a:rPr>
              <a:t>, </a:t>
            </a:r>
            <a:r>
              <a:rPr lang="el-GR" dirty="0">
                <a:latin typeface="+mn-lt"/>
                <a:ea typeface="Times New Roman" panose="02020603050405020304" pitchFamily="18" charset="0"/>
                <a:cs typeface="Arial" panose="020B0604020202020204" pitchFamily="34" charset="0"/>
              </a:rPr>
              <a:t>προϋπολογισμού</a:t>
            </a:r>
            <a:r>
              <a:rPr lang="el-GR" dirty="0">
                <a:latin typeface="+mn-lt"/>
                <a:ea typeface="Times New Roman" panose="02020603050405020304" pitchFamily="18" charset="0"/>
              </a:rPr>
              <a:t> 2,0 εκατ. € και στόχο 200 ωφελούμενους φοιτητές.</a:t>
            </a:r>
            <a:endParaRPr lang="el-GR" dirty="0">
              <a:latin typeface="+mn-lt"/>
            </a:endParaRPr>
          </a:p>
          <a:p>
            <a:pPr marL="536575" indent="-536575" algn="just">
              <a:spcAft>
                <a:spcPts val="800"/>
              </a:spcAft>
              <a:buFont typeface="Wingdings" panose="05000000000000000000" pitchFamily="2" charset="2"/>
              <a:buChar char="§"/>
              <a:tabLst>
                <a:tab pos="536575" algn="l"/>
              </a:tabLst>
            </a:pPr>
            <a:r>
              <a:rPr lang="el-GR" b="1" dirty="0">
                <a:latin typeface="+mn-lt"/>
              </a:rPr>
              <a:t>Ολοκληρωμένες δράσεις ένταξης πολιτών τρίτων χωρών στην αγορά εργασίας </a:t>
            </a:r>
            <a:r>
              <a:rPr lang="el-GR" dirty="0">
                <a:latin typeface="+mn-lt"/>
              </a:rPr>
              <a:t>προϋπολογισμού </a:t>
            </a:r>
            <a:r>
              <a:rPr lang="el-GR" b="1" dirty="0">
                <a:latin typeface="+mn-lt"/>
              </a:rPr>
              <a:t>3,6 εκατ. €</a:t>
            </a:r>
            <a:r>
              <a:rPr lang="el-GR" dirty="0">
                <a:latin typeface="+mn-lt"/>
              </a:rPr>
              <a:t>. Υποστήριξη για ένταξη στην αγορά εργασίας </a:t>
            </a:r>
            <a:r>
              <a:rPr lang="el-GR" b="1" dirty="0">
                <a:latin typeface="+mn-lt"/>
              </a:rPr>
              <a:t>130 υπηκόων τρίτων χωρών.</a:t>
            </a:r>
          </a:p>
          <a:p>
            <a:pPr marL="536575" indent="-536575" algn="just">
              <a:spcAft>
                <a:spcPts val="800"/>
              </a:spcAft>
              <a:buFont typeface="Wingdings" panose="05000000000000000000" pitchFamily="2" charset="2"/>
              <a:buChar char="§"/>
              <a:tabLst>
                <a:tab pos="536575" algn="l"/>
              </a:tabLst>
            </a:pPr>
            <a:endParaRPr lang="el-GR" dirty="0">
              <a:latin typeface="Calibri" panose="020F0502020204030204" pitchFamily="34" charset="0"/>
            </a:endParaRPr>
          </a:p>
        </p:txBody>
      </p:sp>
    </p:spTree>
    <p:extLst>
      <p:ext uri="{BB962C8B-B14F-4D97-AF65-F5344CB8AC3E}">
        <p14:creationId xmlns:p14="http://schemas.microsoft.com/office/powerpoint/2010/main" val="422135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heckerboard(across)">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9B629A48-E156-05CC-505D-1F71A07552EC}"/>
              </a:ext>
            </a:extLst>
          </p:cNvPr>
          <p:cNvSpPr txBox="1">
            <a:spLocks/>
          </p:cNvSpPr>
          <p:nvPr/>
        </p:nvSpPr>
        <p:spPr>
          <a:xfrm>
            <a:off x="0" y="0"/>
            <a:ext cx="12192000" cy="5979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3400" b="1" dirty="0">
                <a:solidFill>
                  <a:srgbClr val="144E8C"/>
                </a:solidFill>
                <a:latin typeface="Calibri" panose="020F0502020204030204" pitchFamily="34" charset="0"/>
                <a:ea typeface="Times New Roman" panose="02020603050405020304" pitchFamily="18" charset="0"/>
              </a:rPr>
              <a:t>Πρόοδος Υλοποίησης</a:t>
            </a:r>
            <a:endParaRPr lang="el-GR" sz="3400" dirty="0">
              <a:solidFill>
                <a:srgbClr val="144E8C"/>
              </a:solidFill>
            </a:endParaRPr>
          </a:p>
        </p:txBody>
      </p:sp>
      <p:pic>
        <p:nvPicPr>
          <p:cNvPr id="3" name="Εικόνα 2">
            <a:extLst>
              <a:ext uri="{FF2B5EF4-FFF2-40B4-BE49-F238E27FC236}">
                <a16:creationId xmlns:a16="http://schemas.microsoft.com/office/drawing/2014/main" id="{B3B8A8B3-970B-205A-3D59-EAD7CEB044A7}"/>
              </a:ext>
            </a:extLst>
          </p:cNvPr>
          <p:cNvPicPr>
            <a:picLocks noChangeAspect="1"/>
          </p:cNvPicPr>
          <p:nvPr/>
        </p:nvPicPr>
        <p:blipFill>
          <a:blip r:embed="rId2"/>
          <a:srcRect t="4534"/>
          <a:stretch/>
        </p:blipFill>
        <p:spPr>
          <a:xfrm>
            <a:off x="876000" y="597912"/>
            <a:ext cx="10440000" cy="6096245"/>
          </a:xfrm>
          <a:prstGeom prst="rect">
            <a:avLst/>
          </a:prstGeom>
        </p:spPr>
      </p:pic>
    </p:spTree>
    <p:extLst>
      <p:ext uri="{BB962C8B-B14F-4D97-AF65-F5344CB8AC3E}">
        <p14:creationId xmlns:p14="http://schemas.microsoft.com/office/powerpoint/2010/main" val="393301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par>
                                <p:cTn id="8" presetID="5"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F054A39B-1CC7-3392-EBD8-474CC6740BA8}"/>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tabLst>
                <a:tab pos="714375" algn="l"/>
              </a:tabLst>
            </a:pPr>
            <a:endParaRPr lang="el-GR" sz="2600" dirty="0">
              <a:highlight>
                <a:srgbClr val="FFFF00"/>
              </a:highlight>
            </a:endParaRPr>
          </a:p>
          <a:p>
            <a:pPr algn="just">
              <a:lnSpc>
                <a:spcPct val="150000"/>
              </a:lnSpc>
              <a:tabLst>
                <a:tab pos="714375" algn="l"/>
              </a:tabLst>
            </a:pPr>
            <a:endParaRPr lang="el-GR" sz="2600" b="0" dirty="0">
              <a:solidFill>
                <a:schemeClr val="accent1">
                  <a:lumMod val="75000"/>
                </a:schemeClr>
              </a:solidFill>
            </a:endParaRPr>
          </a:p>
        </p:txBody>
      </p:sp>
      <p:pic>
        <p:nvPicPr>
          <p:cNvPr id="2" name="Εικόνα 1">
            <a:extLst>
              <a:ext uri="{FF2B5EF4-FFF2-40B4-BE49-F238E27FC236}">
                <a16:creationId xmlns:a16="http://schemas.microsoft.com/office/drawing/2014/main" id="{963555E0-2B07-3507-0727-407D8E6D1657}"/>
              </a:ext>
            </a:extLst>
          </p:cNvPr>
          <p:cNvPicPr>
            <a:picLocks noChangeAspect="1"/>
          </p:cNvPicPr>
          <p:nvPr/>
        </p:nvPicPr>
        <p:blipFill>
          <a:blip r:embed="rId2"/>
          <a:stretch>
            <a:fillRect/>
          </a:stretch>
        </p:blipFill>
        <p:spPr>
          <a:xfrm>
            <a:off x="2316000" y="260236"/>
            <a:ext cx="7560000" cy="6337527"/>
          </a:xfrm>
          <a:prstGeom prst="rect">
            <a:avLst/>
          </a:prstGeom>
        </p:spPr>
      </p:pic>
      <p:sp>
        <p:nvSpPr>
          <p:cNvPr id="3" name="TextBox 2">
            <a:extLst>
              <a:ext uri="{FF2B5EF4-FFF2-40B4-BE49-F238E27FC236}">
                <a16:creationId xmlns:a16="http://schemas.microsoft.com/office/drawing/2014/main" id="{B00C2110-329E-01F2-322C-7067AD6593F9}"/>
              </a:ext>
            </a:extLst>
          </p:cNvPr>
          <p:cNvSpPr txBox="1"/>
          <p:nvPr/>
        </p:nvSpPr>
        <p:spPr>
          <a:xfrm>
            <a:off x="5005632" y="5265252"/>
            <a:ext cx="4870368" cy="461665"/>
          </a:xfrm>
          <a:prstGeom prst="rect">
            <a:avLst/>
          </a:prstGeom>
          <a:noFill/>
        </p:spPr>
        <p:txBody>
          <a:bodyPr wrap="square">
            <a:spAutoFit/>
          </a:bodyPr>
          <a:lstStyle>
            <a:defPPr>
              <a:defRPr lang="el-GR"/>
            </a:defPPr>
            <a:lvl1pPr lvl="0" algn="just">
              <a:lnSpc>
                <a:spcPct val="90000"/>
              </a:lnSpc>
              <a:spcBef>
                <a:spcPts val="1000"/>
              </a:spcBef>
              <a:spcAft>
                <a:spcPts val="800"/>
              </a:spcAft>
              <a:tabLst>
                <a:tab pos="358775" algn="l"/>
              </a:tabLst>
              <a:defRPr sz="2800">
                <a:solidFill>
                  <a:srgbClr val="0D4F8C"/>
                </a:solidFill>
              </a:defRPr>
            </a:lvl1pPr>
          </a:lstStyle>
          <a:p>
            <a:pPr>
              <a:lnSpc>
                <a:spcPct val="100000"/>
              </a:lnSpc>
            </a:pPr>
            <a:r>
              <a:rPr lang="el-GR" sz="1200" b="1" i="1" dirty="0">
                <a:effectLst/>
                <a:latin typeface="Calibri" panose="020F0502020204030204" pitchFamily="34" charset="0"/>
                <a:ea typeface="Times New Roman" panose="02020603050405020304" pitchFamily="18" charset="0"/>
              </a:rPr>
              <a:t>Αλεξανδρούπολη, Ορεστιάδα, Διδυμότειχο, </a:t>
            </a:r>
            <a:r>
              <a:rPr lang="el-GR" sz="1200" b="1" i="1" dirty="0" err="1">
                <a:effectLst/>
                <a:latin typeface="Calibri" panose="020F0502020204030204" pitchFamily="34" charset="0"/>
                <a:ea typeface="Times New Roman" panose="02020603050405020304" pitchFamily="18" charset="0"/>
              </a:rPr>
              <a:t>Ιασμος</a:t>
            </a:r>
            <a:r>
              <a:rPr lang="el-GR" sz="1200" b="1" i="1" dirty="0">
                <a:effectLst/>
                <a:latin typeface="Calibri" panose="020F0502020204030204" pitchFamily="34" charset="0"/>
                <a:ea typeface="Times New Roman" panose="02020603050405020304" pitchFamily="18" charset="0"/>
              </a:rPr>
              <a:t>, Καβάλα, Ξάνθη, </a:t>
            </a:r>
            <a:r>
              <a:rPr lang="el-GR" sz="1200" b="1" i="1" dirty="0" err="1">
                <a:effectLst/>
                <a:latin typeface="Calibri" panose="020F0502020204030204" pitchFamily="34" charset="0"/>
                <a:ea typeface="Times New Roman" panose="02020603050405020304" pitchFamily="18" charset="0"/>
              </a:rPr>
              <a:t>Τόπειρος</a:t>
            </a:r>
            <a:r>
              <a:rPr lang="el-GR" sz="1200" b="1" i="1" dirty="0">
                <a:effectLst/>
                <a:latin typeface="Calibri" panose="020F0502020204030204" pitchFamily="34" charset="0"/>
                <a:ea typeface="Times New Roman" panose="02020603050405020304" pitchFamily="18" charset="0"/>
              </a:rPr>
              <a:t>.</a:t>
            </a:r>
            <a:endParaRPr lang="el-GR" sz="1200" b="1" i="1" dirty="0"/>
          </a:p>
        </p:txBody>
      </p:sp>
      <p:sp>
        <p:nvSpPr>
          <p:cNvPr id="4" name="TextBox 3">
            <a:extLst>
              <a:ext uri="{FF2B5EF4-FFF2-40B4-BE49-F238E27FC236}">
                <a16:creationId xmlns:a16="http://schemas.microsoft.com/office/drawing/2014/main" id="{45012C3B-F261-3178-1206-2F5133F7CB8E}"/>
              </a:ext>
            </a:extLst>
          </p:cNvPr>
          <p:cNvSpPr txBox="1"/>
          <p:nvPr/>
        </p:nvSpPr>
        <p:spPr>
          <a:xfrm>
            <a:off x="5005632" y="3832377"/>
            <a:ext cx="4870368" cy="276999"/>
          </a:xfrm>
          <a:prstGeom prst="rect">
            <a:avLst/>
          </a:prstGeom>
          <a:noFill/>
        </p:spPr>
        <p:txBody>
          <a:bodyPr wrap="square">
            <a:spAutoFit/>
          </a:bodyPr>
          <a:lstStyle>
            <a:defPPr>
              <a:defRPr lang="el-GR"/>
            </a:defPPr>
            <a:lvl1pPr lvl="0" algn="just">
              <a:lnSpc>
                <a:spcPct val="90000"/>
              </a:lnSpc>
              <a:spcBef>
                <a:spcPts val="1000"/>
              </a:spcBef>
              <a:spcAft>
                <a:spcPts val="800"/>
              </a:spcAft>
              <a:tabLst>
                <a:tab pos="358775" algn="l"/>
              </a:tabLst>
              <a:defRPr sz="2800">
                <a:solidFill>
                  <a:srgbClr val="0D4F8C"/>
                </a:solidFill>
              </a:defRPr>
            </a:lvl1pPr>
          </a:lstStyle>
          <a:p>
            <a:pPr>
              <a:lnSpc>
                <a:spcPct val="100000"/>
              </a:lnSpc>
            </a:pPr>
            <a:r>
              <a:rPr lang="el-GR" sz="1200" b="1" i="1" dirty="0">
                <a:effectLst/>
                <a:latin typeface="Calibri" panose="020F0502020204030204" pitchFamily="34" charset="0"/>
                <a:ea typeface="Times New Roman" panose="02020603050405020304" pitchFamily="18" charset="0"/>
              </a:rPr>
              <a:t>Καβάλα, Ροδόπη και Έβρο</a:t>
            </a:r>
            <a:endParaRPr lang="el-GR" sz="1200" b="1" i="1" dirty="0"/>
          </a:p>
        </p:txBody>
      </p:sp>
      <p:sp>
        <p:nvSpPr>
          <p:cNvPr id="5" name="TextBox 4">
            <a:extLst>
              <a:ext uri="{FF2B5EF4-FFF2-40B4-BE49-F238E27FC236}">
                <a16:creationId xmlns:a16="http://schemas.microsoft.com/office/drawing/2014/main" id="{8C676987-0A45-A672-FE8A-8617B9608365}"/>
              </a:ext>
            </a:extLst>
          </p:cNvPr>
          <p:cNvSpPr txBox="1"/>
          <p:nvPr/>
        </p:nvSpPr>
        <p:spPr>
          <a:xfrm>
            <a:off x="5005632" y="2538001"/>
            <a:ext cx="4870368" cy="276999"/>
          </a:xfrm>
          <a:prstGeom prst="rect">
            <a:avLst/>
          </a:prstGeom>
          <a:noFill/>
        </p:spPr>
        <p:txBody>
          <a:bodyPr wrap="square">
            <a:spAutoFit/>
          </a:bodyPr>
          <a:lstStyle>
            <a:defPPr>
              <a:defRPr lang="el-GR"/>
            </a:defPPr>
            <a:lvl1pPr lvl="0" algn="just">
              <a:lnSpc>
                <a:spcPct val="90000"/>
              </a:lnSpc>
              <a:spcBef>
                <a:spcPts val="1000"/>
              </a:spcBef>
              <a:spcAft>
                <a:spcPts val="800"/>
              </a:spcAft>
              <a:tabLst>
                <a:tab pos="358775" algn="l"/>
              </a:tabLst>
              <a:defRPr sz="2800">
                <a:solidFill>
                  <a:srgbClr val="0D4F8C"/>
                </a:solidFill>
              </a:defRPr>
            </a:lvl1pPr>
          </a:lstStyle>
          <a:p>
            <a:pPr>
              <a:lnSpc>
                <a:spcPct val="100000"/>
              </a:lnSpc>
            </a:pPr>
            <a:r>
              <a:rPr lang="el-GR" sz="1200" b="1" i="1" dirty="0">
                <a:effectLst/>
                <a:latin typeface="Calibri" panose="020F0502020204030204" pitchFamily="34" charset="0"/>
                <a:ea typeface="Times New Roman" panose="02020603050405020304" pitchFamily="18" charset="0"/>
              </a:rPr>
              <a:t>Ροδόπη και Έβρο</a:t>
            </a:r>
            <a:endParaRPr lang="el-GR" sz="1200" b="1" i="1" dirty="0"/>
          </a:p>
        </p:txBody>
      </p:sp>
    </p:spTree>
    <p:extLst>
      <p:ext uri="{BB962C8B-B14F-4D97-AF65-F5344CB8AC3E}">
        <p14:creationId xmlns:p14="http://schemas.microsoft.com/office/powerpoint/2010/main" val="3232578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par>
                                <p:cTn id="8" presetID="5"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F054A39B-1CC7-3392-EBD8-474CC6740BA8}"/>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tabLst>
                <a:tab pos="714375" algn="l"/>
              </a:tabLst>
            </a:pPr>
            <a:endParaRPr lang="el-GR" sz="2600" dirty="0">
              <a:highlight>
                <a:srgbClr val="FFFF00"/>
              </a:highlight>
            </a:endParaRPr>
          </a:p>
          <a:p>
            <a:pPr algn="just">
              <a:lnSpc>
                <a:spcPct val="150000"/>
              </a:lnSpc>
              <a:tabLst>
                <a:tab pos="714375" algn="l"/>
              </a:tabLst>
            </a:pPr>
            <a:endParaRPr lang="el-GR" sz="2600" b="0" dirty="0">
              <a:solidFill>
                <a:schemeClr val="accent1">
                  <a:lumMod val="75000"/>
                </a:schemeClr>
              </a:solidFill>
            </a:endParaRPr>
          </a:p>
        </p:txBody>
      </p:sp>
      <p:pic>
        <p:nvPicPr>
          <p:cNvPr id="3" name="Εικόνα 2">
            <a:extLst>
              <a:ext uri="{FF2B5EF4-FFF2-40B4-BE49-F238E27FC236}">
                <a16:creationId xmlns:a16="http://schemas.microsoft.com/office/drawing/2014/main" id="{121F20D0-D784-0349-AE2D-7BFADAD971E8}"/>
              </a:ext>
            </a:extLst>
          </p:cNvPr>
          <p:cNvPicPr>
            <a:picLocks noChangeAspect="1"/>
          </p:cNvPicPr>
          <p:nvPr/>
        </p:nvPicPr>
        <p:blipFill>
          <a:blip r:embed="rId2"/>
          <a:stretch>
            <a:fillRect/>
          </a:stretch>
        </p:blipFill>
        <p:spPr>
          <a:xfrm>
            <a:off x="187979" y="735291"/>
            <a:ext cx="5760000" cy="4828594"/>
          </a:xfrm>
          <a:prstGeom prst="rect">
            <a:avLst/>
          </a:prstGeom>
        </p:spPr>
      </p:pic>
      <p:pic>
        <p:nvPicPr>
          <p:cNvPr id="2050" name="Picture 2" descr="Δεν υπάρχει διαθέσιμη περιγραφή για τη φωτογραφία.">
            <a:extLst>
              <a:ext uri="{FF2B5EF4-FFF2-40B4-BE49-F238E27FC236}">
                <a16:creationId xmlns:a16="http://schemas.microsoft.com/office/drawing/2014/main" id="{B715CC75-2B55-FEEC-5B79-99A0A68175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9989" y="735008"/>
            <a:ext cx="5760000" cy="4828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2685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par>
                                <p:cTn id="8" presetID="5"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par>
                                <p:cTn id="11" presetID="5" presetClass="entr" presetSubtype="10"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checkerboard(across)">
                                      <p:cBhvr>
                                        <p:cTn id="1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5696-2CA2-5779-AFB1-F092BAA3E11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1839021-DFF3-96B4-DDD6-BB64D9997652}"/>
              </a:ext>
            </a:extLst>
          </p:cNvPr>
          <p:cNvSpPr>
            <a:spLocks noGrp="1"/>
          </p:cNvSpPr>
          <p:nvPr>
            <p:ph type="title"/>
          </p:nvPr>
        </p:nvSpPr>
        <p:spPr/>
        <p:txBody>
          <a:bodyPr>
            <a:normAutofit/>
          </a:bodyPr>
          <a:lstStyle/>
          <a:p>
            <a:r>
              <a:rPr lang="el-GR" sz="3200" b="1" u="sng" dirty="0">
                <a:latin typeface="+mn-lt"/>
                <a:ea typeface="Times New Roman" panose="02020603050405020304" pitchFamily="18" charset="0"/>
                <a:cs typeface="Times New Roman" panose="02020603050405020304" pitchFamily="18" charset="0"/>
              </a:rPr>
              <a:t>Ευρωπαϊκό Κοινωνικό Ταμείο (ΕΚΤ+)</a:t>
            </a:r>
            <a:br>
              <a:rPr lang="el-GR" sz="2200" b="1" dirty="0">
                <a:effectLst/>
                <a:latin typeface="+mn-lt"/>
                <a:ea typeface="Times New Roman" panose="02020603050405020304" pitchFamily="18" charset="0"/>
                <a:cs typeface="Times New Roman" panose="02020603050405020304" pitchFamily="18" charset="0"/>
              </a:rPr>
            </a:br>
            <a:endParaRPr lang="el-GR" sz="1800" dirty="0">
              <a:latin typeface="+mn-lt"/>
            </a:endParaRPr>
          </a:p>
        </p:txBody>
      </p:sp>
      <p:sp>
        <p:nvSpPr>
          <p:cNvPr id="3" name="Θέση περιεχομένου 2">
            <a:extLst>
              <a:ext uri="{FF2B5EF4-FFF2-40B4-BE49-F238E27FC236}">
                <a16:creationId xmlns:a16="http://schemas.microsoft.com/office/drawing/2014/main" id="{206DFBAA-3B65-0398-5ABF-4468E61BB756}"/>
              </a:ext>
            </a:extLst>
          </p:cNvPr>
          <p:cNvSpPr>
            <a:spLocks noGrp="1"/>
          </p:cNvSpPr>
          <p:nvPr>
            <p:ph idx="1"/>
          </p:nvPr>
        </p:nvSpPr>
        <p:spPr>
          <a:xfrm>
            <a:off x="838200" y="1420271"/>
            <a:ext cx="10515600" cy="4688297"/>
          </a:xfrm>
        </p:spPr>
        <p:txBody>
          <a:bodyPr vert="horz" lIns="91440" tIns="45720" rIns="91440" bIns="45720" rtlCol="0">
            <a:normAutofit/>
          </a:bodyPr>
          <a:lstStyle/>
          <a:p>
            <a:pPr marL="0" lvl="0" indent="0">
              <a:buNone/>
            </a:pPr>
            <a:r>
              <a:rPr lang="el-GR" dirty="0">
                <a:latin typeface="+mn-lt"/>
              </a:rPr>
              <a:t>…</a:t>
            </a:r>
            <a:r>
              <a:rPr lang="en-US" dirty="0">
                <a:latin typeface="+mn-lt"/>
              </a:rPr>
              <a:t> </a:t>
            </a:r>
            <a:r>
              <a:rPr lang="el-GR" dirty="0">
                <a:latin typeface="+mn-lt"/>
              </a:rPr>
              <a:t>παράλληλα με τη συνέχιση υφιστάμενων δομών όπως:</a:t>
            </a:r>
          </a:p>
          <a:p>
            <a:pPr marL="715963" lvl="0" indent="-715963">
              <a:buFont typeface="Wingdings" panose="05000000000000000000" pitchFamily="2" charset="2"/>
              <a:buChar char="§"/>
              <a:tabLst>
                <a:tab pos="715963" algn="l"/>
              </a:tabLst>
            </a:pPr>
            <a:r>
              <a:rPr lang="el-GR" dirty="0">
                <a:latin typeface="+mn-lt"/>
              </a:rPr>
              <a:t>Κέντρα Κοινότητας </a:t>
            </a:r>
            <a:r>
              <a:rPr lang="el-GR" b="1" dirty="0">
                <a:latin typeface="+mn-lt"/>
              </a:rPr>
              <a:t>(22) σε όλους της Δήμους </a:t>
            </a:r>
            <a:r>
              <a:rPr lang="el-GR" dirty="0">
                <a:latin typeface="+mn-lt"/>
              </a:rPr>
              <a:t>– 8 με Παράρτημα ΡΟΜΑ</a:t>
            </a:r>
            <a:r>
              <a:rPr lang="en-US" dirty="0">
                <a:latin typeface="+mn-lt"/>
              </a:rPr>
              <a:t> </a:t>
            </a:r>
            <a:r>
              <a:rPr lang="el-GR" dirty="0">
                <a:latin typeface="+mn-lt"/>
                <a:ea typeface="Times New Roman" panose="02020603050405020304" pitchFamily="18" charset="0"/>
              </a:rPr>
              <a:t>(Ορεστιάδα, Ξάνθη, Μαρώνεια-</a:t>
            </a:r>
            <a:r>
              <a:rPr lang="el-GR" dirty="0" err="1">
                <a:latin typeface="+mn-lt"/>
                <a:ea typeface="Times New Roman" panose="02020603050405020304" pitchFamily="18" charset="0"/>
              </a:rPr>
              <a:t>Σάπες</a:t>
            </a:r>
            <a:r>
              <a:rPr lang="el-GR" dirty="0">
                <a:latin typeface="+mn-lt"/>
                <a:ea typeface="Times New Roman" panose="02020603050405020304" pitchFamily="18" charset="0"/>
              </a:rPr>
              <a:t>, Διδυμότειχο, Αλεξανδρούπολη, Κομοτηνή, Νέστο και Δράμα.)</a:t>
            </a:r>
            <a:r>
              <a:rPr lang="el-GR" dirty="0">
                <a:latin typeface="+mn-lt"/>
              </a:rPr>
              <a:t>, </a:t>
            </a:r>
          </a:p>
          <a:p>
            <a:pPr marL="715963" indent="-715963">
              <a:buFont typeface="Wingdings" panose="05000000000000000000" pitchFamily="2" charset="2"/>
              <a:buChar char="§"/>
              <a:tabLst>
                <a:tab pos="715963" algn="l"/>
              </a:tabLst>
            </a:pPr>
            <a:r>
              <a:rPr lang="el-GR" dirty="0">
                <a:latin typeface="+mn-lt"/>
              </a:rPr>
              <a:t>Δομές Σίτισης </a:t>
            </a:r>
            <a:r>
              <a:rPr lang="el-GR" b="1" dirty="0">
                <a:latin typeface="+mn-lt"/>
                <a:ea typeface="Times New Roman" panose="02020603050405020304" pitchFamily="18" charset="0"/>
              </a:rPr>
              <a:t>5</a:t>
            </a:r>
            <a:r>
              <a:rPr lang="el-GR" dirty="0">
                <a:latin typeface="+mn-lt"/>
                <a:ea typeface="Times New Roman" panose="02020603050405020304" pitchFamily="18" charset="0"/>
              </a:rPr>
              <a:t> σε Νέστο, Κάτω Νευροκόπι, </a:t>
            </a:r>
            <a:r>
              <a:rPr lang="el-GR" dirty="0" err="1">
                <a:latin typeface="+mn-lt"/>
                <a:ea typeface="Times New Roman" panose="02020603050405020304" pitchFamily="18" charset="0"/>
              </a:rPr>
              <a:t>Ίασμο</a:t>
            </a:r>
            <a:r>
              <a:rPr lang="el-GR" dirty="0">
                <a:latin typeface="+mn-lt"/>
                <a:ea typeface="Times New Roman" panose="02020603050405020304" pitchFamily="18" charset="0"/>
              </a:rPr>
              <a:t>, Αλεξανδρούπολη και Ορεστιάδα</a:t>
            </a:r>
            <a:endParaRPr lang="el-GR" dirty="0">
              <a:latin typeface="+mn-lt"/>
            </a:endParaRPr>
          </a:p>
          <a:p>
            <a:pPr marL="0" indent="0">
              <a:buNone/>
              <a:tabLst>
                <a:tab pos="715963" algn="l"/>
              </a:tabLst>
            </a:pPr>
            <a:endParaRPr lang="el-GR" dirty="0">
              <a:latin typeface="+mn-lt"/>
            </a:endParaRPr>
          </a:p>
        </p:txBody>
      </p:sp>
    </p:spTree>
    <p:extLst>
      <p:ext uri="{BB962C8B-B14F-4D97-AF65-F5344CB8AC3E}">
        <p14:creationId xmlns:p14="http://schemas.microsoft.com/office/powerpoint/2010/main" val="2732892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5696-2CA2-5779-AFB1-F092BAA3E11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1839021-DFF3-96B4-DDD6-BB64D9997652}"/>
              </a:ext>
            </a:extLst>
          </p:cNvPr>
          <p:cNvSpPr>
            <a:spLocks noGrp="1"/>
          </p:cNvSpPr>
          <p:nvPr>
            <p:ph type="title"/>
          </p:nvPr>
        </p:nvSpPr>
        <p:spPr/>
        <p:txBody>
          <a:bodyPr>
            <a:normAutofit/>
          </a:bodyPr>
          <a:lstStyle/>
          <a:p>
            <a:r>
              <a:rPr lang="el-GR" sz="3200" b="1" dirty="0"/>
              <a:t>Επαληθεύσεις, Έλεγχοι και Διερεύνηση Καταγγελιών</a:t>
            </a:r>
            <a:endParaRPr lang="el-GR" sz="3200" dirty="0">
              <a:latin typeface="+mn-lt"/>
            </a:endParaRPr>
          </a:p>
        </p:txBody>
      </p:sp>
      <p:sp>
        <p:nvSpPr>
          <p:cNvPr id="3" name="Θέση περιεχομένου 2">
            <a:extLst>
              <a:ext uri="{FF2B5EF4-FFF2-40B4-BE49-F238E27FC236}">
                <a16:creationId xmlns:a16="http://schemas.microsoft.com/office/drawing/2014/main" id="{206DFBAA-3B65-0398-5ABF-4468E61BB756}"/>
              </a:ext>
            </a:extLst>
          </p:cNvPr>
          <p:cNvSpPr>
            <a:spLocks noGrp="1"/>
          </p:cNvSpPr>
          <p:nvPr>
            <p:ph idx="1"/>
          </p:nvPr>
        </p:nvSpPr>
        <p:spPr>
          <a:xfrm>
            <a:off x="838200" y="1420271"/>
            <a:ext cx="10515600" cy="4688297"/>
          </a:xfrm>
        </p:spPr>
        <p:txBody>
          <a:bodyPr vert="horz" lIns="91440" tIns="45720" rIns="91440" bIns="45720" rtlCol="0">
            <a:noAutofit/>
          </a:bodyPr>
          <a:lstStyle/>
          <a:p>
            <a:pPr marL="715963" indent="-715963" algn="just">
              <a:lnSpc>
                <a:spcPct val="100000"/>
              </a:lnSpc>
              <a:spcBef>
                <a:spcPts val="600"/>
              </a:spcBef>
              <a:buFont typeface="Wingdings" panose="05000000000000000000" pitchFamily="2" charset="2"/>
              <a:buChar char="§"/>
              <a:tabLst>
                <a:tab pos="715963" algn="l"/>
              </a:tabLst>
            </a:pPr>
            <a:r>
              <a:rPr lang="el-GR" sz="2600" dirty="0">
                <a:latin typeface="+mn-lt"/>
                <a:ea typeface="Times New Roman" panose="02020603050405020304" pitchFamily="18" charset="0"/>
                <a:cs typeface="Times New Roman" panose="02020603050405020304" pitchFamily="18" charset="0"/>
              </a:rPr>
              <a:t>ολοκληρώθηκε η εξέταση του συνόλου των </a:t>
            </a:r>
            <a:r>
              <a:rPr lang="el-GR" sz="2600" b="1" dirty="0">
                <a:latin typeface="+mn-lt"/>
                <a:ea typeface="Times New Roman" panose="02020603050405020304" pitchFamily="18" charset="0"/>
                <a:cs typeface="Times New Roman" panose="02020603050405020304" pitchFamily="18" charset="0"/>
              </a:rPr>
              <a:t>διοικητικών επαληθεύσεων</a:t>
            </a:r>
            <a:r>
              <a:rPr lang="el-GR" sz="2600" dirty="0">
                <a:latin typeface="+mn-lt"/>
                <a:ea typeface="Times New Roman" panose="02020603050405020304" pitchFamily="18" charset="0"/>
                <a:cs typeface="Times New Roman" panose="02020603050405020304" pitchFamily="18" charset="0"/>
              </a:rPr>
              <a:t> για τις δαπάνες των έργων ώστε αυτές να καταστούν αποδεκτές.</a:t>
            </a:r>
          </a:p>
          <a:p>
            <a:pPr marL="715963" indent="-715963" algn="just">
              <a:lnSpc>
                <a:spcPct val="100000"/>
              </a:lnSpc>
              <a:spcBef>
                <a:spcPts val="600"/>
              </a:spcBef>
              <a:buFont typeface="Wingdings" panose="05000000000000000000" pitchFamily="2" charset="2"/>
              <a:buChar char="§"/>
              <a:tabLst>
                <a:tab pos="715963" algn="l"/>
              </a:tabLst>
            </a:pPr>
            <a:r>
              <a:rPr lang="el-GR" sz="2600" dirty="0">
                <a:effectLst/>
                <a:latin typeface="+mn-lt"/>
                <a:ea typeface="Times New Roman" panose="02020603050405020304" pitchFamily="18" charset="0"/>
                <a:cs typeface="Times New Roman" panose="02020603050405020304" pitchFamily="18" charset="0"/>
              </a:rPr>
              <a:t>διενεργήθηκαν </a:t>
            </a:r>
            <a:r>
              <a:rPr lang="el-GR" sz="2600" b="1" dirty="0">
                <a:effectLst/>
                <a:latin typeface="+mn-lt"/>
                <a:ea typeface="Times New Roman" panose="02020603050405020304" pitchFamily="18" charset="0"/>
                <a:cs typeface="Times New Roman" panose="02020603050405020304" pitchFamily="18" charset="0"/>
              </a:rPr>
              <a:t>7 έλεγχοι από την ΕΔΕΛ </a:t>
            </a:r>
            <a:r>
              <a:rPr lang="el-GR" sz="2600" dirty="0">
                <a:effectLst/>
                <a:latin typeface="+mn-lt"/>
                <a:ea typeface="Times New Roman" panose="02020603050405020304" pitchFamily="18" charset="0"/>
                <a:cs typeface="Times New Roman" panose="02020603050405020304" pitchFamily="18" charset="0"/>
              </a:rPr>
              <a:t>χωρίς κάποιο ουσιαστικό εύρημα και σύσταση προς την ΕΥΔ. </a:t>
            </a:r>
          </a:p>
          <a:p>
            <a:pPr marL="715963" indent="0" algn="just">
              <a:lnSpc>
                <a:spcPct val="100000"/>
              </a:lnSpc>
              <a:spcBef>
                <a:spcPts val="600"/>
              </a:spcBef>
              <a:buNone/>
              <a:tabLst>
                <a:tab pos="715963" algn="l"/>
              </a:tabLst>
            </a:pPr>
            <a:endParaRPr lang="el-GR" sz="2600" dirty="0">
              <a:effectLst/>
              <a:latin typeface="+mn-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230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5696-2CA2-5779-AFB1-F092BAA3E11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1839021-DFF3-96B4-DDD6-BB64D9997652}"/>
              </a:ext>
            </a:extLst>
          </p:cNvPr>
          <p:cNvSpPr>
            <a:spLocks noGrp="1"/>
          </p:cNvSpPr>
          <p:nvPr>
            <p:ph type="title"/>
          </p:nvPr>
        </p:nvSpPr>
        <p:spPr/>
        <p:txBody>
          <a:bodyPr>
            <a:normAutofit/>
          </a:bodyPr>
          <a:lstStyle/>
          <a:p>
            <a:r>
              <a:rPr lang="el-GR" sz="3200" b="1" dirty="0"/>
              <a:t>Επαληθεύσεις, Έλεγχοι και Διερεύνηση Καταγγελιών</a:t>
            </a:r>
            <a:endParaRPr lang="el-GR" sz="3200" dirty="0">
              <a:latin typeface="+mn-lt"/>
            </a:endParaRPr>
          </a:p>
        </p:txBody>
      </p:sp>
      <p:sp>
        <p:nvSpPr>
          <p:cNvPr id="3" name="Θέση περιεχομένου 2">
            <a:extLst>
              <a:ext uri="{FF2B5EF4-FFF2-40B4-BE49-F238E27FC236}">
                <a16:creationId xmlns:a16="http://schemas.microsoft.com/office/drawing/2014/main" id="{206DFBAA-3B65-0398-5ABF-4468E61BB756}"/>
              </a:ext>
            </a:extLst>
          </p:cNvPr>
          <p:cNvSpPr>
            <a:spLocks noGrp="1"/>
          </p:cNvSpPr>
          <p:nvPr>
            <p:ph idx="1"/>
          </p:nvPr>
        </p:nvSpPr>
        <p:spPr>
          <a:xfrm>
            <a:off x="838200" y="1420271"/>
            <a:ext cx="10515600" cy="4688297"/>
          </a:xfrm>
        </p:spPr>
        <p:txBody>
          <a:bodyPr vert="horz" lIns="91440" tIns="45720" rIns="91440" bIns="45720" rtlCol="0">
            <a:noAutofit/>
          </a:bodyPr>
          <a:lstStyle/>
          <a:p>
            <a:pPr marL="715963" indent="-715963" algn="just">
              <a:lnSpc>
                <a:spcPct val="100000"/>
              </a:lnSpc>
              <a:buFont typeface="Wingdings" panose="05000000000000000000" pitchFamily="2" charset="2"/>
              <a:buChar char="§"/>
            </a:pPr>
            <a:r>
              <a:rPr lang="el-GR" sz="2600" dirty="0">
                <a:latin typeface="+mn-lt"/>
                <a:ea typeface="Times New Roman" panose="02020603050405020304" pitchFamily="18" charset="0"/>
              </a:rPr>
              <a:t>δύο (2) έκτακτες επιτόπιες επαληθεύσεις σε </a:t>
            </a:r>
            <a:r>
              <a:rPr lang="el-GR" sz="2600" b="1" dirty="0">
                <a:latin typeface="+mn-lt"/>
                <a:ea typeface="Times New Roman" panose="02020603050405020304" pitchFamily="18" charset="0"/>
              </a:rPr>
              <a:t>συνέχεια καταγγελιών  από την Εθνική Αρχή Διαφάνειας (</a:t>
            </a:r>
            <a:r>
              <a:rPr lang="el-GR" sz="2600" b="1" dirty="0" err="1">
                <a:latin typeface="+mn-lt"/>
                <a:ea typeface="Times New Roman" panose="02020603050405020304" pitchFamily="18" charset="0"/>
              </a:rPr>
              <a:t>ΕΑΔ</a:t>
            </a:r>
            <a:r>
              <a:rPr lang="el-GR" sz="2600" b="1" dirty="0">
                <a:latin typeface="+mn-lt"/>
                <a:ea typeface="Times New Roman" panose="02020603050405020304" pitchFamily="18" charset="0"/>
              </a:rPr>
              <a:t>) - </a:t>
            </a:r>
            <a:r>
              <a:rPr lang="el-GR" sz="2600" dirty="0" err="1">
                <a:latin typeface="+mn-lt"/>
              </a:rPr>
              <a:t>AFCOS</a:t>
            </a:r>
            <a:r>
              <a:rPr lang="el-GR" sz="2600" dirty="0">
                <a:latin typeface="+mn-lt"/>
              </a:rPr>
              <a:t> 854 – ολοκληρωμένη και η </a:t>
            </a:r>
            <a:r>
              <a:rPr lang="el-GR" sz="2600" dirty="0" err="1">
                <a:latin typeface="+mn-lt"/>
              </a:rPr>
              <a:t>AFCOS</a:t>
            </a:r>
            <a:r>
              <a:rPr lang="el-GR" sz="2600" dirty="0">
                <a:latin typeface="+mn-lt"/>
              </a:rPr>
              <a:t> 1031 η οποία έχει διερευνηθεί και αναμένεται η οριστικοποίηση της έκθεσης έως το τέλος Μαΐου 2025</a:t>
            </a:r>
            <a:r>
              <a:rPr lang="el-GR" sz="2600" dirty="0">
                <a:latin typeface="+mn-lt"/>
                <a:ea typeface="Times New Roman" panose="02020603050405020304" pitchFamily="18" charset="0"/>
              </a:rPr>
              <a:t>.</a:t>
            </a:r>
          </a:p>
          <a:p>
            <a:pPr marL="715963" indent="-715963" algn="just">
              <a:lnSpc>
                <a:spcPct val="100000"/>
              </a:lnSpc>
              <a:buFont typeface="Wingdings" panose="05000000000000000000" pitchFamily="2" charset="2"/>
              <a:buChar char="§"/>
            </a:pPr>
            <a:r>
              <a:rPr lang="el-GR" sz="2600" dirty="0">
                <a:latin typeface="+mn-lt"/>
              </a:rPr>
              <a:t>επιπρόσθετα, διαβιβάστηκε στην </a:t>
            </a:r>
            <a:r>
              <a:rPr lang="el-GR" sz="2600" dirty="0" err="1">
                <a:latin typeface="+mn-lt"/>
              </a:rPr>
              <a:t>ΕΑΔ</a:t>
            </a:r>
            <a:r>
              <a:rPr lang="el-GR" sz="2600" dirty="0">
                <a:latin typeface="+mn-lt"/>
              </a:rPr>
              <a:t>, στις 29/10/2024, καταγγελία Δημοτικού Συμβούλου &amp; Αντιπροέδρου του Δημοτικού Συμβουλίου Δήμου Ξάνθης μαζί με το σχετικό υλικό και τις απόψεις της ΕΥΔ και αναμένονται κατευθύνσεις για το χειρισμό της</a:t>
            </a:r>
            <a:r>
              <a:rPr lang="el-GR" sz="2600" dirty="0">
                <a:latin typeface="+mn-lt"/>
                <a:ea typeface="Times New Roman" panose="02020603050405020304" pitchFamily="18" charset="0"/>
              </a:rPr>
              <a:t>.</a:t>
            </a:r>
          </a:p>
          <a:p>
            <a:pPr marL="715963" indent="-715963" algn="just">
              <a:lnSpc>
                <a:spcPct val="100000"/>
              </a:lnSpc>
              <a:buFont typeface="Wingdings" panose="05000000000000000000" pitchFamily="2" charset="2"/>
              <a:buChar char="§"/>
            </a:pPr>
            <a:r>
              <a:rPr lang="el-GR" sz="2600" dirty="0">
                <a:latin typeface="+mn-lt"/>
                <a:ea typeface="Times New Roman" panose="02020603050405020304" pitchFamily="18" charset="0"/>
              </a:rPr>
              <a:t>υποστηρίχθηκε η αποστολή ελέγχου στη χώρα μας από την Ευρωπαϊκή Επιτροπή (ΕΕ) για τη διαχείριση του </a:t>
            </a:r>
            <a:r>
              <a:rPr lang="el-GR" sz="2600" dirty="0" err="1">
                <a:latin typeface="+mn-lt"/>
                <a:ea typeface="Times New Roman" panose="02020603050405020304" pitchFamily="18" charset="0"/>
              </a:rPr>
              <a:t>LEADE</a:t>
            </a:r>
            <a:r>
              <a:rPr lang="en-US" sz="2600" dirty="0">
                <a:latin typeface="+mn-lt"/>
                <a:ea typeface="Times New Roman" panose="02020603050405020304" pitchFamily="18" charset="0"/>
              </a:rPr>
              <a:t>R</a:t>
            </a:r>
            <a:r>
              <a:rPr lang="el-GR" sz="2600" dirty="0">
                <a:latin typeface="+mn-lt"/>
                <a:ea typeface="Times New Roman" panose="02020603050405020304" pitchFamily="18" charset="0"/>
              </a:rPr>
              <a:t>.</a:t>
            </a:r>
          </a:p>
          <a:p>
            <a:pPr marL="715963" indent="-715963" algn="just">
              <a:lnSpc>
                <a:spcPct val="100000"/>
              </a:lnSpc>
              <a:buFont typeface="Wingdings" panose="05000000000000000000" pitchFamily="2" charset="2"/>
              <a:buChar char="§"/>
            </a:pPr>
            <a:endParaRPr lang="el-GR" sz="2600" dirty="0">
              <a:latin typeface="+mn-lt"/>
              <a:ea typeface="Times New Roman" panose="02020603050405020304" pitchFamily="18" charset="0"/>
            </a:endParaRPr>
          </a:p>
        </p:txBody>
      </p:sp>
    </p:spTree>
    <p:extLst>
      <p:ext uri="{BB962C8B-B14F-4D97-AF65-F5344CB8AC3E}">
        <p14:creationId xmlns:p14="http://schemas.microsoft.com/office/powerpoint/2010/main" val="3450534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DDBA53-E743-5392-EB65-42686A2CEA80}"/>
              </a:ext>
            </a:extLst>
          </p:cNvPr>
          <p:cNvSpPr>
            <a:spLocks noGrp="1"/>
          </p:cNvSpPr>
          <p:nvPr>
            <p:ph type="title"/>
          </p:nvPr>
        </p:nvSpPr>
        <p:spPr>
          <a:xfrm>
            <a:off x="0" y="160259"/>
            <a:ext cx="12192000" cy="597912"/>
          </a:xfrm>
        </p:spPr>
        <p:txBody>
          <a:bodyPr>
            <a:normAutofit/>
          </a:bodyPr>
          <a:lstStyle/>
          <a:p>
            <a:pPr algn="ctr"/>
            <a:r>
              <a:rPr lang="el-GR" sz="3400" b="1" dirty="0">
                <a:solidFill>
                  <a:srgbClr val="144E8C"/>
                </a:solidFill>
                <a:latin typeface="Calibri" panose="020F0502020204030204" pitchFamily="34" charset="0"/>
              </a:rPr>
              <a:t>Μελέτες Εμπειρογνωμοσύνες Εξειδίκευσης</a:t>
            </a:r>
          </a:p>
        </p:txBody>
      </p:sp>
      <p:sp>
        <p:nvSpPr>
          <p:cNvPr id="21" name="TextBox 20">
            <a:extLst>
              <a:ext uri="{FF2B5EF4-FFF2-40B4-BE49-F238E27FC236}">
                <a16:creationId xmlns:a16="http://schemas.microsoft.com/office/drawing/2014/main" id="{F054A39B-1CC7-3392-EBD8-474CC6740BA8}"/>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tabLst>
                <a:tab pos="714375" algn="l"/>
              </a:tabLst>
            </a:pPr>
            <a:endParaRPr lang="el-GR" sz="2600" dirty="0">
              <a:highlight>
                <a:srgbClr val="FFFF00"/>
              </a:highlight>
            </a:endParaRPr>
          </a:p>
          <a:p>
            <a:pPr algn="just">
              <a:lnSpc>
                <a:spcPct val="150000"/>
              </a:lnSpc>
              <a:tabLst>
                <a:tab pos="714375" algn="l"/>
              </a:tabLst>
            </a:pPr>
            <a:endParaRPr lang="el-GR" sz="2600" b="0" dirty="0">
              <a:solidFill>
                <a:schemeClr val="accent1">
                  <a:lumMod val="75000"/>
                </a:schemeClr>
              </a:solidFill>
            </a:endParaRPr>
          </a:p>
        </p:txBody>
      </p:sp>
      <p:sp>
        <p:nvSpPr>
          <p:cNvPr id="6" name="TextBox 5">
            <a:extLst>
              <a:ext uri="{FF2B5EF4-FFF2-40B4-BE49-F238E27FC236}">
                <a16:creationId xmlns:a16="http://schemas.microsoft.com/office/drawing/2014/main" id="{FDF057B9-B502-28BB-2BEF-2FEC19183D9C}"/>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00000"/>
              </a:lnSpc>
              <a:spcBef>
                <a:spcPts val="1000"/>
              </a:spcBef>
              <a:defRPr/>
            </a:pPr>
            <a:endParaRPr lang="el-GR" sz="1000" b="0" dirty="0">
              <a:solidFill>
                <a:srgbClr val="0D4F8C"/>
              </a:solidFill>
              <a:latin typeface="+mn-lt"/>
              <a:ea typeface="+mn-ea"/>
              <a:cs typeface="+mn-cs"/>
            </a:endParaRPr>
          </a:p>
          <a:p>
            <a:pPr lvl="0" algn="just">
              <a:lnSpc>
                <a:spcPct val="100000"/>
              </a:lnSpc>
              <a:spcBef>
                <a:spcPts val="1000"/>
              </a:spcBef>
              <a:tabLst>
                <a:tab pos="715963" algn="l"/>
              </a:tabLst>
              <a:defRPr/>
            </a:pPr>
            <a:r>
              <a:rPr lang="el-GR" b="0" dirty="0">
                <a:solidFill>
                  <a:srgbClr val="0D4F8C"/>
                </a:solidFill>
              </a:rPr>
              <a:t>1)	Έχει ολοκληρωθεί εμπειρογνωμοσύνη για την εξειδίκευση δύο δράσεων:</a:t>
            </a:r>
          </a:p>
          <a:p>
            <a:pPr marL="715963" lvl="0" indent="-715963" algn="just">
              <a:lnSpc>
                <a:spcPct val="100000"/>
              </a:lnSpc>
              <a:spcBef>
                <a:spcPts val="1000"/>
              </a:spcBef>
              <a:tabLst>
                <a:tab pos="715963" algn="l"/>
              </a:tabLst>
              <a:defRPr/>
            </a:pPr>
            <a:r>
              <a:rPr lang="el-GR" b="0" dirty="0">
                <a:solidFill>
                  <a:srgbClr val="0D4F8C"/>
                </a:solidFill>
              </a:rPr>
              <a:t> 	α) ESO4.4.α. Προσαρμογή εργαζομένων, επιχειρήσεων και επιχειρηματιών στην αλλαγή, συμπεριλαμβανομένης της κατάρτισης» και </a:t>
            </a:r>
          </a:p>
          <a:p>
            <a:pPr marL="715963" lvl="0" indent="-715963" algn="just">
              <a:lnSpc>
                <a:spcPct val="100000"/>
              </a:lnSpc>
              <a:spcBef>
                <a:spcPts val="1000"/>
              </a:spcBef>
              <a:tabLst>
                <a:tab pos="715963" algn="l"/>
              </a:tabLst>
              <a:defRPr/>
            </a:pPr>
            <a:r>
              <a:rPr lang="el-GR" b="0" dirty="0">
                <a:solidFill>
                  <a:srgbClr val="0D4F8C"/>
                </a:solidFill>
              </a:rPr>
              <a:t>	β) ESO4.1.γ. Συμβουλευτική – κατάρτιση – πιστοποίηση – πρακτική άσκηση – </a:t>
            </a:r>
            <a:r>
              <a:rPr lang="el-GR" b="0" dirty="0" err="1">
                <a:solidFill>
                  <a:srgbClr val="0D4F8C"/>
                </a:solidFill>
              </a:rPr>
              <a:t>mentoring</a:t>
            </a:r>
            <a:r>
              <a:rPr lang="el-GR" b="0" dirty="0">
                <a:solidFill>
                  <a:srgbClr val="0D4F8C"/>
                </a:solidFill>
              </a:rPr>
              <a:t> σε ανέργους». </a:t>
            </a:r>
          </a:p>
          <a:p>
            <a:pPr marL="715963" lvl="0" indent="-715963" algn="just">
              <a:lnSpc>
                <a:spcPct val="100000"/>
              </a:lnSpc>
              <a:spcBef>
                <a:spcPts val="1000"/>
              </a:spcBef>
              <a:tabLst>
                <a:tab pos="715963" algn="l"/>
              </a:tabLst>
              <a:defRPr/>
            </a:pPr>
            <a:r>
              <a:rPr lang="el-GR" b="0" dirty="0">
                <a:solidFill>
                  <a:srgbClr val="0D4F8C"/>
                </a:solidFill>
              </a:rPr>
              <a:t>	Εντός του Β’ εξαμήνου του 2025 αναμένεται η διαμόρφωση των σχετικών σχεδίων προσκλήσεων και ο καθορισμός του προϋπολογισμού για την ενεργοποίησή τους.</a:t>
            </a:r>
          </a:p>
        </p:txBody>
      </p:sp>
    </p:spTree>
    <p:extLst>
      <p:ext uri="{BB962C8B-B14F-4D97-AF65-F5344CB8AC3E}">
        <p14:creationId xmlns:p14="http://schemas.microsoft.com/office/powerpoint/2010/main" val="183008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heckerboard(across)">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6F2C5696-2CA2-5779-AFB1-F092BAA3E11B}"/>
            </a:ext>
          </a:extLst>
        </p:cNvPr>
        <p:cNvGrpSpPr/>
        <p:nvPr/>
      </p:nvGrpSpPr>
      <p:grpSpPr>
        <a:xfrm>
          <a:off x="0" y="0"/>
          <a:ext cx="0" cy="0"/>
          <a:chOff x="0" y="0"/>
          <a:chExt cx="0" cy="0"/>
        </a:xfrm>
      </p:grpSpPr>
      <p:pic>
        <p:nvPicPr>
          <p:cNvPr id="4" name="Εικόνα 3">
            <a:extLst>
              <a:ext uri="{FF2B5EF4-FFF2-40B4-BE49-F238E27FC236}">
                <a16:creationId xmlns:a16="http://schemas.microsoft.com/office/drawing/2014/main" id="{6469C715-39EB-CC15-A5AC-484B20323E68}"/>
              </a:ext>
            </a:extLst>
          </p:cNvPr>
          <p:cNvPicPr>
            <a:picLocks noChangeAspect="1"/>
          </p:cNvPicPr>
          <p:nvPr/>
        </p:nvPicPr>
        <p:blipFill>
          <a:blip r:embed="rId2"/>
          <a:srcRect l="37809" t="10585" r="36057" b="9416"/>
          <a:stretch/>
        </p:blipFill>
        <p:spPr>
          <a:xfrm>
            <a:off x="1762813" y="99742"/>
            <a:ext cx="3866974" cy="6658515"/>
          </a:xfrm>
          <a:prstGeom prst="rect">
            <a:avLst/>
          </a:prstGeom>
        </p:spPr>
      </p:pic>
      <p:pic>
        <p:nvPicPr>
          <p:cNvPr id="7" name="Εικόνα 6">
            <a:extLst>
              <a:ext uri="{FF2B5EF4-FFF2-40B4-BE49-F238E27FC236}">
                <a16:creationId xmlns:a16="http://schemas.microsoft.com/office/drawing/2014/main" id="{276FDD4D-8949-C714-A495-C32C7741A0B4}"/>
              </a:ext>
            </a:extLst>
          </p:cNvPr>
          <p:cNvPicPr>
            <a:picLocks noChangeAspect="1"/>
          </p:cNvPicPr>
          <p:nvPr/>
        </p:nvPicPr>
        <p:blipFill>
          <a:blip r:embed="rId3"/>
          <a:srcRect l="37886" t="11133" r="35748" b="7217"/>
          <a:stretch/>
        </p:blipFill>
        <p:spPr>
          <a:xfrm>
            <a:off x="6948713" y="99742"/>
            <a:ext cx="3866974" cy="6736021"/>
          </a:xfrm>
          <a:prstGeom prst="rect">
            <a:avLst/>
          </a:prstGeom>
        </p:spPr>
      </p:pic>
    </p:spTree>
    <p:extLst>
      <p:ext uri="{BB962C8B-B14F-4D97-AF65-F5344CB8AC3E}">
        <p14:creationId xmlns:p14="http://schemas.microsoft.com/office/powerpoint/2010/main" val="2312447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heckerboard(across)">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DDBA53-E743-5392-EB65-42686A2CEA80}"/>
              </a:ext>
            </a:extLst>
          </p:cNvPr>
          <p:cNvSpPr>
            <a:spLocks noGrp="1"/>
          </p:cNvSpPr>
          <p:nvPr>
            <p:ph type="title"/>
          </p:nvPr>
        </p:nvSpPr>
        <p:spPr>
          <a:xfrm>
            <a:off x="0" y="160259"/>
            <a:ext cx="12192000" cy="597912"/>
          </a:xfrm>
        </p:spPr>
        <p:txBody>
          <a:bodyPr>
            <a:normAutofit/>
          </a:bodyPr>
          <a:lstStyle/>
          <a:p>
            <a:pPr algn="ctr"/>
            <a:r>
              <a:rPr lang="el-GR" sz="3400" b="1" dirty="0">
                <a:solidFill>
                  <a:srgbClr val="144E8C"/>
                </a:solidFill>
                <a:latin typeface="Calibri" panose="020F0502020204030204" pitchFamily="34" charset="0"/>
              </a:rPr>
              <a:t>Μελέτες Εμπειρογνωμοσύνες Εξειδίκευσης</a:t>
            </a:r>
          </a:p>
        </p:txBody>
      </p:sp>
      <p:sp>
        <p:nvSpPr>
          <p:cNvPr id="21" name="TextBox 20">
            <a:extLst>
              <a:ext uri="{FF2B5EF4-FFF2-40B4-BE49-F238E27FC236}">
                <a16:creationId xmlns:a16="http://schemas.microsoft.com/office/drawing/2014/main" id="{F054A39B-1CC7-3392-EBD8-474CC6740BA8}"/>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tabLst>
                <a:tab pos="714375" algn="l"/>
              </a:tabLst>
            </a:pPr>
            <a:endParaRPr lang="el-GR" sz="2600" dirty="0">
              <a:highlight>
                <a:srgbClr val="FFFF00"/>
              </a:highlight>
            </a:endParaRPr>
          </a:p>
          <a:p>
            <a:pPr algn="just">
              <a:lnSpc>
                <a:spcPct val="150000"/>
              </a:lnSpc>
              <a:tabLst>
                <a:tab pos="714375" algn="l"/>
              </a:tabLst>
            </a:pPr>
            <a:endParaRPr lang="el-GR" sz="2600" b="0" dirty="0">
              <a:solidFill>
                <a:schemeClr val="accent1">
                  <a:lumMod val="75000"/>
                </a:schemeClr>
              </a:solidFill>
            </a:endParaRPr>
          </a:p>
        </p:txBody>
      </p:sp>
      <p:sp>
        <p:nvSpPr>
          <p:cNvPr id="6" name="TextBox 5">
            <a:extLst>
              <a:ext uri="{FF2B5EF4-FFF2-40B4-BE49-F238E27FC236}">
                <a16:creationId xmlns:a16="http://schemas.microsoft.com/office/drawing/2014/main" id="{FDF057B9-B502-28BB-2BEF-2FEC19183D9C}"/>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00000"/>
              </a:lnSpc>
              <a:spcBef>
                <a:spcPts val="1000"/>
              </a:spcBef>
              <a:defRPr/>
            </a:pPr>
            <a:endParaRPr lang="el-GR" sz="1000" b="0" dirty="0">
              <a:solidFill>
                <a:srgbClr val="0D4F8C"/>
              </a:solidFill>
              <a:latin typeface="+mn-lt"/>
              <a:ea typeface="+mn-ea"/>
              <a:cs typeface="+mn-cs"/>
            </a:endParaRPr>
          </a:p>
          <a:p>
            <a:pPr marL="715963" lvl="0" indent="-715963" algn="just">
              <a:lnSpc>
                <a:spcPct val="100000"/>
              </a:lnSpc>
              <a:spcBef>
                <a:spcPts val="1000"/>
              </a:spcBef>
              <a:buAutoNum type="arabicParenR" startAt="2"/>
              <a:tabLst>
                <a:tab pos="715963" algn="l"/>
              </a:tabLst>
              <a:defRPr/>
            </a:pPr>
            <a:r>
              <a:rPr lang="el-GR" b="0" dirty="0">
                <a:solidFill>
                  <a:srgbClr val="0D4F8C"/>
                </a:solidFill>
              </a:rPr>
              <a:t>Ολοκληρώνεται η παροχή Τεχνικής Υποστήριξης της ΕΥΔ στο πλαίσιο των Στρατηγικών Βιώσιμης Αστικής Ανάπτυξης (</a:t>
            </a:r>
            <a:r>
              <a:rPr lang="el-GR" b="0" dirty="0" err="1">
                <a:solidFill>
                  <a:srgbClr val="0D4F8C"/>
                </a:solidFill>
              </a:rPr>
              <a:t>ΣΒΑΑ</a:t>
            </a:r>
            <a:r>
              <a:rPr lang="el-GR" b="0" dirty="0">
                <a:solidFill>
                  <a:srgbClr val="0D4F8C"/>
                </a:solidFill>
              </a:rPr>
              <a:t>).</a:t>
            </a:r>
          </a:p>
          <a:p>
            <a:pPr marL="715963" indent="-715963" algn="just">
              <a:lnSpc>
                <a:spcPct val="100000"/>
              </a:lnSpc>
              <a:spcBef>
                <a:spcPts val="1000"/>
              </a:spcBef>
              <a:tabLst>
                <a:tab pos="715963" algn="l"/>
              </a:tabLst>
              <a:defRPr/>
            </a:pPr>
            <a:r>
              <a:rPr lang="el-GR" b="0" dirty="0">
                <a:solidFill>
                  <a:srgbClr val="0D4F8C"/>
                </a:solidFill>
              </a:rPr>
              <a:t>3)	Σε εξέλιξη βρίσκεται δράση για τη δημιουργία και παραγωγή οπτικοακουστικού υλικού στο πλαίσιο της Δημοσιότητας του προγράμματος.</a:t>
            </a:r>
          </a:p>
          <a:p>
            <a:pPr marL="715963" lvl="0" indent="-715963" algn="just">
              <a:lnSpc>
                <a:spcPct val="100000"/>
              </a:lnSpc>
              <a:spcBef>
                <a:spcPts val="1000"/>
              </a:spcBef>
              <a:tabLst>
                <a:tab pos="715963" algn="l"/>
              </a:tabLst>
              <a:defRPr/>
            </a:pPr>
            <a:r>
              <a:rPr lang="el-GR" b="0" dirty="0">
                <a:solidFill>
                  <a:srgbClr val="0D4F8C"/>
                </a:solidFill>
              </a:rPr>
              <a:t>4)	Ανατέθηκε και ξεκινάει η </a:t>
            </a:r>
            <a:r>
              <a:rPr lang="el-GR" b="0" dirty="0" err="1">
                <a:solidFill>
                  <a:srgbClr val="0D4F8C"/>
                </a:solidFill>
              </a:rPr>
              <a:t>Πολυθεματική</a:t>
            </a:r>
            <a:r>
              <a:rPr lang="el-GR" b="0" dirty="0">
                <a:solidFill>
                  <a:srgbClr val="0D4F8C"/>
                </a:solidFill>
              </a:rPr>
              <a:t> Αξιολόγηση Επιπτώσεων του ΠΕΠ ΑΜΘ 14-20 και η 1η Ενδιάμεση Αξιολόγηση του ΠεΠ ΑΜΘ 21-27.</a:t>
            </a:r>
          </a:p>
        </p:txBody>
      </p:sp>
    </p:spTree>
    <p:extLst>
      <p:ext uri="{BB962C8B-B14F-4D97-AF65-F5344CB8AC3E}">
        <p14:creationId xmlns:p14="http://schemas.microsoft.com/office/powerpoint/2010/main" val="1168999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heckerboard(across)">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F054A39B-1CC7-3392-EBD8-474CC6740BA8}"/>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tabLst>
                <a:tab pos="714375" algn="l"/>
              </a:tabLst>
            </a:pPr>
            <a:endParaRPr lang="el-GR" sz="2600" dirty="0">
              <a:highlight>
                <a:srgbClr val="FFFF00"/>
              </a:highlight>
            </a:endParaRPr>
          </a:p>
          <a:p>
            <a:pPr algn="just">
              <a:lnSpc>
                <a:spcPct val="150000"/>
              </a:lnSpc>
              <a:tabLst>
                <a:tab pos="714375" algn="l"/>
              </a:tabLst>
            </a:pPr>
            <a:endParaRPr lang="el-GR" sz="2600" b="0" dirty="0">
              <a:solidFill>
                <a:schemeClr val="accent1">
                  <a:lumMod val="75000"/>
                </a:schemeClr>
              </a:solidFill>
            </a:endParaRPr>
          </a:p>
        </p:txBody>
      </p:sp>
      <p:sp>
        <p:nvSpPr>
          <p:cNvPr id="2" name="Τίτλος 1">
            <a:extLst>
              <a:ext uri="{FF2B5EF4-FFF2-40B4-BE49-F238E27FC236}">
                <a16:creationId xmlns:a16="http://schemas.microsoft.com/office/drawing/2014/main" id="{43D904ED-528A-DD2E-0540-971CA1C36950}"/>
              </a:ext>
            </a:extLst>
          </p:cNvPr>
          <p:cNvSpPr>
            <a:spLocks noGrp="1"/>
          </p:cNvSpPr>
          <p:nvPr>
            <p:ph type="title"/>
          </p:nvPr>
        </p:nvSpPr>
        <p:spPr>
          <a:xfrm>
            <a:off x="0" y="180581"/>
            <a:ext cx="12192000" cy="597912"/>
          </a:xfrm>
        </p:spPr>
        <p:txBody>
          <a:bodyPr>
            <a:normAutofit/>
          </a:bodyPr>
          <a:lstStyle/>
          <a:p>
            <a:pPr algn="ctr"/>
            <a:r>
              <a:rPr lang="el-GR" sz="3400" b="1" dirty="0">
                <a:solidFill>
                  <a:srgbClr val="144E8C"/>
                </a:solidFill>
                <a:latin typeface="Calibri" panose="020F0502020204030204" pitchFamily="34" charset="0"/>
              </a:rPr>
              <a:t>Εξωστρέφεια – Αξιοποίηση Πρωτοβουλιών</a:t>
            </a:r>
          </a:p>
        </p:txBody>
      </p:sp>
      <p:pic>
        <p:nvPicPr>
          <p:cNvPr id="7" name="Εικόνα 6">
            <a:extLst>
              <a:ext uri="{FF2B5EF4-FFF2-40B4-BE49-F238E27FC236}">
                <a16:creationId xmlns:a16="http://schemas.microsoft.com/office/drawing/2014/main" id="{52C4D6F6-39F7-1F56-054D-558971F070F6}"/>
              </a:ext>
            </a:extLst>
          </p:cNvPr>
          <p:cNvPicPr>
            <a:picLocks noChangeAspect="1"/>
          </p:cNvPicPr>
          <p:nvPr/>
        </p:nvPicPr>
        <p:blipFill>
          <a:blip r:embed="rId3"/>
          <a:srcRect l="34453" t="9167" r="32578" b="7361"/>
          <a:stretch/>
        </p:blipFill>
        <p:spPr>
          <a:xfrm>
            <a:off x="4343399" y="778493"/>
            <a:ext cx="4248151" cy="6050090"/>
          </a:xfrm>
          <a:prstGeom prst="rect">
            <a:avLst/>
          </a:prstGeom>
        </p:spPr>
      </p:pic>
    </p:spTree>
    <p:extLst>
      <p:ext uri="{BB962C8B-B14F-4D97-AF65-F5344CB8AC3E}">
        <p14:creationId xmlns:p14="http://schemas.microsoft.com/office/powerpoint/2010/main" val="3672526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par>
                                <p:cTn id="8" presetID="5"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heckerboard(across)">
                                      <p:cBhvr>
                                        <p:cTn id="10" dur="500"/>
                                        <p:tgtEl>
                                          <p:spTgt spid="7"/>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heckerboard(across)">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 grpId="0"/>
    </p:bld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F054A39B-1CC7-3392-EBD8-474CC6740BA8}"/>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marL="0" marR="0" lvl="0" indent="0" algn="just" defTabSz="914400" rtl="0" eaLnBrk="1" fontAlgn="auto" latinLnBrk="0" hangingPunct="1">
              <a:lnSpc>
                <a:spcPct val="150000"/>
              </a:lnSpc>
              <a:spcBef>
                <a:spcPct val="0"/>
              </a:spcBef>
              <a:spcAft>
                <a:spcPts val="0"/>
              </a:spcAft>
              <a:buClrTx/>
              <a:buSzTx/>
              <a:buFontTx/>
              <a:buNone/>
              <a:tabLst>
                <a:tab pos="714375" algn="l"/>
              </a:tabLst>
              <a:defRPr/>
            </a:pPr>
            <a:endParaRPr kumimoji="0" lang="el-GR" sz="2600" b="1" i="0" u="none" strike="noStrike" kern="1200" cap="none" spc="0" normalizeH="0" baseline="0" noProof="0" dirty="0">
              <a:ln>
                <a:noFill/>
              </a:ln>
              <a:solidFill>
                <a:srgbClr val="19BEDE"/>
              </a:solidFill>
              <a:effectLst/>
              <a:highlight>
                <a:srgbClr val="FFFF00"/>
              </a:highlight>
              <a:uLnTx/>
              <a:uFillTx/>
              <a:latin typeface="Calibri" panose="020F0502020204030204" pitchFamily="34" charset="0"/>
              <a:cs typeface="+mj-cs"/>
            </a:endParaRPr>
          </a:p>
          <a:p>
            <a:pPr marL="0" marR="0" lvl="0" indent="0" algn="just" defTabSz="914400" rtl="0" eaLnBrk="1" fontAlgn="auto" latinLnBrk="0" hangingPunct="1">
              <a:lnSpc>
                <a:spcPct val="150000"/>
              </a:lnSpc>
              <a:spcBef>
                <a:spcPct val="0"/>
              </a:spcBef>
              <a:spcAft>
                <a:spcPts val="0"/>
              </a:spcAft>
              <a:buClrTx/>
              <a:buSzTx/>
              <a:buFontTx/>
              <a:buNone/>
              <a:tabLst>
                <a:tab pos="714375" algn="l"/>
              </a:tabLst>
              <a:defRPr/>
            </a:pPr>
            <a:endParaRPr kumimoji="0" lang="el-GR" sz="2600" b="0" i="0" u="none" strike="noStrike" kern="1200" cap="none" spc="0" normalizeH="0" baseline="0" noProof="0" dirty="0">
              <a:ln>
                <a:noFill/>
              </a:ln>
              <a:solidFill>
                <a:srgbClr val="4472C4">
                  <a:lumMod val="75000"/>
                </a:srgbClr>
              </a:solidFill>
              <a:effectLst/>
              <a:uLnTx/>
              <a:uFillTx/>
              <a:latin typeface="Calibri" panose="020F0502020204030204" pitchFamily="34" charset="0"/>
              <a:cs typeface="+mj-cs"/>
            </a:endParaRPr>
          </a:p>
        </p:txBody>
      </p:sp>
      <p:sp>
        <p:nvSpPr>
          <p:cNvPr id="6" name="TextBox 5">
            <a:extLst>
              <a:ext uri="{FF2B5EF4-FFF2-40B4-BE49-F238E27FC236}">
                <a16:creationId xmlns:a16="http://schemas.microsoft.com/office/drawing/2014/main" id="{FDF057B9-B502-28BB-2BEF-2FEC19183D9C}"/>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endParaRPr kumimoji="0" lang="el-GR" sz="2600" b="0" i="0" u="none" strike="noStrike" kern="1200" cap="none" spc="0" normalizeH="0" baseline="0" noProof="0" dirty="0">
              <a:ln>
                <a:noFill/>
              </a:ln>
              <a:solidFill>
                <a:srgbClr val="4472C4">
                  <a:lumMod val="75000"/>
                </a:srgbClr>
              </a:solidFill>
              <a:effectLst/>
              <a:uLnTx/>
              <a:uFillTx/>
              <a:latin typeface="Calibri" panose="020F0502020204030204" pitchFamily="34" charset="0"/>
              <a:cs typeface="+mj-cs"/>
            </a:endParaRPr>
          </a:p>
          <a:p>
            <a:pPr marL="714375" marR="0" lvl="0" indent="-714375" algn="just" defTabSz="914400" rtl="0" eaLnBrk="1" fontAlgn="auto" latinLnBrk="0" hangingPunct="1">
              <a:lnSpc>
                <a:spcPct val="150000"/>
              </a:lnSpc>
              <a:spcBef>
                <a:spcPct val="0"/>
              </a:spcBef>
              <a:spcAft>
                <a:spcPts val="0"/>
              </a:spcAft>
              <a:buClrTx/>
              <a:buSzTx/>
              <a:buFontTx/>
              <a:buNone/>
              <a:tabLst>
                <a:tab pos="714375" algn="l"/>
              </a:tabLst>
              <a:defRPr/>
            </a:pPr>
            <a:endParaRPr kumimoji="0" lang="el-GR" sz="2600" b="0" i="0" u="none" strike="noStrike" kern="1200" cap="none" spc="0" normalizeH="0" baseline="0" noProof="0" dirty="0">
              <a:ln>
                <a:noFill/>
              </a:ln>
              <a:solidFill>
                <a:srgbClr val="4472C4">
                  <a:lumMod val="75000"/>
                </a:srgbClr>
              </a:solidFill>
              <a:effectLst/>
              <a:uLnTx/>
              <a:uFillTx/>
              <a:latin typeface="Calibri" panose="020F0502020204030204" pitchFamily="34" charset="0"/>
              <a:cs typeface="+mj-cs"/>
            </a:endParaRPr>
          </a:p>
        </p:txBody>
      </p:sp>
      <p:sp>
        <p:nvSpPr>
          <p:cNvPr id="8" name="TextBox 7">
            <a:extLst>
              <a:ext uri="{FF2B5EF4-FFF2-40B4-BE49-F238E27FC236}">
                <a16:creationId xmlns:a16="http://schemas.microsoft.com/office/drawing/2014/main" id="{22C10520-C970-8399-C626-DB37DEEBA4EC}"/>
              </a:ext>
            </a:extLst>
          </p:cNvPr>
          <p:cNvSpPr txBox="1"/>
          <p:nvPr/>
        </p:nvSpPr>
        <p:spPr>
          <a:xfrm>
            <a:off x="0" y="0"/>
            <a:ext cx="12192000" cy="6858000"/>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endParaRPr kumimoji="0" lang="el-GR" sz="2600" b="0" i="0" u="none" strike="noStrike" kern="1200" cap="none" spc="0" normalizeH="0" baseline="0" noProof="0" dirty="0">
              <a:ln>
                <a:noFill/>
              </a:ln>
              <a:solidFill>
                <a:srgbClr val="4472C4">
                  <a:lumMod val="75000"/>
                </a:srgbClr>
              </a:solidFill>
              <a:effectLst/>
              <a:uLnTx/>
              <a:uFillTx/>
              <a:latin typeface="Calibri" panose="020F0502020204030204" pitchFamily="34" charset="0"/>
              <a:cs typeface="+mj-cs"/>
            </a:endParaRPr>
          </a:p>
          <a:p>
            <a:pPr marL="714375" marR="0" lvl="0" indent="-714375" algn="l" defTabSz="914400" rtl="0" eaLnBrk="1" fontAlgn="auto" latinLnBrk="0" hangingPunct="1">
              <a:lnSpc>
                <a:spcPct val="150000"/>
              </a:lnSpc>
              <a:spcBef>
                <a:spcPct val="0"/>
              </a:spcBef>
              <a:spcAft>
                <a:spcPts val="0"/>
              </a:spcAft>
              <a:buClrTx/>
              <a:buSzTx/>
              <a:buFontTx/>
              <a:buNone/>
              <a:tabLst>
                <a:tab pos="714375" algn="l"/>
              </a:tabLst>
              <a:defRPr/>
            </a:pPr>
            <a:endParaRPr kumimoji="0" lang="el-GR" sz="2600" b="0" i="0" u="none" strike="noStrike" kern="1200" cap="none" spc="0" normalizeH="0" baseline="0" noProof="0" dirty="0">
              <a:ln>
                <a:noFill/>
              </a:ln>
              <a:solidFill>
                <a:srgbClr val="4472C4">
                  <a:lumMod val="75000"/>
                </a:srgbClr>
              </a:solidFill>
              <a:effectLst/>
              <a:uLnTx/>
              <a:uFillTx/>
              <a:latin typeface="Calibri" panose="020F0502020204030204" pitchFamily="34" charset="0"/>
              <a:cs typeface="+mj-cs"/>
            </a:endParaRPr>
          </a:p>
        </p:txBody>
      </p:sp>
      <p:pic>
        <p:nvPicPr>
          <p:cNvPr id="4" name="Εικόνα 3">
            <a:extLst>
              <a:ext uri="{FF2B5EF4-FFF2-40B4-BE49-F238E27FC236}">
                <a16:creationId xmlns:a16="http://schemas.microsoft.com/office/drawing/2014/main" id="{5E9D5C8A-3296-534C-9B40-DD50AA9924D5}"/>
              </a:ext>
            </a:extLst>
          </p:cNvPr>
          <p:cNvPicPr>
            <a:picLocks noChangeAspect="1"/>
          </p:cNvPicPr>
          <p:nvPr/>
        </p:nvPicPr>
        <p:blipFill>
          <a:blip r:embed="rId2"/>
          <a:srcRect l="44765" t="9861" r="20000" b="6666"/>
          <a:stretch/>
        </p:blipFill>
        <p:spPr>
          <a:xfrm>
            <a:off x="499887" y="819150"/>
            <a:ext cx="4500739" cy="5997658"/>
          </a:xfrm>
          <a:prstGeom prst="rect">
            <a:avLst/>
          </a:prstGeom>
        </p:spPr>
      </p:pic>
      <p:pic>
        <p:nvPicPr>
          <p:cNvPr id="7" name="Εικόνα 6">
            <a:extLst>
              <a:ext uri="{FF2B5EF4-FFF2-40B4-BE49-F238E27FC236}">
                <a16:creationId xmlns:a16="http://schemas.microsoft.com/office/drawing/2014/main" id="{CA3A8F49-449E-65C0-9C37-4D00F71ACC1A}"/>
              </a:ext>
            </a:extLst>
          </p:cNvPr>
          <p:cNvPicPr>
            <a:picLocks noChangeAspect="1"/>
          </p:cNvPicPr>
          <p:nvPr/>
        </p:nvPicPr>
        <p:blipFill>
          <a:blip r:embed="rId3"/>
          <a:srcRect l="5258" t="34006" r="18814" b="12441"/>
          <a:stretch/>
        </p:blipFill>
        <p:spPr>
          <a:xfrm>
            <a:off x="5133976" y="819150"/>
            <a:ext cx="5605872" cy="2224088"/>
          </a:xfrm>
          <a:prstGeom prst="rect">
            <a:avLst/>
          </a:prstGeom>
        </p:spPr>
      </p:pic>
      <p:pic>
        <p:nvPicPr>
          <p:cNvPr id="18" name="Εικόνα 17">
            <a:extLst>
              <a:ext uri="{FF2B5EF4-FFF2-40B4-BE49-F238E27FC236}">
                <a16:creationId xmlns:a16="http://schemas.microsoft.com/office/drawing/2014/main" id="{29EA5B53-8C8D-3DB4-94E0-21BF10936750}"/>
              </a:ext>
            </a:extLst>
          </p:cNvPr>
          <p:cNvPicPr>
            <a:picLocks noChangeAspect="1"/>
          </p:cNvPicPr>
          <p:nvPr/>
        </p:nvPicPr>
        <p:blipFill>
          <a:blip r:embed="rId4"/>
          <a:srcRect l="6875" t="11409" r="20902" b="3917"/>
          <a:stretch/>
        </p:blipFill>
        <p:spPr>
          <a:xfrm>
            <a:off x="5133976" y="3170154"/>
            <a:ext cx="5529672" cy="3646654"/>
          </a:xfrm>
          <a:prstGeom prst="rect">
            <a:avLst/>
          </a:prstGeom>
        </p:spPr>
      </p:pic>
      <p:sp>
        <p:nvSpPr>
          <p:cNvPr id="10" name="TextBox 9">
            <a:extLst>
              <a:ext uri="{FF2B5EF4-FFF2-40B4-BE49-F238E27FC236}">
                <a16:creationId xmlns:a16="http://schemas.microsoft.com/office/drawing/2014/main" id="{70BBA8F1-72FD-D371-6CAB-72AC697B6B95}"/>
              </a:ext>
            </a:extLst>
          </p:cNvPr>
          <p:cNvSpPr txBox="1"/>
          <p:nvPr/>
        </p:nvSpPr>
        <p:spPr>
          <a:xfrm>
            <a:off x="0" y="23161"/>
            <a:ext cx="12192000" cy="80021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600" b="1" i="0" u="none" strike="noStrike" kern="1200" cap="none" spc="0" normalizeH="0" baseline="0" noProof="0" dirty="0">
                <a:ln>
                  <a:noFill/>
                </a:ln>
                <a:solidFill>
                  <a:srgbClr val="19BEDE"/>
                </a:solidFill>
                <a:effectLst/>
                <a:uLnTx/>
                <a:uFillTx/>
                <a:latin typeface="Calibri" panose="020F0502020204030204"/>
                <a:ea typeface="+mn-ea"/>
                <a:cs typeface="+mn-cs"/>
              </a:rPr>
              <a:t>Κομοτηνή, 26/9/2024 </a:t>
            </a:r>
            <a:br>
              <a:rPr kumimoji="0" lang="el-GR" sz="2600" b="1" i="0" u="none" strike="noStrike" kern="1200" cap="none" spc="0" normalizeH="0" baseline="0" noProof="0" dirty="0">
                <a:ln>
                  <a:noFill/>
                </a:ln>
                <a:solidFill>
                  <a:srgbClr val="19BEDE"/>
                </a:solidFill>
                <a:effectLst/>
                <a:uLnTx/>
                <a:uFillTx/>
                <a:latin typeface="Calibri" panose="020F0502020204030204"/>
                <a:ea typeface="+mn-ea"/>
                <a:cs typeface="+mn-cs"/>
              </a:rPr>
            </a:br>
            <a:r>
              <a:rPr kumimoji="0" lang="el-GR" sz="2000" b="1" i="0" u="none" strike="noStrike" kern="1200" cap="none" spc="0" normalizeH="0" baseline="0" noProof="0" dirty="0">
                <a:ln>
                  <a:noFill/>
                </a:ln>
                <a:solidFill>
                  <a:srgbClr val="19BEDE"/>
                </a:solidFill>
                <a:effectLst/>
                <a:uLnTx/>
                <a:uFillTx/>
                <a:latin typeface="Calibri" panose="020F0502020204030204"/>
                <a:ea typeface="+mn-ea"/>
                <a:cs typeface="+mn-cs"/>
              </a:rPr>
              <a:t>Τεχνική Συνάντηση για την κατάρτιση Επιχειρησιακού Σχεδίου Τομέα Υδάτων βάσει Ολιστικής Προσέγγισης</a:t>
            </a:r>
          </a:p>
        </p:txBody>
      </p:sp>
    </p:spTree>
    <p:extLst>
      <p:ext uri="{BB962C8B-B14F-4D97-AF65-F5344CB8AC3E}">
        <p14:creationId xmlns:p14="http://schemas.microsoft.com/office/powerpoint/2010/main" val="4130565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par>
                                <p:cTn id="8" presetID="5" presetClass="entr" presetSubtype="10" fill="hold" grpId="0" nodeType="withEffect" nodePh="1">
                                  <p:stCondLst>
                                    <p:cond delay="0"/>
                                  </p:stCondLst>
                                  <p:endCondLst>
                                    <p:cond evt="begin" delay="0">
                                      <p:tn val="8"/>
                                    </p:cond>
                                  </p:end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par>
                                <p:cTn id="11" presetID="5"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heckerboard(across)">
                                      <p:cBhvr>
                                        <p:cTn id="13" dur="500"/>
                                        <p:tgtEl>
                                          <p:spTgt spid="7"/>
                                        </p:tgtEl>
                                      </p:cBhvr>
                                    </p:animEffect>
                                  </p:childTnLst>
                                </p:cTn>
                              </p:par>
                              <p:par>
                                <p:cTn id="14" presetID="5" presetClass="entr" presetSubtype="1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checkerboard(across)">
                                      <p:cBhvr>
                                        <p:cTn id="16" dur="500"/>
                                        <p:tgtEl>
                                          <p:spTgt spid="18"/>
                                        </p:tgtEl>
                                      </p:cBhvr>
                                    </p:animEffect>
                                  </p:childTnLst>
                                </p:cTn>
                              </p:par>
                              <p:par>
                                <p:cTn id="17" presetID="5" presetClass="entr" presetSubtype="1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heckerboard(across)">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0" name="Εικόνα 9">
            <a:extLst>
              <a:ext uri="{FF2B5EF4-FFF2-40B4-BE49-F238E27FC236}">
                <a16:creationId xmlns:a16="http://schemas.microsoft.com/office/drawing/2014/main" id="{C243369B-B836-F004-88C4-7ED8ADCF8CC4}"/>
              </a:ext>
            </a:extLst>
          </p:cNvPr>
          <p:cNvPicPr>
            <a:picLocks noChangeAspect="1"/>
          </p:cNvPicPr>
          <p:nvPr/>
        </p:nvPicPr>
        <p:blipFill>
          <a:blip r:embed="rId2"/>
          <a:srcRect t="4642"/>
          <a:stretch/>
        </p:blipFill>
        <p:spPr>
          <a:xfrm>
            <a:off x="1710828" y="597912"/>
            <a:ext cx="10440000" cy="6089303"/>
          </a:xfrm>
          <a:prstGeom prst="rect">
            <a:avLst/>
          </a:prstGeom>
        </p:spPr>
      </p:pic>
      <p:sp>
        <p:nvSpPr>
          <p:cNvPr id="6" name="Τίτλος 1">
            <a:extLst>
              <a:ext uri="{FF2B5EF4-FFF2-40B4-BE49-F238E27FC236}">
                <a16:creationId xmlns:a16="http://schemas.microsoft.com/office/drawing/2014/main" id="{9B629A48-E156-05CC-505D-1F71A07552EC}"/>
              </a:ext>
            </a:extLst>
          </p:cNvPr>
          <p:cNvSpPr txBox="1">
            <a:spLocks/>
          </p:cNvSpPr>
          <p:nvPr/>
        </p:nvSpPr>
        <p:spPr>
          <a:xfrm>
            <a:off x="0" y="0"/>
            <a:ext cx="12192000" cy="5979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3400" b="1" dirty="0">
                <a:solidFill>
                  <a:srgbClr val="144E8C"/>
                </a:solidFill>
                <a:latin typeface="Calibri" panose="020F0502020204030204" pitchFamily="34" charset="0"/>
                <a:ea typeface="Times New Roman" panose="02020603050405020304" pitchFamily="18" charset="0"/>
              </a:rPr>
              <a:t>Πρόοδος Υλοποίησης – </a:t>
            </a:r>
            <a:r>
              <a:rPr lang="el-GR" sz="3400" b="1" dirty="0" err="1">
                <a:solidFill>
                  <a:srgbClr val="144E8C"/>
                </a:solidFill>
                <a:latin typeface="Calibri" panose="020F0502020204030204" pitchFamily="34" charset="0"/>
                <a:ea typeface="Times New Roman" panose="02020603050405020304" pitchFamily="18" charset="0"/>
              </a:rPr>
              <a:t>ΕΤΠΑ</a:t>
            </a:r>
            <a:endParaRPr lang="el-GR" sz="3400" dirty="0">
              <a:solidFill>
                <a:srgbClr val="144E8C"/>
              </a:solidFill>
            </a:endParaRPr>
          </a:p>
        </p:txBody>
      </p:sp>
      <p:sp>
        <p:nvSpPr>
          <p:cNvPr id="2" name="Rectangle 2">
            <a:extLst>
              <a:ext uri="{FF2B5EF4-FFF2-40B4-BE49-F238E27FC236}">
                <a16:creationId xmlns:a16="http://schemas.microsoft.com/office/drawing/2014/main" id="{332C8138-1002-9F16-EC85-2B0E5C99AA10}"/>
              </a:ext>
            </a:extLst>
          </p:cNvPr>
          <p:cNvSpPr>
            <a:spLocks noChangeArrowheads="1"/>
          </p:cNvSpPr>
          <p:nvPr/>
        </p:nvSpPr>
        <p:spPr bwMode="auto">
          <a:xfrm>
            <a:off x="7779239" y="1082601"/>
            <a:ext cx="916126" cy="458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ts val="0"/>
              </a:spcBef>
              <a:buNone/>
            </a:pPr>
            <a:r>
              <a:rPr lang="el-GR" sz="2400" b="1" dirty="0">
                <a:solidFill>
                  <a:srgbClr val="FF0000"/>
                </a:solidFill>
                <a:latin typeface="Calibri" panose="020F0502020204030204" pitchFamily="34" charset="0"/>
                <a:cs typeface="Calibri" panose="020F0502020204030204" pitchFamily="34" charset="0"/>
              </a:rPr>
              <a:t>120%</a:t>
            </a:r>
          </a:p>
        </p:txBody>
      </p:sp>
      <p:sp>
        <p:nvSpPr>
          <p:cNvPr id="4" name="Rectangle 2">
            <a:extLst>
              <a:ext uri="{FF2B5EF4-FFF2-40B4-BE49-F238E27FC236}">
                <a16:creationId xmlns:a16="http://schemas.microsoft.com/office/drawing/2014/main" id="{6402260F-0278-5488-18E8-377BA000B603}"/>
              </a:ext>
            </a:extLst>
          </p:cNvPr>
          <p:cNvSpPr>
            <a:spLocks noChangeArrowheads="1"/>
          </p:cNvSpPr>
          <p:nvPr/>
        </p:nvSpPr>
        <p:spPr bwMode="auto">
          <a:xfrm>
            <a:off x="8905151" y="1863553"/>
            <a:ext cx="916126" cy="458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ts val="0"/>
              </a:spcBef>
              <a:buNone/>
            </a:pPr>
            <a:r>
              <a:rPr lang="el-GR" sz="2400" b="1" dirty="0">
                <a:solidFill>
                  <a:srgbClr val="FF0000"/>
                </a:solidFill>
                <a:latin typeface="Calibri" panose="020F0502020204030204" pitchFamily="34" charset="0"/>
                <a:cs typeface="Calibri" panose="020F0502020204030204" pitchFamily="34" charset="0"/>
              </a:rPr>
              <a:t>80%</a:t>
            </a:r>
          </a:p>
        </p:txBody>
      </p:sp>
      <p:sp>
        <p:nvSpPr>
          <p:cNvPr id="5" name="Rectangle 2">
            <a:extLst>
              <a:ext uri="{FF2B5EF4-FFF2-40B4-BE49-F238E27FC236}">
                <a16:creationId xmlns:a16="http://schemas.microsoft.com/office/drawing/2014/main" id="{296DF7AF-7D67-7BEF-7224-1D819DD98C6A}"/>
              </a:ext>
            </a:extLst>
          </p:cNvPr>
          <p:cNvSpPr>
            <a:spLocks noChangeArrowheads="1"/>
          </p:cNvSpPr>
          <p:nvPr/>
        </p:nvSpPr>
        <p:spPr bwMode="auto">
          <a:xfrm>
            <a:off x="9821277" y="2800079"/>
            <a:ext cx="916126" cy="458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ts val="0"/>
              </a:spcBef>
              <a:buNone/>
            </a:pPr>
            <a:r>
              <a:rPr lang="el-GR" sz="2400" b="1" dirty="0">
                <a:solidFill>
                  <a:srgbClr val="FF0000"/>
                </a:solidFill>
                <a:latin typeface="Calibri" panose="020F0502020204030204" pitchFamily="34" charset="0"/>
                <a:cs typeface="Calibri" panose="020F0502020204030204" pitchFamily="34" charset="0"/>
              </a:rPr>
              <a:t>50%</a:t>
            </a:r>
          </a:p>
        </p:txBody>
      </p:sp>
      <p:cxnSp>
        <p:nvCxnSpPr>
          <p:cNvPr id="7" name="Ευθύγραμμο βέλος σύνδεσης 6">
            <a:extLst>
              <a:ext uri="{FF2B5EF4-FFF2-40B4-BE49-F238E27FC236}">
                <a16:creationId xmlns:a16="http://schemas.microsoft.com/office/drawing/2014/main" id="{79D1C3F8-966C-74F9-C066-DFA5F94C118E}"/>
              </a:ext>
            </a:extLst>
          </p:cNvPr>
          <p:cNvCxnSpPr>
            <a:cxnSpLocks/>
          </p:cNvCxnSpPr>
          <p:nvPr/>
        </p:nvCxnSpPr>
        <p:spPr bwMode="auto">
          <a:xfrm>
            <a:off x="8371002" y="1646762"/>
            <a:ext cx="2582943" cy="2764982"/>
          </a:xfrm>
          <a:prstGeom prst="straightConnector1">
            <a:avLst/>
          </a:prstGeom>
          <a:solidFill>
            <a:schemeClr val="accent1"/>
          </a:solidFill>
          <a:ln w="28575" cap="flat" cmpd="sng" algn="ctr">
            <a:solidFill>
              <a:srgbClr val="FF0000"/>
            </a:solidFill>
            <a:prstDash val="solid"/>
            <a:round/>
            <a:headEnd type="none" w="med" len="med"/>
            <a:tailEnd type="triangle"/>
          </a:ln>
          <a:effectLst/>
        </p:spPr>
      </p:cxnSp>
      <p:sp>
        <p:nvSpPr>
          <p:cNvPr id="8" name="Rectangle 2">
            <a:extLst>
              <a:ext uri="{FF2B5EF4-FFF2-40B4-BE49-F238E27FC236}">
                <a16:creationId xmlns:a16="http://schemas.microsoft.com/office/drawing/2014/main" id="{5293B5CB-3FA9-0D1A-1B00-BD6875FCF8AC}"/>
              </a:ext>
            </a:extLst>
          </p:cNvPr>
          <p:cNvSpPr>
            <a:spLocks noChangeArrowheads="1"/>
          </p:cNvSpPr>
          <p:nvPr/>
        </p:nvSpPr>
        <p:spPr bwMode="auto">
          <a:xfrm>
            <a:off x="10573298" y="4516626"/>
            <a:ext cx="916126" cy="458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ts val="0"/>
              </a:spcBef>
              <a:buNone/>
            </a:pPr>
            <a:r>
              <a:rPr lang="el-GR" sz="2400" b="1" dirty="0">
                <a:solidFill>
                  <a:srgbClr val="FF0000"/>
                </a:solidFill>
                <a:latin typeface="Calibri" panose="020F0502020204030204" pitchFamily="34" charset="0"/>
                <a:cs typeface="Calibri" panose="020F0502020204030204" pitchFamily="34" charset="0"/>
              </a:rPr>
              <a:t>15%</a:t>
            </a:r>
          </a:p>
        </p:txBody>
      </p:sp>
    </p:spTree>
    <p:extLst>
      <p:ext uri="{BB962C8B-B14F-4D97-AF65-F5344CB8AC3E}">
        <p14:creationId xmlns:p14="http://schemas.microsoft.com/office/powerpoint/2010/main" val="3197785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heckerboard(across)">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checkerboard(across)">
                                      <p:cBhvr>
                                        <p:cTn id="15" dur="500"/>
                                        <p:tgtEl>
                                          <p:spTgt spid="2"/>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heckerboard(across)">
                                      <p:cBhvr>
                                        <p:cTn id="18" dur="500"/>
                                        <p:tgtEl>
                                          <p:spTgt spid="4"/>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heckerboard(across)">
                                      <p:cBhvr>
                                        <p:cTn id="21" dur="500"/>
                                        <p:tgtEl>
                                          <p:spTgt spid="5"/>
                                        </p:tgtEl>
                                      </p:cBhvr>
                                    </p:animEffect>
                                  </p:childTnLst>
                                </p:cTn>
                              </p:par>
                              <p:par>
                                <p:cTn id="22" presetID="5" presetClass="entr" presetSubtype="1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heckerboard(across)">
                                      <p:cBhvr>
                                        <p:cTn id="24" dur="500"/>
                                        <p:tgtEl>
                                          <p:spTgt spid="7"/>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heckerboard(across)">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4" grpId="0"/>
      <p:bldP spid="5" grpId="0"/>
      <p:bldP spid="8"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Θέση περιεχομένου 8">
            <a:extLst>
              <a:ext uri="{FF2B5EF4-FFF2-40B4-BE49-F238E27FC236}">
                <a16:creationId xmlns:a16="http://schemas.microsoft.com/office/drawing/2014/main" id="{96AE9238-BC11-6298-C751-66C39ADAC1B3}"/>
              </a:ext>
            </a:extLst>
          </p:cNvPr>
          <p:cNvSpPr>
            <a:spLocks noGrp="1"/>
          </p:cNvSpPr>
          <p:nvPr>
            <p:ph idx="1"/>
          </p:nvPr>
        </p:nvSpPr>
        <p:spPr>
          <a:xfrm>
            <a:off x="838200" y="1395167"/>
            <a:ext cx="10515600" cy="4781796"/>
          </a:xfrm>
        </p:spPr>
        <p:txBody>
          <a:bodyPr>
            <a:normAutofit/>
          </a:bodyPr>
          <a:lstStyle/>
          <a:p>
            <a:pPr marL="0" indent="0">
              <a:buNone/>
            </a:pPr>
            <a:r>
              <a:rPr lang="el-GR" sz="3000" dirty="0">
                <a:solidFill>
                  <a:schemeClr val="accent1">
                    <a:lumMod val="75000"/>
                  </a:schemeClr>
                </a:solidFill>
              </a:rPr>
              <a:t>Κτιριακές Εγκαταστάσεις στην Κομοτηνή - Επανεκκίνηση</a:t>
            </a:r>
          </a:p>
        </p:txBody>
      </p:sp>
      <p:pic>
        <p:nvPicPr>
          <p:cNvPr id="3" name="Εικόνα 2">
            <a:extLst>
              <a:ext uri="{FF2B5EF4-FFF2-40B4-BE49-F238E27FC236}">
                <a16:creationId xmlns:a16="http://schemas.microsoft.com/office/drawing/2014/main" id="{7C681549-E3B0-B0C6-5619-56E41C37B068}"/>
              </a:ext>
            </a:extLst>
          </p:cNvPr>
          <p:cNvPicPr>
            <a:picLocks noChangeAspect="1"/>
          </p:cNvPicPr>
          <p:nvPr/>
        </p:nvPicPr>
        <p:blipFill rotWithShape="1">
          <a:blip r:embed="rId2"/>
          <a:srcRect t="17491"/>
          <a:stretch/>
        </p:blipFill>
        <p:spPr>
          <a:xfrm>
            <a:off x="1554018" y="2324100"/>
            <a:ext cx="9799782" cy="3638550"/>
          </a:xfrm>
          <a:prstGeom prst="rect">
            <a:avLst/>
          </a:prstGeom>
        </p:spPr>
      </p:pic>
      <p:sp>
        <p:nvSpPr>
          <p:cNvPr id="4" name="Τίτλος 1">
            <a:extLst>
              <a:ext uri="{FF2B5EF4-FFF2-40B4-BE49-F238E27FC236}">
                <a16:creationId xmlns:a16="http://schemas.microsoft.com/office/drawing/2014/main" id="{6ADA4130-012F-DD7A-21DA-9EDE866927D8}"/>
              </a:ext>
            </a:extLst>
          </p:cNvPr>
          <p:cNvSpPr txBox="1">
            <a:spLocks/>
          </p:cNvSpPr>
          <p:nvPr/>
        </p:nvSpPr>
        <p:spPr>
          <a:xfrm>
            <a:off x="990600" y="25082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r>
              <a:rPr lang="el-GR" dirty="0">
                <a:latin typeface="+mn-lt"/>
              </a:rPr>
              <a:t>Πράξεις Στρατηγικής Σημασίας </a:t>
            </a:r>
          </a:p>
        </p:txBody>
      </p:sp>
    </p:spTree>
    <p:extLst>
      <p:ext uri="{BB962C8B-B14F-4D97-AF65-F5344CB8AC3E}">
        <p14:creationId xmlns:p14="http://schemas.microsoft.com/office/powerpoint/2010/main" val="3141869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checkerboard(across)">
                                      <p:cBhvr>
                                        <p:cTn id="10"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6B470E-06AA-943F-7D08-F6D74EF20C5D}"/>
              </a:ext>
            </a:extLst>
          </p:cNvPr>
          <p:cNvSpPr>
            <a:spLocks noGrp="1"/>
          </p:cNvSpPr>
          <p:nvPr>
            <p:ph type="title"/>
          </p:nvPr>
        </p:nvSpPr>
        <p:spPr/>
        <p:txBody>
          <a:bodyPr/>
          <a:lstStyle/>
          <a:p>
            <a:r>
              <a:rPr lang="el-GR" dirty="0">
                <a:latin typeface="+mn-lt"/>
              </a:rPr>
              <a:t>Κτιριακές Εγκαταστάσεις στην Κομοτηνή</a:t>
            </a:r>
          </a:p>
        </p:txBody>
      </p:sp>
      <p:sp>
        <p:nvSpPr>
          <p:cNvPr id="9" name="Θέση περιεχομένου 8">
            <a:extLst>
              <a:ext uri="{FF2B5EF4-FFF2-40B4-BE49-F238E27FC236}">
                <a16:creationId xmlns:a16="http://schemas.microsoft.com/office/drawing/2014/main" id="{96AE9238-BC11-6298-C751-66C39ADAC1B3}"/>
              </a:ext>
            </a:extLst>
          </p:cNvPr>
          <p:cNvSpPr>
            <a:spLocks noGrp="1"/>
          </p:cNvSpPr>
          <p:nvPr>
            <p:ph idx="1"/>
          </p:nvPr>
        </p:nvSpPr>
        <p:spPr>
          <a:xfrm>
            <a:off x="838200" y="1545996"/>
            <a:ext cx="10515600" cy="4630967"/>
          </a:xfrm>
        </p:spPr>
        <p:txBody>
          <a:bodyPr>
            <a:normAutofit/>
          </a:bodyPr>
          <a:lstStyle/>
          <a:p>
            <a:pPr marL="0" indent="0">
              <a:buNone/>
            </a:pPr>
            <a:r>
              <a:rPr lang="el-GR" sz="3000" dirty="0">
                <a:solidFill>
                  <a:schemeClr val="accent1">
                    <a:lumMod val="75000"/>
                  </a:schemeClr>
                </a:solidFill>
              </a:rPr>
              <a:t>Κτιριακές Εγκαταστάσεις στην Κομοτηνή - Επανεκκίνηση</a:t>
            </a:r>
          </a:p>
          <a:p>
            <a:pPr marL="0" indent="0">
              <a:buNone/>
            </a:pPr>
            <a:endParaRPr lang="el-GR" sz="3000" dirty="0">
              <a:solidFill>
                <a:schemeClr val="accent1">
                  <a:lumMod val="75000"/>
                </a:schemeClr>
              </a:solidFill>
            </a:endParaRPr>
          </a:p>
        </p:txBody>
      </p:sp>
      <p:pic>
        <p:nvPicPr>
          <p:cNvPr id="4" name="Εικόνα 3">
            <a:extLst>
              <a:ext uri="{FF2B5EF4-FFF2-40B4-BE49-F238E27FC236}">
                <a16:creationId xmlns:a16="http://schemas.microsoft.com/office/drawing/2014/main" id="{57BE61A1-D0FB-B25C-1EDA-40B37EC8D492}"/>
              </a:ext>
            </a:extLst>
          </p:cNvPr>
          <p:cNvPicPr>
            <a:picLocks noChangeAspect="1"/>
          </p:cNvPicPr>
          <p:nvPr/>
        </p:nvPicPr>
        <p:blipFill rotWithShape="1">
          <a:blip r:embed="rId2"/>
          <a:srcRect l="6875" t="14584" b="23264"/>
          <a:stretch/>
        </p:blipFill>
        <p:spPr>
          <a:xfrm>
            <a:off x="419100" y="2296319"/>
            <a:ext cx="11353800" cy="3409950"/>
          </a:xfrm>
          <a:prstGeom prst="rect">
            <a:avLst/>
          </a:prstGeom>
        </p:spPr>
      </p:pic>
    </p:spTree>
    <p:extLst>
      <p:ext uri="{BB962C8B-B14F-4D97-AF65-F5344CB8AC3E}">
        <p14:creationId xmlns:p14="http://schemas.microsoft.com/office/powerpoint/2010/main" val="625331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checkerboard(across)">
                                      <p:cBhvr>
                                        <p:cTn id="10" dur="500"/>
                                        <p:tgtEl>
                                          <p:spTgt spid="9">
                                            <p:txEl>
                                              <p:pRg st="0" end="0"/>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6B470E-06AA-943F-7D08-F6D74EF20C5D}"/>
              </a:ext>
            </a:extLst>
          </p:cNvPr>
          <p:cNvSpPr>
            <a:spLocks noGrp="1"/>
          </p:cNvSpPr>
          <p:nvPr>
            <p:ph type="title"/>
          </p:nvPr>
        </p:nvSpPr>
        <p:spPr/>
        <p:txBody>
          <a:bodyPr/>
          <a:lstStyle/>
          <a:p>
            <a:r>
              <a:rPr lang="el-GR" dirty="0">
                <a:latin typeface="+mn-lt"/>
              </a:rPr>
              <a:t>Πράξεις Στρατηγικής Σημασίας </a:t>
            </a:r>
          </a:p>
        </p:txBody>
      </p:sp>
      <p:pic>
        <p:nvPicPr>
          <p:cNvPr id="7" name="Θέση περιεχομένου 6">
            <a:extLst>
              <a:ext uri="{FF2B5EF4-FFF2-40B4-BE49-F238E27FC236}">
                <a16:creationId xmlns:a16="http://schemas.microsoft.com/office/drawing/2014/main" id="{C03FC5A4-0CB2-8502-0542-94FC69716126}"/>
              </a:ext>
            </a:extLst>
          </p:cNvPr>
          <p:cNvPicPr>
            <a:picLocks noGrp="1" noChangeAspect="1"/>
          </p:cNvPicPr>
          <p:nvPr>
            <p:ph idx="1"/>
          </p:nvPr>
        </p:nvPicPr>
        <p:blipFill rotWithShape="1">
          <a:blip r:embed="rId2"/>
          <a:srcRect l="1478" t="17804" b="9741"/>
          <a:stretch/>
        </p:blipFill>
        <p:spPr>
          <a:xfrm>
            <a:off x="952500" y="2781300"/>
            <a:ext cx="7621412" cy="3152775"/>
          </a:xfrm>
        </p:spPr>
      </p:pic>
      <p:sp>
        <p:nvSpPr>
          <p:cNvPr id="3" name="Τίτλος 1">
            <a:extLst>
              <a:ext uri="{FF2B5EF4-FFF2-40B4-BE49-F238E27FC236}">
                <a16:creationId xmlns:a16="http://schemas.microsoft.com/office/drawing/2014/main" id="{D79F4806-FD2F-40F1-2878-713582BC891F}"/>
              </a:ext>
            </a:extLst>
          </p:cNvPr>
          <p:cNvSpPr txBox="1">
            <a:spLocks/>
          </p:cNvSpPr>
          <p:nvPr/>
        </p:nvSpPr>
        <p:spPr>
          <a:xfrm>
            <a:off x="838200" y="1455737"/>
            <a:ext cx="113538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r>
              <a:rPr lang="el-GR" dirty="0">
                <a:solidFill>
                  <a:schemeClr val="accent1">
                    <a:lumMod val="75000"/>
                  </a:schemeClr>
                </a:solidFill>
                <a:latin typeface="+mn-lt"/>
              </a:rPr>
              <a:t>Ιατρική Σχολή </a:t>
            </a:r>
            <a:r>
              <a:rPr lang="el-GR" dirty="0" err="1">
                <a:solidFill>
                  <a:schemeClr val="accent1">
                    <a:lumMod val="75000"/>
                  </a:schemeClr>
                </a:solidFill>
                <a:latin typeface="+mn-lt"/>
              </a:rPr>
              <a:t>Αλεξ</a:t>
            </a:r>
            <a:r>
              <a:rPr lang="el-GR" dirty="0">
                <a:solidFill>
                  <a:schemeClr val="accent1">
                    <a:lumMod val="75000"/>
                  </a:schemeClr>
                </a:solidFill>
                <a:latin typeface="+mn-lt"/>
              </a:rPr>
              <a:t>/</a:t>
            </a:r>
            <a:r>
              <a:rPr lang="el-GR" dirty="0" err="1">
                <a:solidFill>
                  <a:schemeClr val="accent1">
                    <a:lumMod val="75000"/>
                  </a:schemeClr>
                </a:solidFill>
                <a:latin typeface="+mn-lt"/>
              </a:rPr>
              <a:t>πολης</a:t>
            </a:r>
            <a:r>
              <a:rPr lang="el-GR" dirty="0">
                <a:solidFill>
                  <a:schemeClr val="accent1">
                    <a:lumMod val="75000"/>
                  </a:schemeClr>
                </a:solidFill>
                <a:latin typeface="+mn-lt"/>
              </a:rPr>
              <a:t> - Επανεκκίνηση</a:t>
            </a:r>
          </a:p>
        </p:txBody>
      </p:sp>
    </p:spTree>
    <p:extLst>
      <p:ext uri="{BB962C8B-B14F-4D97-AF65-F5344CB8AC3E}">
        <p14:creationId xmlns:p14="http://schemas.microsoft.com/office/powerpoint/2010/main" val="401606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C4A3C7A7-0998-D15D-2E69-4D265637C2F9}"/>
              </a:ext>
            </a:extLst>
          </p:cNvPr>
          <p:cNvPicPr>
            <a:picLocks noChangeAspect="1"/>
          </p:cNvPicPr>
          <p:nvPr/>
        </p:nvPicPr>
        <p:blipFill rotWithShape="1">
          <a:blip r:embed="rId2"/>
          <a:srcRect t="3193" r="52535"/>
          <a:stretch/>
        </p:blipFill>
        <p:spPr>
          <a:xfrm>
            <a:off x="942109" y="220143"/>
            <a:ext cx="9070564" cy="6054317"/>
          </a:xfrm>
          <a:prstGeom prst="rect">
            <a:avLst/>
          </a:prstGeom>
        </p:spPr>
      </p:pic>
    </p:spTree>
    <p:extLst>
      <p:ext uri="{BB962C8B-B14F-4D97-AF65-F5344CB8AC3E}">
        <p14:creationId xmlns:p14="http://schemas.microsoft.com/office/powerpoint/2010/main" val="1079629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500122" y="2774599"/>
            <a:ext cx="4412998" cy="803707"/>
          </a:xfrm>
        </p:spPr>
        <p:txBody>
          <a:bodyPr>
            <a:normAutofit fontScale="92500"/>
          </a:bodyPr>
          <a:lstStyle/>
          <a:p>
            <a:r>
              <a:rPr lang="en-US" sz="1700" b="1" dirty="0">
                <a:solidFill>
                  <a:srgbClr val="00BFE0"/>
                </a:solidFill>
              </a:rPr>
              <a:t>4</a:t>
            </a:r>
            <a:r>
              <a:rPr lang="el-GR" sz="1700" b="1" dirty="0">
                <a:solidFill>
                  <a:srgbClr val="00BFE0"/>
                </a:solidFill>
              </a:rPr>
              <a:t>η Συνεδρίαση Επιτροπής Παρακολούθησης</a:t>
            </a:r>
          </a:p>
          <a:p>
            <a:r>
              <a:rPr lang="el-GR" b="1" dirty="0">
                <a:solidFill>
                  <a:srgbClr val="00BFE0"/>
                </a:solidFill>
              </a:rPr>
              <a:t>Κομοτηνή, 20/0</a:t>
            </a:r>
            <a:r>
              <a:rPr lang="en-US" b="1" dirty="0">
                <a:solidFill>
                  <a:srgbClr val="00BFE0"/>
                </a:solidFill>
              </a:rPr>
              <a:t>5</a:t>
            </a:r>
            <a:r>
              <a:rPr lang="el-GR" b="1" dirty="0">
                <a:solidFill>
                  <a:srgbClr val="00BFE0"/>
                </a:solidFill>
              </a:rPr>
              <a:t>/2025</a:t>
            </a:r>
          </a:p>
        </p:txBody>
      </p:sp>
      <p:sp>
        <p:nvSpPr>
          <p:cNvPr id="8" name="7 - TextBox">
            <a:extLst>
              <a:ext uri="{FF2B5EF4-FFF2-40B4-BE49-F238E27FC236}">
                <a16:creationId xmlns:a16="http://schemas.microsoft.com/office/drawing/2014/main" id="{36796C4E-3A2D-4EC5-CE99-A5D7E00A7E3B}"/>
              </a:ext>
            </a:extLst>
          </p:cNvPr>
          <p:cNvSpPr txBox="1">
            <a:spLocks noChangeArrowheads="1"/>
          </p:cNvSpPr>
          <p:nvPr/>
        </p:nvSpPr>
        <p:spPr bwMode="auto">
          <a:xfrm>
            <a:off x="8100205" y="5637866"/>
            <a:ext cx="409179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l-GR" altLang="el-GR" sz="1800" b="1" dirty="0">
                <a:solidFill>
                  <a:srgbClr val="144E8C"/>
                </a:solidFill>
                <a:latin typeface="Calibri" panose="020F0502020204030204" pitchFamily="34" charset="0"/>
                <a:cs typeface="Arial" panose="020B0604020202020204" pitchFamily="34" charset="0"/>
              </a:rPr>
              <a:t>Παναγιώτης </a:t>
            </a:r>
            <a:r>
              <a:rPr lang="el-GR" altLang="el-GR" sz="1800" b="1" dirty="0" err="1">
                <a:solidFill>
                  <a:srgbClr val="144E8C"/>
                </a:solidFill>
                <a:latin typeface="Calibri" panose="020F0502020204030204" pitchFamily="34" charset="0"/>
                <a:cs typeface="Arial" panose="020B0604020202020204" pitchFamily="34" charset="0"/>
              </a:rPr>
              <a:t>Κουδουμάκης</a:t>
            </a:r>
            <a:endParaRPr lang="en-US" altLang="el-GR" sz="1800" b="1" dirty="0">
              <a:solidFill>
                <a:srgbClr val="144E8C"/>
              </a:solidFill>
              <a:latin typeface="Calibri" panose="020F0502020204030204" pitchFamily="34" charset="0"/>
              <a:cs typeface="Arial" panose="020B0604020202020204" pitchFamily="34" charset="0"/>
            </a:endParaRPr>
          </a:p>
          <a:p>
            <a:pPr eaLnBrk="1" hangingPunct="1">
              <a:spcBef>
                <a:spcPct val="0"/>
              </a:spcBef>
              <a:buClrTx/>
              <a:buSzTx/>
              <a:buFontTx/>
              <a:buNone/>
            </a:pPr>
            <a:r>
              <a:rPr lang="el-GR" altLang="el-GR" sz="1600" dirty="0">
                <a:solidFill>
                  <a:srgbClr val="144E8C"/>
                </a:solidFill>
                <a:latin typeface="Calibri" panose="020F0502020204030204" pitchFamily="34" charset="0"/>
                <a:cs typeface="Arial" panose="020B0604020202020204" pitchFamily="34" charset="0"/>
              </a:rPr>
              <a:t>Προϊστάμενος</a:t>
            </a:r>
            <a:endParaRPr lang="en-US" altLang="el-GR" sz="1600" dirty="0">
              <a:solidFill>
                <a:srgbClr val="144E8C"/>
              </a:solidFill>
              <a:latin typeface="Calibri" panose="020F0502020204030204" pitchFamily="34" charset="0"/>
              <a:cs typeface="Arial" panose="020B0604020202020204" pitchFamily="34" charset="0"/>
            </a:endParaRPr>
          </a:p>
          <a:p>
            <a:pPr eaLnBrk="1" hangingPunct="1">
              <a:spcBef>
                <a:spcPct val="0"/>
              </a:spcBef>
              <a:buClrTx/>
              <a:buSzTx/>
              <a:buFontTx/>
              <a:buNone/>
            </a:pPr>
            <a:r>
              <a:rPr lang="el-GR" altLang="el-GR" sz="1600" dirty="0">
                <a:solidFill>
                  <a:srgbClr val="144E8C"/>
                </a:solidFill>
                <a:latin typeface="Calibri" panose="020F0502020204030204" pitchFamily="34" charset="0"/>
                <a:cs typeface="Arial" panose="020B0604020202020204" pitchFamily="34" charset="0"/>
              </a:rPr>
              <a:t>Ειδικής Υπηρεσίας Διαχείρισης</a:t>
            </a:r>
            <a:r>
              <a:rPr lang="en-US" altLang="el-GR" sz="1600" dirty="0">
                <a:solidFill>
                  <a:srgbClr val="144E8C"/>
                </a:solidFill>
                <a:latin typeface="Calibri" panose="020F0502020204030204" pitchFamily="34" charset="0"/>
                <a:cs typeface="Arial" panose="020B0604020202020204" pitchFamily="34" charset="0"/>
              </a:rPr>
              <a:t> </a:t>
            </a:r>
            <a:r>
              <a:rPr lang="el-GR" altLang="el-GR" sz="1600" dirty="0">
                <a:solidFill>
                  <a:srgbClr val="144E8C"/>
                </a:solidFill>
                <a:latin typeface="Calibri" panose="020F0502020204030204" pitchFamily="34" charset="0"/>
                <a:cs typeface="Arial" panose="020B0604020202020204" pitchFamily="34" charset="0"/>
              </a:rPr>
              <a:t>Προγράμματος «Ανατολική Μακεδονία, Θράκη»</a:t>
            </a:r>
          </a:p>
        </p:txBody>
      </p:sp>
      <p:sp>
        <p:nvSpPr>
          <p:cNvPr id="10" name="TextBox 9">
            <a:extLst>
              <a:ext uri="{FF2B5EF4-FFF2-40B4-BE49-F238E27FC236}">
                <a16:creationId xmlns:a16="http://schemas.microsoft.com/office/drawing/2014/main" id="{EDC072C9-D1CE-539B-724C-A06F2A157F76}"/>
              </a:ext>
            </a:extLst>
          </p:cNvPr>
          <p:cNvSpPr txBox="1"/>
          <p:nvPr/>
        </p:nvSpPr>
        <p:spPr>
          <a:xfrm>
            <a:off x="0" y="1733909"/>
            <a:ext cx="12191999" cy="523220"/>
          </a:xfrm>
          <a:prstGeom prst="rect">
            <a:avLst/>
          </a:prstGeom>
          <a:noFill/>
        </p:spPr>
        <p:txBody>
          <a:bodyPr wrap="square">
            <a:spAutoFit/>
          </a:bodyPr>
          <a:lstStyle/>
          <a:p>
            <a:pPr algn="ctr"/>
            <a:r>
              <a:rPr kumimoji="0" lang="el-GR" sz="2800" b="1" i="1" u="none" strike="noStrike" kern="1200" cap="none" spc="0" normalizeH="0" baseline="0" noProof="0" dirty="0">
                <a:ln>
                  <a:noFill/>
                </a:ln>
                <a:solidFill>
                  <a:prstClr val="white"/>
                </a:solidFill>
                <a:effectLst/>
                <a:uLnTx/>
                <a:uFillTx/>
                <a:latin typeface="Trebuchet MS" panose="020B0603020202020204" pitchFamily="34" charset="0"/>
                <a:ea typeface="+mj-ea"/>
                <a:cs typeface="+mj-cs"/>
              </a:rPr>
              <a:t>… ευχαριστούμε για την προσοχή σας</a:t>
            </a:r>
            <a:endParaRPr lang="el-GR" dirty="0"/>
          </a:p>
        </p:txBody>
      </p:sp>
      <p:pic>
        <p:nvPicPr>
          <p:cNvPr id="2" name="Εικόνα 1" descr="Εικόνα που περιέχει κείμενο, γραμματοσειρά, στιγμιότυπο οθόνης&#10;&#10;Περιγραφή που δημιουργήθηκε αυτόματα">
            <a:extLst>
              <a:ext uri="{FF2B5EF4-FFF2-40B4-BE49-F238E27FC236}">
                <a16:creationId xmlns:a16="http://schemas.microsoft.com/office/drawing/2014/main" id="{4F5917B0-6AC7-D2EC-6756-A8783F180A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08" y="5857489"/>
            <a:ext cx="3794271" cy="668749"/>
          </a:xfrm>
          <a:prstGeom prst="rect">
            <a:avLst/>
          </a:prstGeom>
        </p:spPr>
      </p:pic>
    </p:spTree>
    <p:extLst>
      <p:ext uri="{BB962C8B-B14F-4D97-AF65-F5344CB8AC3E}">
        <p14:creationId xmlns:p14="http://schemas.microsoft.com/office/powerpoint/2010/main" val="310845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heckerboard(across)">
                                      <p:cBhvr>
                                        <p:cTn id="13" dur="500"/>
                                        <p:tgtEl>
                                          <p:spTgt spid="8"/>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heckerboard(across)">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9B629A48-E156-05CC-505D-1F71A07552EC}"/>
              </a:ext>
            </a:extLst>
          </p:cNvPr>
          <p:cNvSpPr txBox="1">
            <a:spLocks/>
          </p:cNvSpPr>
          <p:nvPr/>
        </p:nvSpPr>
        <p:spPr>
          <a:xfrm>
            <a:off x="0" y="0"/>
            <a:ext cx="12192000" cy="5979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3400" b="1" dirty="0">
                <a:solidFill>
                  <a:srgbClr val="144E8C"/>
                </a:solidFill>
                <a:latin typeface="Calibri" panose="020F0502020204030204" pitchFamily="34" charset="0"/>
                <a:ea typeface="Times New Roman" panose="02020603050405020304" pitchFamily="18" charset="0"/>
              </a:rPr>
              <a:t>Πρόοδος Υλοποίησης – ΕΚΤ+</a:t>
            </a:r>
            <a:endParaRPr lang="el-GR" sz="3400" dirty="0">
              <a:solidFill>
                <a:srgbClr val="144E8C"/>
              </a:solidFill>
            </a:endParaRPr>
          </a:p>
        </p:txBody>
      </p:sp>
      <p:pic>
        <p:nvPicPr>
          <p:cNvPr id="3" name="Εικόνα 2">
            <a:extLst>
              <a:ext uri="{FF2B5EF4-FFF2-40B4-BE49-F238E27FC236}">
                <a16:creationId xmlns:a16="http://schemas.microsoft.com/office/drawing/2014/main" id="{F0B28950-C77B-C900-6951-EB5BD2F644AA}"/>
              </a:ext>
            </a:extLst>
          </p:cNvPr>
          <p:cNvPicPr>
            <a:picLocks noChangeAspect="1"/>
          </p:cNvPicPr>
          <p:nvPr/>
        </p:nvPicPr>
        <p:blipFill>
          <a:blip r:embed="rId2"/>
          <a:srcRect t="4810"/>
          <a:stretch/>
        </p:blipFill>
        <p:spPr>
          <a:xfrm>
            <a:off x="876000" y="597912"/>
            <a:ext cx="10440000" cy="6078605"/>
          </a:xfrm>
          <a:prstGeom prst="rect">
            <a:avLst/>
          </a:prstGeom>
        </p:spPr>
      </p:pic>
    </p:spTree>
    <p:extLst>
      <p:ext uri="{BB962C8B-B14F-4D97-AF65-F5344CB8AC3E}">
        <p14:creationId xmlns:p14="http://schemas.microsoft.com/office/powerpoint/2010/main" val="244397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par>
                                <p:cTn id="8" presetID="5"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a:extLst>
              <a:ext uri="{FF2B5EF4-FFF2-40B4-BE49-F238E27FC236}">
                <a16:creationId xmlns:a16="http://schemas.microsoft.com/office/drawing/2014/main" id="{B6ABEB4A-111D-551B-3DA9-81EDE4357D86}"/>
              </a:ext>
            </a:extLst>
          </p:cNvPr>
          <p:cNvSpPr>
            <a:spLocks noGrp="1"/>
          </p:cNvSpPr>
          <p:nvPr>
            <p:ph type="title"/>
          </p:nvPr>
        </p:nvSpPr>
        <p:spPr>
          <a:xfrm>
            <a:off x="0" y="197963"/>
            <a:ext cx="12192000" cy="597912"/>
          </a:xfrm>
        </p:spPr>
        <p:txBody>
          <a:bodyPr>
            <a:normAutofit/>
          </a:bodyPr>
          <a:lstStyle/>
          <a:p>
            <a:pPr algn="ctr"/>
            <a:r>
              <a:rPr lang="el-GR" sz="3400" b="1" dirty="0">
                <a:solidFill>
                  <a:srgbClr val="144E8C"/>
                </a:solidFill>
                <a:latin typeface="Calibri" panose="020F0502020204030204" pitchFamily="34" charset="0"/>
                <a:ea typeface="Times New Roman" panose="02020603050405020304" pitchFamily="18" charset="0"/>
              </a:rPr>
              <a:t>Πρόοδος Υλοποίησης – Συγκριτικά Μεγέθη </a:t>
            </a:r>
            <a:endParaRPr lang="el-GR" sz="3400" dirty="0">
              <a:solidFill>
                <a:srgbClr val="144E8C"/>
              </a:solidFill>
            </a:endParaRPr>
          </a:p>
        </p:txBody>
      </p:sp>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just">
              <a:lnSpc>
                <a:spcPct val="150000"/>
              </a:lnSpc>
            </a:pPr>
            <a:endParaRPr lang="el-GR" sz="2600" b="0" dirty="0">
              <a:solidFill>
                <a:schemeClr val="accent1">
                  <a:lumMod val="75000"/>
                </a:schemeClr>
              </a:solidFill>
            </a:endParaRPr>
          </a:p>
        </p:txBody>
      </p:sp>
      <p:pic>
        <p:nvPicPr>
          <p:cNvPr id="6" name="Εικόνα 5">
            <a:extLst>
              <a:ext uri="{FF2B5EF4-FFF2-40B4-BE49-F238E27FC236}">
                <a16:creationId xmlns:a16="http://schemas.microsoft.com/office/drawing/2014/main" id="{CD07B062-FE33-EE72-036D-9C1A517CFBB9}"/>
              </a:ext>
            </a:extLst>
          </p:cNvPr>
          <p:cNvPicPr>
            <a:picLocks noChangeAspect="1"/>
          </p:cNvPicPr>
          <p:nvPr/>
        </p:nvPicPr>
        <p:blipFill>
          <a:blip r:embed="rId2"/>
          <a:stretch>
            <a:fillRect/>
          </a:stretch>
        </p:blipFill>
        <p:spPr>
          <a:xfrm>
            <a:off x="45178" y="1076677"/>
            <a:ext cx="11880000" cy="1551992"/>
          </a:xfrm>
          <a:prstGeom prst="rect">
            <a:avLst/>
          </a:prstGeom>
        </p:spPr>
      </p:pic>
      <p:sp>
        <p:nvSpPr>
          <p:cNvPr id="3" name="TextBox 2">
            <a:extLst>
              <a:ext uri="{FF2B5EF4-FFF2-40B4-BE49-F238E27FC236}">
                <a16:creationId xmlns:a16="http://schemas.microsoft.com/office/drawing/2014/main" id="{127956A4-DF44-7B19-DD94-41A4DBB1F40B}"/>
              </a:ext>
            </a:extLst>
          </p:cNvPr>
          <p:cNvSpPr txBox="1"/>
          <p:nvPr/>
        </p:nvSpPr>
        <p:spPr>
          <a:xfrm>
            <a:off x="0" y="2841338"/>
            <a:ext cx="2657475" cy="369332"/>
          </a:xfrm>
          <a:prstGeom prst="rect">
            <a:avLst/>
          </a:prstGeom>
          <a:noFill/>
        </p:spPr>
        <p:txBody>
          <a:bodyPr wrap="square">
            <a:spAutoFit/>
          </a:bodyPr>
          <a:lstStyle/>
          <a:p>
            <a:r>
              <a:rPr lang="el-GR" sz="1800" i="1" dirty="0">
                <a:effectLst/>
                <a:latin typeface="Calibri" panose="020F0502020204030204" pitchFamily="34" charset="0"/>
                <a:ea typeface="Times New Roman" panose="02020603050405020304" pitchFamily="18" charset="0"/>
              </a:rPr>
              <a:t>(</a:t>
            </a:r>
            <a:r>
              <a:rPr lang="el-GR" sz="1800" i="1" dirty="0">
                <a:solidFill>
                  <a:srgbClr val="FF0000"/>
                </a:solidFill>
                <a:effectLst/>
                <a:latin typeface="Calibri" panose="020F0502020204030204" pitchFamily="34" charset="0"/>
                <a:ea typeface="Times New Roman" panose="02020603050405020304" pitchFamily="18" charset="0"/>
              </a:rPr>
              <a:t>Στοιχεία ΟΠΣ: 19.5.2025</a:t>
            </a:r>
            <a:r>
              <a:rPr lang="el-GR" sz="1800" i="1" dirty="0">
                <a:effectLst/>
                <a:latin typeface="Calibri" panose="020F0502020204030204" pitchFamily="34" charset="0"/>
                <a:ea typeface="Times New Roman" panose="02020603050405020304" pitchFamily="18" charset="0"/>
              </a:rPr>
              <a:t>)</a:t>
            </a:r>
            <a:endParaRPr lang="el-GR" i="1" dirty="0"/>
          </a:p>
        </p:txBody>
      </p:sp>
      <p:sp>
        <p:nvSpPr>
          <p:cNvPr id="9" name="Ορθογώνιο 8">
            <a:extLst>
              <a:ext uri="{FF2B5EF4-FFF2-40B4-BE49-F238E27FC236}">
                <a16:creationId xmlns:a16="http://schemas.microsoft.com/office/drawing/2014/main" id="{677F8FCE-B36D-9C98-1A9B-7DF6B64B54AB}"/>
              </a:ext>
            </a:extLst>
          </p:cNvPr>
          <p:cNvSpPr/>
          <p:nvPr/>
        </p:nvSpPr>
        <p:spPr>
          <a:xfrm>
            <a:off x="11100615" y="1701687"/>
            <a:ext cx="575035" cy="81871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Ορθογώνιο 9">
            <a:extLst>
              <a:ext uri="{FF2B5EF4-FFF2-40B4-BE49-F238E27FC236}">
                <a16:creationId xmlns:a16="http://schemas.microsoft.com/office/drawing/2014/main" id="{57291342-5E77-2567-6A4F-8E80C433462E}"/>
              </a:ext>
            </a:extLst>
          </p:cNvPr>
          <p:cNvSpPr/>
          <p:nvPr/>
        </p:nvSpPr>
        <p:spPr>
          <a:xfrm>
            <a:off x="8897339" y="1719812"/>
            <a:ext cx="659883" cy="79043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10">
            <a:extLst>
              <a:ext uri="{FF2B5EF4-FFF2-40B4-BE49-F238E27FC236}">
                <a16:creationId xmlns:a16="http://schemas.microsoft.com/office/drawing/2014/main" id="{6C11CCE9-906C-BD4D-719C-B64B89A9A83C}"/>
              </a:ext>
            </a:extLst>
          </p:cNvPr>
          <p:cNvSpPr/>
          <p:nvPr/>
        </p:nvSpPr>
        <p:spPr>
          <a:xfrm>
            <a:off x="6663181" y="1738666"/>
            <a:ext cx="659883" cy="77158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Ορθογώνιο 11">
            <a:extLst>
              <a:ext uri="{FF2B5EF4-FFF2-40B4-BE49-F238E27FC236}">
                <a16:creationId xmlns:a16="http://schemas.microsoft.com/office/drawing/2014/main" id="{176B09A2-866B-C81B-5737-1FBC805B5324}"/>
              </a:ext>
            </a:extLst>
          </p:cNvPr>
          <p:cNvSpPr/>
          <p:nvPr/>
        </p:nvSpPr>
        <p:spPr>
          <a:xfrm>
            <a:off x="4561006" y="1748822"/>
            <a:ext cx="575035" cy="77158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834538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par>
                                <p:cTn id="11" presetID="5" presetClass="entr" presetSubtype="10" fill="hold" grpId="0" nodeType="withEffect" nodePh="1">
                                  <p:stCondLst>
                                    <p:cond delay="0"/>
                                  </p:stCondLst>
                                  <p:endCondLst>
                                    <p:cond evt="begin" delay="0">
                                      <p:tn val="11"/>
                                    </p:cond>
                                  </p:endCondLst>
                                  <p:childTnLst>
                                    <p:set>
                                      <p:cBhvr>
                                        <p:cTn id="12" dur="1" fill="hold">
                                          <p:stCondLst>
                                            <p:cond delay="0"/>
                                          </p:stCondLst>
                                        </p:cTn>
                                        <p:tgtEl>
                                          <p:spTgt spid="8"/>
                                        </p:tgtEl>
                                        <p:attrNameLst>
                                          <p:attrName>style.visibility</p:attrName>
                                        </p:attrNameLst>
                                      </p:cBhvr>
                                      <p:to>
                                        <p:strVal val="visible"/>
                                      </p:to>
                                    </p:set>
                                    <p:animEffect transition="in" filter="checkerboard(across)">
                                      <p:cBhvr>
                                        <p:cTn id="13" dur="500"/>
                                        <p:tgtEl>
                                          <p:spTgt spid="8"/>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checkerboard(across)">
                                      <p:cBhvr>
                                        <p:cTn id="16" dur="500"/>
                                        <p:tgtEl>
                                          <p:spTgt spid="12"/>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heckerboard(across)">
                                      <p:cBhvr>
                                        <p:cTn id="19" dur="500"/>
                                        <p:tgtEl>
                                          <p:spTgt spid="9"/>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heckerboard(across)">
                                      <p:cBhvr>
                                        <p:cTn id="22" dur="500"/>
                                        <p:tgtEl>
                                          <p:spTgt spid="10"/>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checkerboard(across)">
                                      <p:cBhvr>
                                        <p:cTn id="25" dur="500"/>
                                        <p:tgtEl>
                                          <p:spTgt spid="11"/>
                                        </p:tgtEl>
                                      </p:cBhvr>
                                    </p:animEffect>
                                  </p:childTnLst>
                                </p:cTn>
                              </p:par>
                              <p:par>
                                <p:cTn id="26" presetID="5" presetClass="entr" presetSubtype="1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checkerboard(across)">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3" grpId="0"/>
      <p:bldP spid="9" grpId="0" animBg="1"/>
      <p:bldP spid="10" grpId="0" animBg="1"/>
      <p:bldP spid="11" grpId="0" animBg="1"/>
      <p:bldP spid="12" grpId="0" animBg="1"/>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Ανασκόπηση">
  <a:themeElements>
    <a:clrScheme name="Ανασκόπηση">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Ανασκόπηση">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νασκόπηση">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5.xml><?xml version="1.0" encoding="utf-8"?>
<a:theme xmlns:a="http://schemas.openxmlformats.org/drawingml/2006/main" name="1_Ανασκόπηση">
  <a:themeElements>
    <a:clrScheme name="Ανασκόπηση">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Ανασκόπηση">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νασκόπηση">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6.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67679</TotalTime>
  <Words>2582</Words>
  <Application>Microsoft Office PowerPoint</Application>
  <PresentationFormat>Ευρεία οθόνη</PresentationFormat>
  <Paragraphs>257</Paragraphs>
  <Slides>74</Slides>
  <Notes>13</Notes>
  <HiddenSlides>0</HiddenSlides>
  <MMClips>0</MMClips>
  <ScaleCrop>false</ScaleCrop>
  <HeadingPairs>
    <vt:vector size="6" baseType="variant">
      <vt:variant>
        <vt:lpstr>Γραμματοσειρές που χρησιμοποιούνται</vt:lpstr>
      </vt:variant>
      <vt:variant>
        <vt:i4>10</vt:i4>
      </vt:variant>
      <vt:variant>
        <vt:lpstr>Θέμα</vt:lpstr>
      </vt:variant>
      <vt:variant>
        <vt:i4>5</vt:i4>
      </vt:variant>
      <vt:variant>
        <vt:lpstr>Τίτλοι διαφανειών</vt:lpstr>
      </vt:variant>
      <vt:variant>
        <vt:i4>74</vt:i4>
      </vt:variant>
    </vt:vector>
  </HeadingPairs>
  <TitlesOfParts>
    <vt:vector size="89" baseType="lpstr">
      <vt:lpstr>Arial</vt:lpstr>
      <vt:lpstr>Calibri</vt:lpstr>
      <vt:lpstr>Calibri Light</vt:lpstr>
      <vt:lpstr>Lato</vt:lpstr>
      <vt:lpstr>Lato Light</vt:lpstr>
      <vt:lpstr>Open Sans Light</vt:lpstr>
      <vt:lpstr>Patrick Hand</vt:lpstr>
      <vt:lpstr>Times New Roman</vt:lpstr>
      <vt:lpstr>Trebuchet MS</vt:lpstr>
      <vt:lpstr>Wingdings</vt:lpstr>
      <vt:lpstr>Θέμα του Office</vt:lpstr>
      <vt:lpstr>Προσαρμοσμένη σχεδίαση</vt:lpstr>
      <vt:lpstr>1_Προσαρμοσμένη σχεδίαση</vt:lpstr>
      <vt:lpstr>Ανασκόπηση</vt:lpstr>
      <vt:lpstr>1_Ανασκόπηση</vt:lpstr>
      <vt:lpstr>Πορεία Υλοποίησης Προγράμματος  «Ανατολική Μακεδονία, Θράκη» 2021-2027 και ενημέρωση για τα Έργα Στρατηγικής Σημασίας </vt:lpstr>
      <vt:lpstr>Υποβολή Εγγράφων Ολοκλήρωσης ΕΠ ΑΜΘ 14-20</vt:lpstr>
      <vt:lpstr>Παρουσίαση του PowerPoint</vt:lpstr>
      <vt:lpstr>Κατανομή πόρων ανά Προτεραιότητα</vt:lpstr>
      <vt:lpstr>Πρόοδος Υλοποίησης</vt:lpstr>
      <vt:lpstr>Παρουσίαση του PowerPoint</vt:lpstr>
      <vt:lpstr>Παρουσίαση του PowerPoint</vt:lpstr>
      <vt:lpstr>Παρουσίαση του PowerPoint</vt:lpstr>
      <vt:lpstr>Πρόοδος Υλοποίησης – Συγκριτικά Μεγέθη </vt:lpstr>
      <vt:lpstr>Παρουσίαση του PowerPoint</vt:lpstr>
      <vt:lpstr>Μεταβολή βασικών μεγεθών προόδου</vt:lpstr>
      <vt:lpstr>Εκτίμηση Προόδου - Στόχος Σχεδίου Δράσης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Επιχειρηματικότητα – Νέες Δράσεις </vt:lpstr>
      <vt:lpstr>Σκοπός της Δράσης </vt:lpstr>
      <vt:lpstr>Παρουσίαση του PowerPoint</vt:lpstr>
      <vt:lpstr>Επιχειρηματικότητα – Νέες Δράσεις </vt:lpstr>
      <vt:lpstr>Σκοπός της Δράσης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ΟΠΣΚΕ - Dashboard Υποβολών (26/04/2025) </vt:lpstr>
      <vt:lpstr>Προετοιμασία νέας πρόσκλησης RIS3</vt:lpstr>
      <vt:lpstr>Παρουσίαση του PowerPoint</vt:lpstr>
      <vt:lpstr>Παρουσίαση του PowerPoint</vt:lpstr>
      <vt:lpstr>Ενεργειακή Αναβάθμιση Επιχειρήσεων – Νέες πράξεις</vt:lpstr>
      <vt:lpstr>Ενεργειακή Αναβάθμιση Επιχειρήσεων – Νέες Πράξεις</vt:lpstr>
      <vt:lpstr>Ενεργειακή Αναβάθμιση Επιχειρήσεων – Νέες Πράξεις</vt:lpstr>
      <vt:lpstr>Ενεργειακή Αναβάθμιση Επιχειρήσεων – Νέες Πράξεις</vt:lpstr>
      <vt:lpstr>Παρουσίαση του PowerPoint</vt:lpstr>
      <vt:lpstr>Υποδομές εκπαίδευσης – Νέα έργα </vt:lpstr>
      <vt:lpstr>Υποδομές εκπαίδευσης – Νέα έργα </vt:lpstr>
      <vt:lpstr>Παρουσίαση του PowerPoint</vt:lpstr>
      <vt:lpstr>Έργα βελτίωσης Οδικής Ασφάλειας – Νέα έργα </vt:lpstr>
      <vt:lpstr>Έργα βελτίωσης Οδικής Ασφάλειας – Νέα έργα </vt:lpstr>
      <vt:lpstr>Παρουσίαση του PowerPoint</vt:lpstr>
      <vt:lpstr>Δομές στήριξης επιχειρηματικότητας (Θερμοκοιτίδες) </vt:lpstr>
      <vt:lpstr>Ευρωπαϊκό Κοινωνικό Ταμείο (ΕΚΤ+) </vt:lpstr>
      <vt:lpstr>Ευρωπαϊκό Κοινωνικό Ταμείο (ΕΚΤ+) </vt:lpstr>
      <vt:lpstr>Ευρωπαϊκό Κοινωνικό Ταμείο (ΕΚΤ+) </vt:lpstr>
      <vt:lpstr>Ευρωπαϊκό Κοινωνικό Ταμείο (ΕΚΤ+) </vt:lpstr>
      <vt:lpstr>Ευρωπαϊκό Κοινωνικό Ταμείο (ΕΚΤ+) </vt:lpstr>
      <vt:lpstr>Παρουσίαση του PowerPoint</vt:lpstr>
      <vt:lpstr>Παρουσίαση του PowerPoint</vt:lpstr>
      <vt:lpstr>Ευρωπαϊκό Κοινωνικό Ταμείο (ΕΚΤ+) </vt:lpstr>
      <vt:lpstr>Επαληθεύσεις, Έλεγχοι και Διερεύνηση Καταγγελιών</vt:lpstr>
      <vt:lpstr>Επαληθεύσεις, Έλεγχοι και Διερεύνηση Καταγγελιών</vt:lpstr>
      <vt:lpstr>Μελέτες Εμπειρογνωμοσύνες Εξειδίκευσης</vt:lpstr>
      <vt:lpstr>Παρουσίαση του PowerPoint</vt:lpstr>
      <vt:lpstr>Μελέτες Εμπειρογνωμοσύνες Εξειδίκευσης</vt:lpstr>
      <vt:lpstr>Εξωστρέφεια – Αξιοποίηση Πρωτοβουλιών</vt:lpstr>
      <vt:lpstr>Παρουσίαση του PowerPoint</vt:lpstr>
      <vt:lpstr>Παρουσίαση του PowerPoint</vt:lpstr>
      <vt:lpstr>Κτιριακές Εγκαταστάσεις στην Κομοτηνή</vt:lpstr>
      <vt:lpstr>Πράξεις Στρατηγικής Σημασίας </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User</cp:lastModifiedBy>
  <cp:revision>350</cp:revision>
  <cp:lastPrinted>2022-11-24T12:35:02Z</cp:lastPrinted>
  <dcterms:created xsi:type="dcterms:W3CDTF">2022-06-03T15:25:51Z</dcterms:created>
  <dcterms:modified xsi:type="dcterms:W3CDTF">2025-05-20T04:34:25Z</dcterms:modified>
</cp:coreProperties>
</file>