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6"/>
  </p:notesMasterIdLst>
  <p:sldIdLst>
    <p:sldId id="257" r:id="rId2"/>
    <p:sldId id="478" r:id="rId3"/>
    <p:sldId id="263" r:id="rId4"/>
    <p:sldId id="606" r:id="rId5"/>
    <p:sldId id="259" r:id="rId6"/>
    <p:sldId id="260" r:id="rId7"/>
    <p:sldId id="594" r:id="rId8"/>
    <p:sldId id="595" r:id="rId9"/>
    <p:sldId id="585" r:id="rId10"/>
    <p:sldId id="586" r:id="rId11"/>
    <p:sldId id="597" r:id="rId12"/>
    <p:sldId id="598" r:id="rId13"/>
    <p:sldId id="601" r:id="rId14"/>
    <p:sldId id="602" r:id="rId15"/>
    <p:sldId id="603" r:id="rId16"/>
    <p:sldId id="604" r:id="rId17"/>
    <p:sldId id="607" r:id="rId18"/>
    <p:sldId id="608" r:id="rId19"/>
    <p:sldId id="266" r:id="rId20"/>
    <p:sldId id="609" r:id="rId21"/>
    <p:sldId id="613" r:id="rId22"/>
    <p:sldId id="611" r:id="rId23"/>
    <p:sldId id="612" r:id="rId24"/>
    <p:sldId id="58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467" autoAdjust="0"/>
  </p:normalViewPr>
  <p:slideViewPr>
    <p:cSldViewPr snapToGrid="0">
      <p:cViewPr varScale="1">
        <p:scale>
          <a:sx n="74" d="100"/>
          <a:sy n="74" d="100"/>
        </p:scale>
        <p:origin x="994"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3A163-8049-4CC4-9DAC-E69AADCD89CB}" type="datetimeFigureOut">
              <a:rPr lang="el-GR" smtClean="0"/>
              <a:t>25/9/2024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D24B0-362B-413C-8AB0-84A1F8C3F82C}" type="slidenum">
              <a:rPr lang="el-GR" smtClean="0"/>
              <a:t>‹#›</a:t>
            </a:fld>
            <a:endParaRPr lang="el-GR"/>
          </a:p>
        </p:txBody>
      </p:sp>
    </p:spTree>
    <p:extLst>
      <p:ext uri="{BB962C8B-B14F-4D97-AF65-F5344CB8AC3E}">
        <p14:creationId xmlns:p14="http://schemas.microsoft.com/office/powerpoint/2010/main" val="369532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AD24B0-362B-413C-8AB0-84A1F8C3F82C}" type="slidenum">
              <a:rPr lang="el-GR" smtClean="0"/>
              <a:t>1</a:t>
            </a:fld>
            <a:endParaRPr lang="el-GR"/>
          </a:p>
        </p:txBody>
      </p:sp>
    </p:spTree>
    <p:extLst>
      <p:ext uri="{BB962C8B-B14F-4D97-AF65-F5344CB8AC3E}">
        <p14:creationId xmlns:p14="http://schemas.microsoft.com/office/powerpoint/2010/main" val="85516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AD24B0-362B-413C-8AB0-84A1F8C3F82C}" type="slidenum">
              <a:rPr lang="el-GR" smtClean="0"/>
              <a:t>2</a:t>
            </a:fld>
            <a:endParaRPr lang="el-GR"/>
          </a:p>
        </p:txBody>
      </p:sp>
    </p:spTree>
    <p:extLst>
      <p:ext uri="{BB962C8B-B14F-4D97-AF65-F5344CB8AC3E}">
        <p14:creationId xmlns:p14="http://schemas.microsoft.com/office/powerpoint/2010/main" val="391186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AD24B0-362B-413C-8AB0-84A1F8C3F82C}" type="slidenum">
              <a:rPr lang="el-GR" smtClean="0"/>
              <a:t>3</a:t>
            </a:fld>
            <a:endParaRPr lang="el-GR"/>
          </a:p>
        </p:txBody>
      </p:sp>
    </p:spTree>
    <p:extLst>
      <p:ext uri="{BB962C8B-B14F-4D97-AF65-F5344CB8AC3E}">
        <p14:creationId xmlns:p14="http://schemas.microsoft.com/office/powerpoint/2010/main" val="268604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AD24B0-362B-413C-8AB0-84A1F8C3F82C}" type="slidenum">
              <a:rPr lang="el-GR" smtClean="0"/>
              <a:t>11</a:t>
            </a:fld>
            <a:endParaRPr lang="el-GR"/>
          </a:p>
        </p:txBody>
      </p:sp>
    </p:spTree>
    <p:extLst>
      <p:ext uri="{BB962C8B-B14F-4D97-AF65-F5344CB8AC3E}">
        <p14:creationId xmlns:p14="http://schemas.microsoft.com/office/powerpoint/2010/main" val="297520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BAD24B0-362B-413C-8AB0-84A1F8C3F82C}" type="slidenum">
              <a:rPr lang="el-GR" smtClean="0"/>
              <a:t>18</a:t>
            </a:fld>
            <a:endParaRPr lang="el-GR"/>
          </a:p>
        </p:txBody>
      </p:sp>
    </p:spTree>
    <p:extLst>
      <p:ext uri="{BB962C8B-B14F-4D97-AF65-F5344CB8AC3E}">
        <p14:creationId xmlns:p14="http://schemas.microsoft.com/office/powerpoint/2010/main" val="183481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71F59E-D362-CC33-1DC8-8434C3C099D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9E1B2DE-D396-ECBB-D2B4-D1A2CD0DE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E5C6A1F-6E1D-1A5D-2F64-9A19222DEDF9}"/>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241AAB98-5D80-90EE-8540-0D58B22A32E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2FE7D2C-2E71-45D0-7A9F-A3D5BC8B3D53}"/>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7402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29391B-46D7-B54D-3B20-3003A736BC1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2650FED-A780-A9AD-D223-C088033BAFA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B243F6-654B-F204-811E-9AF4CC96448F}"/>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15616C60-C379-BAED-65FD-D1DA36C382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2892F5A-893F-A271-4496-9AFF34B71B90}"/>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288649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F5B3BA4-1B51-CC67-785E-77139ABFBCA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30CF06C-1745-C6C9-DB09-6FDBDFE9604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CB0EEF0-1B08-D8EE-8B51-EE26720ECAB5}"/>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D6A76940-5884-ED09-1035-1C2E039468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3D4B4D3-8416-0A9C-0EFE-45AD03CB0D43}"/>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73059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E7FBB-E67F-4CF1-4787-E4E6547DA71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E0BC835-400E-92CE-F8A3-5F30ECB4437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3D6471A-5602-DD74-D73E-DDAB99C70892}"/>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3A284D96-CC4C-1CC8-35B4-3AF15BB3754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C5A1254-E7C5-296C-F754-0F57E15BF596}"/>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06274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CBD145-7218-2E3A-F0E0-4B12AED8082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F5EEF91-3850-9056-FFDE-F42FCA9222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308DBE7-51DF-E8D6-B4B0-049FE291BFAC}"/>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97E5942F-6283-4C49-EA92-B8BEE547ED9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C382F2-27F9-1E21-117F-5ED8A5BD7AEC}"/>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76728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3CEA81-3A8E-4F1C-E306-84D7B412F9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BA2C57-1708-D9A5-AF79-33969A4EF4C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D81F109-10CB-7465-141D-D87190C37A5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975212C-44B5-D939-41C9-F59806958256}"/>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6" name="Θέση υποσέλιδου 5">
            <a:extLst>
              <a:ext uri="{FF2B5EF4-FFF2-40B4-BE49-F238E27FC236}">
                <a16:creationId xmlns:a16="http://schemas.microsoft.com/office/drawing/2014/main" id="{089BC013-13F3-31DB-7D0C-D411C03B6D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6195094-1923-6A00-A4C6-1632404168E2}"/>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346350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CCE406-D1AD-D999-231D-91BCC053A7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0F58517-B35C-AD36-9DC6-0986670E2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D03F7EA-95C1-964C-AB53-B00E6C490C2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7F7FBEC-97D1-74F4-83F7-AE10E52CB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0EF8B32-BE4E-9A42-6BEE-CD5B3D4D4AD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61E4756-B563-0173-90F1-9E3BAA15FE4A}"/>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8" name="Θέση υποσέλιδου 7">
            <a:extLst>
              <a:ext uri="{FF2B5EF4-FFF2-40B4-BE49-F238E27FC236}">
                <a16:creationId xmlns:a16="http://schemas.microsoft.com/office/drawing/2014/main" id="{E15FCDA6-977F-65B9-5017-72E17DFAC39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DDB11C6-E58C-C873-41CA-F587AC10DE6B}"/>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328954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C3899B-D81C-935E-5B4F-345DA3B1FB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4106DA1-62B7-BFB3-96B7-BD95C2CD19AB}"/>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4" name="Θέση υποσέλιδου 3">
            <a:extLst>
              <a:ext uri="{FF2B5EF4-FFF2-40B4-BE49-F238E27FC236}">
                <a16:creationId xmlns:a16="http://schemas.microsoft.com/office/drawing/2014/main" id="{9B56472A-B08B-5336-E368-D17E24067AE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F6B1375-D141-F20A-5514-E57ED82CECE4}"/>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33316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EE2EADB-4841-AD02-82E8-0D43B6EEF074}"/>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3" name="Θέση υποσέλιδου 2">
            <a:extLst>
              <a:ext uri="{FF2B5EF4-FFF2-40B4-BE49-F238E27FC236}">
                <a16:creationId xmlns:a16="http://schemas.microsoft.com/office/drawing/2014/main" id="{A8B4C4EE-AD1C-CB38-E43C-F2E14490CA6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C8EE4E1-986A-65BD-7FB1-9CAB125E75C9}"/>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94253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F9E08C-4994-1300-5C49-AFB73770915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CE9988-897D-5051-1C5B-8ED7EFD7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F44E225-9004-E739-C4FB-9B3CB6E39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0B52653-0DA5-7469-0405-02655061C626}"/>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6" name="Θέση υποσέλιδου 5">
            <a:extLst>
              <a:ext uri="{FF2B5EF4-FFF2-40B4-BE49-F238E27FC236}">
                <a16:creationId xmlns:a16="http://schemas.microsoft.com/office/drawing/2014/main" id="{8A122AEF-C842-5B95-852D-1C13E0BDA34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6430199-CAF7-34B7-3D0C-5903807F2A06}"/>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422487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49851C-4F61-A7F4-2300-8CB9BA74DC4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25E5320-90AB-1501-5145-61B5119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7FDCC20-0AC4-3CFC-0F7E-DDDB468D4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D956875-22B7-C397-3C49-2DC9A1B68E12}"/>
              </a:ext>
            </a:extLst>
          </p:cNvPr>
          <p:cNvSpPr>
            <a:spLocks noGrp="1"/>
          </p:cNvSpPr>
          <p:nvPr>
            <p:ph type="dt" sz="half" idx="10"/>
          </p:nvPr>
        </p:nvSpPr>
        <p:spPr/>
        <p:txBody>
          <a:bodyPr/>
          <a:lstStyle/>
          <a:p>
            <a:fld id="{5C78B580-FC20-4A59-BB4B-DE26F7311470}" type="datetimeFigureOut">
              <a:rPr lang="el-GR" smtClean="0"/>
              <a:t>25/9/2024</a:t>
            </a:fld>
            <a:endParaRPr lang="el-GR"/>
          </a:p>
        </p:txBody>
      </p:sp>
      <p:sp>
        <p:nvSpPr>
          <p:cNvPr id="6" name="Θέση υποσέλιδου 5">
            <a:extLst>
              <a:ext uri="{FF2B5EF4-FFF2-40B4-BE49-F238E27FC236}">
                <a16:creationId xmlns:a16="http://schemas.microsoft.com/office/drawing/2014/main" id="{38ACC6A0-D9E1-7022-30C2-446D54BCE36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E9FED0F-6105-41A5-9F90-B62F315466DB}"/>
              </a:ext>
            </a:extLst>
          </p:cNvPr>
          <p:cNvSpPr>
            <a:spLocks noGrp="1"/>
          </p:cNvSpPr>
          <p:nvPr>
            <p:ph type="sldNum" sz="quarter" idx="12"/>
          </p:nvPr>
        </p:nvSpPr>
        <p:spPr/>
        <p:txBody>
          <a:bodyPr/>
          <a:lstStyle/>
          <a:p>
            <a:fld id="{C2866477-3C13-47D7-B144-876B174E9AA4}" type="slidenum">
              <a:rPr lang="el-GR" smtClean="0"/>
              <a:t>‹#›</a:t>
            </a:fld>
            <a:endParaRPr lang="el-GR"/>
          </a:p>
        </p:txBody>
      </p:sp>
    </p:spTree>
    <p:extLst>
      <p:ext uri="{BB962C8B-B14F-4D97-AF65-F5344CB8AC3E}">
        <p14:creationId xmlns:p14="http://schemas.microsoft.com/office/powerpoint/2010/main" val="185565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8F7DCE1-6778-3DA4-7D04-41047F914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596CBB6-4001-0B6A-E615-07D8E016B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F6D3E2A-ED29-9D41-321F-1019748B3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78B580-FC20-4A59-BB4B-DE26F7311470}" type="datetimeFigureOut">
              <a:rPr lang="el-GR" smtClean="0"/>
              <a:t>25/9/2024</a:t>
            </a:fld>
            <a:endParaRPr lang="el-GR"/>
          </a:p>
        </p:txBody>
      </p:sp>
      <p:sp>
        <p:nvSpPr>
          <p:cNvPr id="5" name="Θέση υποσέλιδου 4">
            <a:extLst>
              <a:ext uri="{FF2B5EF4-FFF2-40B4-BE49-F238E27FC236}">
                <a16:creationId xmlns:a16="http://schemas.microsoft.com/office/drawing/2014/main" id="{A2BE6462-C62C-B508-AE43-F01243F39E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B09F23A-2ABB-B7D4-66AB-828B3A7A8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866477-3C13-47D7-B144-876B174E9AA4}" type="slidenum">
              <a:rPr lang="el-GR" smtClean="0"/>
              <a:t>‹#›</a:t>
            </a:fld>
            <a:endParaRPr lang="el-GR"/>
          </a:p>
        </p:txBody>
      </p:sp>
    </p:spTree>
    <p:extLst>
      <p:ext uri="{BB962C8B-B14F-4D97-AF65-F5344CB8AC3E}">
        <p14:creationId xmlns:p14="http://schemas.microsoft.com/office/powerpoint/2010/main" val="289533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nmwn.ypeka.gr/sites/all/themes/bootstrap/pdfs/P2_PRWTOKOLLA.pdf" TargetMode="External"/><Relationship Id="rId2" Type="http://schemas.openxmlformats.org/officeDocument/2006/relationships/hyperlink" Target="http://nmwn.ypeka.gr/sites/all/themes/bootstrap/pdfs/PARAKOLOYTHOYMENES_PARAMETROI.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mwn.ypeka.gr/sites/all/themes/bootstrap/pdfs/PROTOCOLS_GROUNDWATER.pdf" TargetMode="External"/><Relationship Id="rId2" Type="http://schemas.openxmlformats.org/officeDocument/2006/relationships/hyperlink" Target="http://nmwn.ypeka.gr/sites/all/themes/bootstrap/pdfs/P2_PRWTOKOLLA.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8BC7EB-812D-E210-F60E-1E370F461598}"/>
              </a:ext>
            </a:extLst>
          </p:cNvPr>
          <p:cNvSpPr txBox="1"/>
          <p:nvPr/>
        </p:nvSpPr>
        <p:spPr>
          <a:xfrm>
            <a:off x="1488440" y="2890652"/>
            <a:ext cx="9215120" cy="1332481"/>
          </a:xfrm>
          <a:prstGeom prst="rect">
            <a:avLst/>
          </a:prstGeom>
          <a:noFill/>
        </p:spPr>
        <p:txBody>
          <a:bodyPr wrap="square">
            <a:spAutoFit/>
          </a:bodyPr>
          <a:lstStyle/>
          <a:p>
            <a:pPr algn="ctr">
              <a:lnSpc>
                <a:spcPct val="115000"/>
              </a:lnSpc>
              <a:spcAft>
                <a:spcPts val="300"/>
              </a:spcAft>
            </a:pPr>
            <a:r>
              <a:rPr lang="el-GR" sz="2400" b="1" dirty="0">
                <a:effectLst/>
                <a:latin typeface="Times New Roman" panose="02020603050405020304" pitchFamily="18" charset="0"/>
                <a:ea typeface="DengXian Light" panose="02010600030101010101" pitchFamily="2" charset="-122"/>
                <a:cs typeface="Times New Roman" panose="02020603050405020304" pitchFamily="18" charset="0"/>
              </a:rPr>
              <a:t>ΠΑΡΟΥΣΙΑΣΗ ΤΟΥ </a:t>
            </a:r>
            <a:r>
              <a:rPr lang="en-GB" sz="2400" b="1" dirty="0">
                <a:latin typeface="Times New Roman" panose="02020603050405020304" pitchFamily="18" charset="0"/>
                <a:ea typeface="DengXian Light" panose="02010600030101010101" pitchFamily="2" charset="-122"/>
                <a:cs typeface="Times New Roman" panose="02020603050405020304" pitchFamily="18" charset="0"/>
              </a:rPr>
              <a:t>ΠΕΡΙΦΕΡΕΙΑΚΟΥ ΔΙΚΤΥΟΥ ΑΝΑΤΟΛΙΚΗΣ ΜΑΚΕΔΟΝΙΑΣ - ΘΡΑΚΗΣ ΠΑΡΑΚΟΛΟΥΘΗΣΗΣ ΕΠΙΦΑΝΕΙΑΚΩΝ ΚΑΙ ΥΠΟΓΕΙΩΝ ΥΔΑΤΩΝ </a:t>
            </a:r>
            <a:endParaRPr lang="el-GR" sz="2400" dirty="0">
              <a:effectLst/>
              <a:latin typeface="Times New Roman" panose="02020603050405020304" pitchFamily="18" charset="0"/>
              <a:ea typeface="Times New Roman" panose="02020603050405020304" pitchFamily="18" charset="0"/>
            </a:endParaRPr>
          </a:p>
        </p:txBody>
      </p:sp>
      <p:graphicFrame>
        <p:nvGraphicFramePr>
          <p:cNvPr id="4" name="Πίνακας 3">
            <a:extLst>
              <a:ext uri="{FF2B5EF4-FFF2-40B4-BE49-F238E27FC236}">
                <a16:creationId xmlns:a16="http://schemas.microsoft.com/office/drawing/2014/main" id="{78238BAA-5D90-5E4A-9EE5-84E6219EBAA6}"/>
              </a:ext>
            </a:extLst>
          </p:cNvPr>
          <p:cNvGraphicFramePr>
            <a:graphicFrameLocks noGrp="1"/>
          </p:cNvGraphicFramePr>
          <p:nvPr>
            <p:extLst>
              <p:ext uri="{D42A27DB-BD31-4B8C-83A1-F6EECF244321}">
                <p14:modId xmlns:p14="http://schemas.microsoft.com/office/powerpoint/2010/main" val="2064365347"/>
              </p:ext>
            </p:extLst>
          </p:nvPr>
        </p:nvGraphicFramePr>
        <p:xfrm>
          <a:off x="2798956" y="349091"/>
          <a:ext cx="6746488" cy="956374"/>
        </p:xfrm>
        <a:graphic>
          <a:graphicData uri="http://schemas.openxmlformats.org/drawingml/2006/table">
            <a:tbl>
              <a:tblPr firstRow="1" firstCol="1" bandRow="1">
                <a:tableStyleId>{5C22544A-7EE6-4342-B048-85BDC9FD1C3A}</a:tableStyleId>
              </a:tblPr>
              <a:tblGrid>
                <a:gridCol w="1986041">
                  <a:extLst>
                    <a:ext uri="{9D8B030D-6E8A-4147-A177-3AD203B41FA5}">
                      <a16:colId xmlns:a16="http://schemas.microsoft.com/office/drawing/2014/main" val="2130823378"/>
                    </a:ext>
                  </a:extLst>
                </a:gridCol>
                <a:gridCol w="4760447">
                  <a:extLst>
                    <a:ext uri="{9D8B030D-6E8A-4147-A177-3AD203B41FA5}">
                      <a16:colId xmlns:a16="http://schemas.microsoft.com/office/drawing/2014/main" val="4090777275"/>
                    </a:ext>
                  </a:extLst>
                </a:gridCol>
              </a:tblGrid>
              <a:tr h="0">
                <a:tc>
                  <a:txBody>
                    <a:bodyPr/>
                    <a:lstStyle/>
                    <a:p>
                      <a:pPr algn="ctr">
                        <a:lnSpc>
                          <a:spcPct val="150000"/>
                        </a:lnSpc>
                        <a:spcBef>
                          <a:spcPts val="600"/>
                        </a:spcBef>
                        <a:spcAft>
                          <a:spcPts val="600"/>
                        </a:spcAft>
                      </a:pPr>
                      <a:endParaRPr lang="el-GR" sz="1200" dirty="0">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419735" algn="l">
                        <a:lnSpc>
                          <a:spcPct val="115000"/>
                        </a:lnSpc>
                        <a:spcAft>
                          <a:spcPts val="500"/>
                        </a:spcAft>
                      </a:pPr>
                      <a:r>
                        <a:rPr lang="el-GR" sz="1200" dirty="0">
                          <a:effectLst/>
                        </a:rPr>
                        <a:t>ΑΠΟΚΕΝΤΡΩΜΕΝΗ ΔΙΟΙΚΗΣΗ ΜΑΚΕΔΟΝΑΙΣ – ΘΡΑΚΗΣ</a:t>
                      </a:r>
                    </a:p>
                    <a:p>
                      <a:pPr marL="419735" algn="l">
                        <a:lnSpc>
                          <a:spcPct val="115000"/>
                        </a:lnSpc>
                        <a:spcAft>
                          <a:spcPts val="500"/>
                        </a:spcAft>
                      </a:pPr>
                      <a:r>
                        <a:rPr lang="el-GR" sz="1200" dirty="0">
                          <a:effectLst/>
                        </a:rPr>
                        <a:t>ΓΕΝΙΚΗ ΔΙΕΥΘΥΝΣΗ ΧΩΡΟΤΑΞΙΚΗΣ, ΠΕΡΙΒΑΛΛΟΝΤΙΚΗΣ &amp; ΑΓΡΟΤΙΚΗΣ ΠΟΛΙΤΙΚΗΣ</a:t>
                      </a:r>
                    </a:p>
                    <a:p>
                      <a:pPr marL="419735" algn="l">
                        <a:lnSpc>
                          <a:spcPct val="115000"/>
                        </a:lnSpc>
                        <a:spcAft>
                          <a:spcPts val="500"/>
                        </a:spcAft>
                      </a:pPr>
                      <a:r>
                        <a:rPr lang="el-GR" sz="1200" dirty="0">
                          <a:effectLst/>
                        </a:rPr>
                        <a:t>ΔΙΕΥΘΥΝΣΗ ΥΔΑΤΩΝ ΑΝΑΤΟΛΙΚΗΣ ΜΑΚΕΔΟΝΙΑΣ- ΘΡΑΚΗΣ</a:t>
                      </a:r>
                      <a:endParaRPr lang="el-GR"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207096771"/>
                  </a:ext>
                </a:extLst>
              </a:tr>
            </a:tbl>
          </a:graphicData>
        </a:graphic>
      </p:graphicFrame>
      <p:sp>
        <p:nvSpPr>
          <p:cNvPr id="6" name="TextBox 5">
            <a:extLst>
              <a:ext uri="{FF2B5EF4-FFF2-40B4-BE49-F238E27FC236}">
                <a16:creationId xmlns:a16="http://schemas.microsoft.com/office/drawing/2014/main" id="{4822FDE4-C678-0601-243B-5CDC663D4912}"/>
              </a:ext>
            </a:extLst>
          </p:cNvPr>
          <p:cNvSpPr txBox="1"/>
          <p:nvPr/>
        </p:nvSpPr>
        <p:spPr>
          <a:xfrm>
            <a:off x="2961640" y="4130142"/>
            <a:ext cx="6096000" cy="2585195"/>
          </a:xfrm>
          <a:prstGeom prst="rect">
            <a:avLst/>
          </a:prstGeom>
          <a:noFill/>
        </p:spPr>
        <p:txBody>
          <a:bodyPr wrap="square">
            <a:spAutoFit/>
          </a:bodyPr>
          <a:lstStyle/>
          <a:p>
            <a:pPr algn="ctr">
              <a:lnSpc>
                <a:spcPct val="107000"/>
              </a:lnSpc>
              <a:spcAft>
                <a:spcPts val="600"/>
              </a:spcAft>
            </a:pPr>
            <a:r>
              <a:rPr lang="el-GR" b="1" dirty="0">
                <a:effectLst/>
                <a:latin typeface="Times New Roman" panose="02020603050405020304" pitchFamily="18" charset="0"/>
                <a:ea typeface="Calibri" panose="020F0502020204030204" pitchFamily="34" charset="0"/>
              </a:rPr>
              <a:t> </a:t>
            </a:r>
            <a:endParaRPr lang="el-GR" dirty="0">
              <a:effectLst/>
              <a:latin typeface="Times New Roman" panose="02020603050405020304" pitchFamily="18" charset="0"/>
              <a:ea typeface="Times New Roman" panose="02020603050405020304" pitchFamily="18" charset="0"/>
            </a:endParaRPr>
          </a:p>
          <a:p>
            <a:pPr algn="ctr">
              <a:lnSpc>
                <a:spcPct val="115000"/>
              </a:lnSpc>
            </a:pPr>
            <a:r>
              <a:rPr lang="el-GR" sz="1600" b="1" dirty="0">
                <a:solidFill>
                  <a:srgbClr val="000000"/>
                </a:solidFill>
                <a:effectLst/>
                <a:latin typeface="Arial" panose="020B0604020202020204" pitchFamily="34" charset="0"/>
                <a:ea typeface="Calibri" panose="020F0502020204030204" pitchFamily="34" charset="0"/>
              </a:rPr>
              <a:t> </a:t>
            </a:r>
            <a:endParaRPr lang="el-GR" sz="1600" dirty="0">
              <a:effectLst/>
              <a:latin typeface="Times New Roman" panose="02020603050405020304" pitchFamily="18" charset="0"/>
              <a:ea typeface="Times New Roman" panose="02020603050405020304" pitchFamily="18" charset="0"/>
            </a:endParaRPr>
          </a:p>
          <a:p>
            <a:pPr algn="ctr">
              <a:spcBef>
                <a:spcPts val="800"/>
              </a:spcBef>
              <a:spcAft>
                <a:spcPts val="600"/>
              </a:spcAft>
            </a:pPr>
            <a:endParaRPr lang="el-GR" sz="1600" dirty="0">
              <a:effectLst/>
              <a:latin typeface="Times New Roman" panose="02020603050405020304" pitchFamily="18" charset="0"/>
              <a:ea typeface="Calibri" panose="020F0502020204030204" pitchFamily="34" charset="0"/>
            </a:endParaRPr>
          </a:p>
          <a:p>
            <a:pPr algn="ctr">
              <a:spcBef>
                <a:spcPts val="800"/>
              </a:spcBef>
              <a:spcAft>
                <a:spcPts val="600"/>
              </a:spcAft>
            </a:pPr>
            <a:r>
              <a:rPr lang="el-GR" sz="1600" dirty="0">
                <a:effectLst/>
                <a:latin typeface="Times New Roman" panose="02020603050405020304" pitchFamily="18" charset="0"/>
                <a:ea typeface="Calibri" panose="020F0502020204030204" pitchFamily="34" charset="0"/>
              </a:rPr>
              <a:t>Δρ. ΚΑΜΠΑΣ Ν. ΓΕΩΡΓΙΟΣ</a:t>
            </a:r>
            <a:endParaRPr lang="el-GR" sz="1600" dirty="0">
              <a:effectLst/>
              <a:latin typeface="Times New Roman" panose="02020603050405020304" pitchFamily="18" charset="0"/>
              <a:ea typeface="Times New Roman" panose="02020603050405020304" pitchFamily="18" charset="0"/>
            </a:endParaRPr>
          </a:p>
          <a:p>
            <a:pPr algn="ctr"/>
            <a:endParaRPr lang="el-GR" sz="1600" dirty="0">
              <a:effectLst/>
              <a:latin typeface="Times New Roman" panose="02020603050405020304" pitchFamily="18" charset="0"/>
              <a:ea typeface="Calibri" panose="020F0502020204030204" pitchFamily="34" charset="0"/>
            </a:endParaRPr>
          </a:p>
          <a:p>
            <a:pPr algn="ctr"/>
            <a:endParaRPr lang="el-GR" sz="1600" dirty="0">
              <a:latin typeface="Times New Roman" panose="02020603050405020304" pitchFamily="18" charset="0"/>
              <a:ea typeface="Calibri" panose="020F0502020204030204" pitchFamily="34" charset="0"/>
            </a:endParaRPr>
          </a:p>
          <a:p>
            <a:pPr algn="ctr"/>
            <a:endParaRPr lang="el-GR" sz="1600" dirty="0">
              <a:latin typeface="Times New Roman" panose="02020603050405020304" pitchFamily="18" charset="0"/>
              <a:ea typeface="Calibri" panose="020F0502020204030204" pitchFamily="34" charset="0"/>
            </a:endParaRPr>
          </a:p>
          <a:p>
            <a:pPr algn="ctr"/>
            <a:r>
              <a:rPr lang="el-GR" sz="1600" dirty="0">
                <a:latin typeface="Times New Roman" panose="02020603050405020304" pitchFamily="18" charset="0"/>
                <a:ea typeface="Calibri" panose="020F0502020204030204" pitchFamily="34" charset="0"/>
              </a:rPr>
              <a:t>Κομοτηνή, 26 Σεπτεμβρίου 2024</a:t>
            </a:r>
            <a:endParaRPr lang="el-GR" sz="1600" dirty="0"/>
          </a:p>
        </p:txBody>
      </p:sp>
      <p:pic>
        <p:nvPicPr>
          <p:cNvPr id="1026" name="Εικόνα 1">
            <a:extLst>
              <a:ext uri="{FF2B5EF4-FFF2-40B4-BE49-F238E27FC236}">
                <a16:creationId xmlns:a16="http://schemas.microsoft.com/office/drawing/2014/main" id="{5EF15B17-495B-8DD2-78B6-FAB151A46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556" y="568421"/>
            <a:ext cx="2016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90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E1C14C-8A82-70A0-68FA-5E3678B25661}"/>
              </a:ext>
            </a:extLst>
          </p:cNvPr>
          <p:cNvSpPr>
            <a:spLocks noGrp="1"/>
          </p:cNvSpPr>
          <p:nvPr>
            <p:ph type="title"/>
          </p:nvPr>
        </p:nvSpPr>
        <p:spPr/>
        <p:txBody>
          <a:bodyPr>
            <a:normAutofit/>
          </a:bodyPr>
          <a:lstStyle/>
          <a:p>
            <a:r>
              <a:rPr lang="el-GR" sz="2000" b="1" dirty="0">
                <a:ln/>
                <a:solidFill>
                  <a:schemeClr val="accent4"/>
                </a:solidFill>
                <a:latin typeface="+mn-lt"/>
                <a:ea typeface="+mn-ea"/>
                <a:cs typeface="+mn-cs"/>
              </a:rPr>
              <a:t>ΥΠΟΓΕΙΑ ΥΔΑΤΙΚΑ ΣΥΣΤΗΜΑΤΑ – ΠΡΟΤΕΙΝΟΜΕΝΕΣ ΘΕΣΕΙΣ ΣΗΜΕΙΩΝ ΔΕΙΓΜΑΤΟΛΗΨΙΑΣ </a:t>
            </a:r>
          </a:p>
        </p:txBody>
      </p:sp>
      <p:pic>
        <p:nvPicPr>
          <p:cNvPr id="3074" name="Εικόνα 2">
            <a:extLst>
              <a:ext uri="{FF2B5EF4-FFF2-40B4-BE49-F238E27FC236}">
                <a16:creationId xmlns:a16="http://schemas.microsoft.com/office/drawing/2014/main" id="{B56611AC-EF8F-2819-620F-8F6DE0B98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13" b="3612"/>
          <a:stretch>
            <a:fillRect/>
          </a:stretch>
        </p:blipFill>
        <p:spPr bwMode="auto">
          <a:xfrm>
            <a:off x="1798521" y="1237786"/>
            <a:ext cx="8444478" cy="55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842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B41D2E-151A-D4F9-9E01-8AB6F669B93C}"/>
              </a:ext>
            </a:extLst>
          </p:cNvPr>
          <p:cNvSpPr>
            <a:spLocks noGrp="1"/>
          </p:cNvSpPr>
          <p:nvPr>
            <p:ph type="title"/>
          </p:nvPr>
        </p:nvSpPr>
        <p:spPr/>
        <p:txBody>
          <a:bodyPr>
            <a:normAutofit/>
          </a:bodyPr>
          <a:lstStyle/>
          <a:p>
            <a:r>
              <a:rPr lang="el-GR" sz="2800" b="1" dirty="0">
                <a:ln/>
                <a:solidFill>
                  <a:schemeClr val="accent4"/>
                </a:solidFill>
                <a:latin typeface="+mn-lt"/>
                <a:ea typeface="+mn-ea"/>
                <a:cs typeface="+mn-cs"/>
              </a:rPr>
              <a:t>ΠΑΡΑΜΕΤΡΟΙ</a:t>
            </a:r>
            <a:r>
              <a:rPr lang="el-GR" sz="2800" dirty="0">
                <a:effectLst/>
                <a:latin typeface="Calibri" panose="020F0502020204030204" pitchFamily="34" charset="0"/>
                <a:ea typeface="Times New Roman" panose="02020603050405020304" pitchFamily="18" charset="0"/>
              </a:rPr>
              <a:t> </a:t>
            </a:r>
            <a:r>
              <a:rPr lang="el-GR" sz="2800" b="1" dirty="0">
                <a:ln/>
                <a:solidFill>
                  <a:schemeClr val="accent4"/>
                </a:solidFill>
                <a:latin typeface="+mn-lt"/>
                <a:ea typeface="+mn-ea"/>
                <a:cs typeface="+mn-cs"/>
              </a:rPr>
              <a:t>ΠΑΡΑΚΟΛΟΥΘΗΣΗΣ ΓΙΑ ΤΑ ΕΠΙΦΑΝΕΙΑΚΑ ΥΔΑΤΑ</a:t>
            </a:r>
            <a:endParaRPr lang="el-GR" sz="2800" dirty="0"/>
          </a:p>
        </p:txBody>
      </p:sp>
      <p:graphicFrame>
        <p:nvGraphicFramePr>
          <p:cNvPr id="5" name="Θέση περιεχομένου 4">
            <a:extLst>
              <a:ext uri="{FF2B5EF4-FFF2-40B4-BE49-F238E27FC236}">
                <a16:creationId xmlns:a16="http://schemas.microsoft.com/office/drawing/2014/main" id="{80E7801A-4D9A-4635-E537-439CFABD65B6}"/>
              </a:ext>
            </a:extLst>
          </p:cNvPr>
          <p:cNvGraphicFramePr>
            <a:graphicFrameLocks noGrp="1"/>
          </p:cNvGraphicFramePr>
          <p:nvPr>
            <p:ph sz="half" idx="1"/>
            <p:extLst>
              <p:ext uri="{D42A27DB-BD31-4B8C-83A1-F6EECF244321}">
                <p14:modId xmlns:p14="http://schemas.microsoft.com/office/powerpoint/2010/main" val="2832464471"/>
              </p:ext>
            </p:extLst>
          </p:nvPr>
        </p:nvGraphicFramePr>
        <p:xfrm>
          <a:off x="587188" y="1253332"/>
          <a:ext cx="5257800" cy="435133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814636498"/>
                    </a:ext>
                  </a:extLst>
                </a:gridCol>
                <a:gridCol w="1752600">
                  <a:extLst>
                    <a:ext uri="{9D8B030D-6E8A-4147-A177-3AD203B41FA5}">
                      <a16:colId xmlns:a16="http://schemas.microsoft.com/office/drawing/2014/main" val="3066344117"/>
                    </a:ext>
                  </a:extLst>
                </a:gridCol>
                <a:gridCol w="1752600">
                  <a:extLst>
                    <a:ext uri="{9D8B030D-6E8A-4147-A177-3AD203B41FA5}">
                      <a16:colId xmlns:a16="http://schemas.microsoft.com/office/drawing/2014/main" val="991343876"/>
                    </a:ext>
                  </a:extLst>
                </a:gridCol>
              </a:tblGrid>
              <a:tr h="661403">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2493151855"/>
                  </a:ext>
                </a:extLst>
              </a:tr>
              <a:tr h="574376">
                <a:tc rowSpan="8">
                  <a:txBody>
                    <a:bodyPr/>
                    <a:lstStyle/>
                    <a:p>
                      <a:endParaRPr lang="el-GR" sz="1600" dirty="0"/>
                    </a:p>
                    <a:p>
                      <a:endParaRPr lang="el-GR" sz="1600" dirty="0"/>
                    </a:p>
                    <a:p>
                      <a:endParaRPr lang="el-GR" sz="1600" dirty="0"/>
                    </a:p>
                    <a:p>
                      <a:endParaRPr lang="el-GR" sz="1600" dirty="0"/>
                    </a:p>
                    <a:p>
                      <a:endParaRPr lang="el-GR" sz="1600" dirty="0"/>
                    </a:p>
                    <a:p>
                      <a:endParaRPr lang="el-GR" sz="1600" dirty="0"/>
                    </a:p>
                    <a:p>
                      <a:r>
                        <a:rPr lang="el-GR" sz="1600" dirty="0"/>
                        <a:t>Μετρήσεις πεδίου</a:t>
                      </a:r>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  Διαφάνεια (</a:t>
                      </a:r>
                      <a:r>
                        <a:rPr lang="el-GR" sz="1100" u="sng" dirty="0">
                          <a:solidFill>
                            <a:srgbClr val="000000"/>
                          </a:solidFill>
                          <a:effectLst/>
                          <a:latin typeface="Calibri" panose="020F0502020204030204" pitchFamily="34" charset="0"/>
                          <a:ea typeface="Times New Roman" panose="02020603050405020304" pitchFamily="18" charset="0"/>
                        </a:rPr>
                        <a:t>σε ποτάμια υδάτινα σώματα</a:t>
                      </a:r>
                      <a:r>
                        <a:rPr lang="el-GR" sz="1100" dirty="0">
                          <a:solidFill>
                            <a:srgbClr val="000000"/>
                          </a:solidFill>
                          <a:effectLst/>
                          <a:latin typeface="Calibri" panose="020F0502020204030204" pitchFamily="34" charset="0"/>
                          <a:ea typeface="Times New Roman" panose="02020603050405020304" pitchFamily="18" charset="0"/>
                        </a:rPr>
                        <a:t>): Δίσκος </a:t>
                      </a:r>
                      <a:r>
                        <a:rPr lang="el-GR" sz="1100" dirty="0" err="1">
                          <a:solidFill>
                            <a:srgbClr val="000000"/>
                          </a:solidFill>
                          <a:effectLst/>
                          <a:latin typeface="Calibri" panose="020F0502020204030204" pitchFamily="34" charset="0"/>
                          <a:ea typeface="Times New Roman" panose="02020603050405020304" pitchFamily="18" charset="0"/>
                        </a:rPr>
                        <a:t>Secchi</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 </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49638216"/>
                  </a:ext>
                </a:extLst>
              </a:tr>
              <a:tr h="42353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Θερμικές συνθήκες: Θερμοκρασία</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baseline="30000">
                          <a:solidFill>
                            <a:srgbClr val="000000"/>
                          </a:solidFill>
                          <a:effectLst/>
                          <a:latin typeface="Calibri" panose="020F0502020204030204" pitchFamily="34" charset="0"/>
                          <a:ea typeface="Times New Roman" panose="02020603050405020304" pitchFamily="18" charset="0"/>
                        </a:rPr>
                        <a:t>o</a:t>
                      </a:r>
                      <a:r>
                        <a:rPr lang="el-GR" sz="1100">
                          <a:solidFill>
                            <a:srgbClr val="000000"/>
                          </a:solidFill>
                          <a:effectLst/>
                          <a:latin typeface="Calibri" panose="020F0502020204030204" pitchFamily="34" charset="0"/>
                          <a:ea typeface="Times New Roman" panose="02020603050405020304" pitchFamily="18" charset="0"/>
                        </a:rPr>
                        <a:t> C</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4701824"/>
                  </a:ext>
                </a:extLst>
              </a:tr>
              <a:tr h="42353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Συνθήκες οξυγόνωσης:  BOD</a:t>
                      </a:r>
                      <a:r>
                        <a:rPr lang="el-GR" sz="1100" baseline="-25000" dirty="0">
                          <a:solidFill>
                            <a:srgbClr val="000000"/>
                          </a:solidFill>
                          <a:effectLst/>
                          <a:latin typeface="Calibri" panose="020F0502020204030204" pitchFamily="34" charset="0"/>
                          <a:ea typeface="Times New Roman" panose="02020603050405020304" pitchFamily="18" charset="0"/>
                        </a:rPr>
                        <a:t>5</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mg/L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842710847"/>
                  </a:ext>
                </a:extLst>
              </a:tr>
              <a:tr h="423530">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Συνθήκες οξυγόνωσης:  DO</a:t>
                      </a:r>
                    </a:p>
                  </a:txBody>
                  <a:tcPr marL="68580" marR="68580" marT="0" marB="0" anchor="b"/>
                </a:tc>
                <a:tc>
                  <a:txBody>
                    <a:bodyPr/>
                    <a:lstStyle/>
                    <a:p>
                      <a:pPr algn="ctr">
                        <a:spcAft>
                          <a:spcPts val="600"/>
                        </a:spcAft>
                      </a:pPr>
                      <a:r>
                        <a:rPr lang="el-GR" sz="1100" dirty="0" err="1">
                          <a:effectLst/>
                          <a:latin typeface="Calibri" panose="020F0502020204030204" pitchFamily="34" charset="0"/>
                          <a:ea typeface="Times New Roman" panose="02020603050405020304" pitchFamily="18" charset="0"/>
                        </a:rPr>
                        <a:t>mg</a:t>
                      </a:r>
                      <a:r>
                        <a:rPr lang="el-GR" sz="1100" dirty="0">
                          <a:effectLst/>
                          <a:latin typeface="Calibri" panose="020F0502020204030204" pitchFamily="34" charset="0"/>
                          <a:ea typeface="Times New Roman" panose="02020603050405020304" pitchFamily="18" charset="0"/>
                        </a:rPr>
                        <a:t>/L</a:t>
                      </a:r>
                    </a:p>
                  </a:txBody>
                  <a:tcPr marL="68580" marR="68580" marT="0" marB="0" anchor="b"/>
                </a:tc>
                <a:extLst>
                  <a:ext uri="{0D108BD9-81ED-4DB2-BD59-A6C34878D82A}">
                    <a16:rowId xmlns:a16="http://schemas.microsoft.com/office/drawing/2014/main" val="1002453716"/>
                  </a:ext>
                </a:extLst>
              </a:tr>
              <a:tr h="423530">
                <a:tc vMerge="1">
                  <a:txBody>
                    <a:bodyPr/>
                    <a:lstStyle/>
                    <a:p>
                      <a:endParaRPr lang="el-GR" dirty="0"/>
                    </a:p>
                  </a:txBody>
                  <a:tcPr/>
                </a:tc>
                <a:tc>
                  <a:txBody>
                    <a:bodyPr/>
                    <a:lstStyle/>
                    <a:p>
                      <a:pPr algn="just">
                        <a:spcAft>
                          <a:spcPts val="600"/>
                        </a:spcAft>
                      </a:pPr>
                      <a:r>
                        <a:rPr lang="el-GR" sz="1100" dirty="0" err="1">
                          <a:effectLst/>
                          <a:latin typeface="Calibri" panose="020F0502020204030204" pitchFamily="34" charset="0"/>
                          <a:ea typeface="Times New Roman" panose="02020603050405020304" pitchFamily="18" charset="0"/>
                        </a:rPr>
                        <a:t>Αλατότητα</a:t>
                      </a:r>
                      <a:r>
                        <a:rPr lang="el-GR" sz="1100" dirty="0">
                          <a:effectLst/>
                          <a:latin typeface="Calibri" panose="020F0502020204030204" pitchFamily="34" charset="0"/>
                          <a:ea typeface="Times New Roman" panose="02020603050405020304" pitchFamily="18" charset="0"/>
                        </a:rPr>
                        <a:t>: Αγωγιμότητα</a:t>
                      </a:r>
                    </a:p>
                  </a:txBody>
                  <a:tcPr marL="68580" marR="68580" marT="0" marB="0" anchor="b"/>
                </a:tc>
                <a:tc>
                  <a:txBody>
                    <a:bodyPr/>
                    <a:lstStyle/>
                    <a:p>
                      <a:pPr algn="ctr">
                        <a:spcAft>
                          <a:spcPts val="600"/>
                        </a:spcAft>
                      </a:pPr>
                      <a:r>
                        <a:rPr lang="el-GR" sz="1100" dirty="0" err="1">
                          <a:effectLst/>
                          <a:latin typeface="Calibri" panose="020F0502020204030204" pitchFamily="34" charset="0"/>
                          <a:ea typeface="Times New Roman" panose="02020603050405020304" pitchFamily="18" charset="0"/>
                        </a:rPr>
                        <a:t>μS</a:t>
                      </a:r>
                      <a:r>
                        <a:rPr lang="el-GR" sz="1100" dirty="0">
                          <a:effectLst/>
                          <a:latin typeface="Calibri" panose="020F0502020204030204" pitchFamily="34" charset="0"/>
                          <a:ea typeface="Times New Roman" panose="02020603050405020304" pitchFamily="18" charset="0"/>
                        </a:rPr>
                        <a:t>/</a:t>
                      </a:r>
                      <a:r>
                        <a:rPr lang="el-GR" sz="1100" dirty="0" err="1">
                          <a:effectLst/>
                          <a:latin typeface="Calibri" panose="020F0502020204030204" pitchFamily="34" charset="0"/>
                          <a:ea typeface="Times New Roman" panose="02020603050405020304" pitchFamily="18" charset="0"/>
                        </a:rPr>
                        <a:t>cm</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220739214"/>
                  </a:ext>
                </a:extLst>
              </a:tr>
              <a:tr h="42353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Κατάσταση Οξίνισης (</a:t>
                      </a:r>
                      <a:r>
                        <a:rPr lang="el-GR" sz="1100" u="sng">
                          <a:effectLst/>
                          <a:latin typeface="Calibri" panose="020F0502020204030204" pitchFamily="34" charset="0"/>
                          <a:ea typeface="Times New Roman" panose="02020603050405020304" pitchFamily="18" charset="0"/>
                        </a:rPr>
                        <a:t>μόνο σε ποταμούς</a:t>
                      </a:r>
                      <a:r>
                        <a:rPr lang="el-GR" sz="1100">
                          <a:effectLst/>
                          <a:latin typeface="Calibri" panose="020F0502020204030204" pitchFamily="34" charset="0"/>
                          <a:ea typeface="Times New Roman" panose="02020603050405020304" pitchFamily="18" charset="0"/>
                        </a:rPr>
                        <a:t>): τιμή pH</a:t>
                      </a:r>
                    </a:p>
                  </a:txBody>
                  <a:tcPr marL="68580" marR="68580" marT="0" marB="0" anchor="b"/>
                </a:tc>
                <a:tc>
                  <a:txBody>
                    <a:bodyPr/>
                    <a:lstStyle/>
                    <a:p>
                      <a:pPr algn="ctr">
                        <a:spcAft>
                          <a:spcPts val="600"/>
                        </a:spcAft>
                      </a:pPr>
                      <a:r>
                        <a:rPr lang="el-GR" sz="1100" dirty="0">
                          <a:effectLst/>
                          <a:latin typeface="Calibri" panose="020F0502020204030204" pitchFamily="34" charset="0"/>
                          <a:ea typeface="Times New Roman" panose="02020603050405020304" pitchFamily="18" charset="0"/>
                        </a:rPr>
                        <a:t>-</a:t>
                      </a:r>
                    </a:p>
                  </a:txBody>
                  <a:tcPr marL="68580" marR="68580" marT="0" marB="0" anchor="b"/>
                </a:tc>
                <a:extLst>
                  <a:ext uri="{0D108BD9-81ED-4DB2-BD59-A6C34878D82A}">
                    <a16:rowId xmlns:a16="http://schemas.microsoft.com/office/drawing/2014/main" val="3312768532"/>
                  </a:ext>
                </a:extLst>
              </a:tr>
              <a:tr h="574376">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Κατάσταση Οξίνισης (</a:t>
                      </a:r>
                      <a:r>
                        <a:rPr lang="el-GR" sz="1100" u="sng">
                          <a:effectLst/>
                          <a:latin typeface="Calibri" panose="020F0502020204030204" pitchFamily="34" charset="0"/>
                          <a:ea typeface="Times New Roman" panose="02020603050405020304" pitchFamily="18" charset="0"/>
                        </a:rPr>
                        <a:t>μόνο σε ποταμούς</a:t>
                      </a:r>
                      <a:r>
                        <a:rPr lang="el-GR" sz="1100">
                          <a:effectLst/>
                          <a:latin typeface="Calibri" panose="020F0502020204030204" pitchFamily="34" charset="0"/>
                          <a:ea typeface="Times New Roman" panose="02020603050405020304" pitchFamily="18" charset="0"/>
                        </a:rPr>
                        <a:t>): αλκαλικότητα</a:t>
                      </a:r>
                    </a:p>
                  </a:txBody>
                  <a:tcPr marL="68580" marR="68580" marT="0" marB="0" anchor="b"/>
                </a:tc>
                <a:tc>
                  <a:txBody>
                    <a:bodyPr/>
                    <a:lstStyle/>
                    <a:p>
                      <a:pPr algn="ctr">
                        <a:spcAft>
                          <a:spcPts val="600"/>
                        </a:spcAft>
                      </a:pPr>
                      <a:r>
                        <a:rPr lang="el-GR" sz="1100" dirty="0">
                          <a:effectLst/>
                          <a:latin typeface="Calibri" panose="020F0502020204030204" pitchFamily="34" charset="0"/>
                          <a:ea typeface="Times New Roman" panose="02020603050405020304" pitchFamily="18" charset="0"/>
                        </a:rPr>
                        <a:t>-</a:t>
                      </a:r>
                    </a:p>
                  </a:txBody>
                  <a:tcPr marL="68580" marR="68580" marT="0" marB="0" anchor="b"/>
                </a:tc>
                <a:extLst>
                  <a:ext uri="{0D108BD9-81ED-4DB2-BD59-A6C34878D82A}">
                    <a16:rowId xmlns:a16="http://schemas.microsoft.com/office/drawing/2014/main" val="423591370"/>
                  </a:ext>
                </a:extLst>
              </a:tr>
              <a:tr h="42353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σκληρότητα</a:t>
                      </a:r>
                    </a:p>
                  </a:txBody>
                  <a:tcPr marL="68580" marR="68580" marT="0" marB="0" anchor="b"/>
                </a:tc>
                <a:tc>
                  <a:txBody>
                    <a:bodyPr/>
                    <a:lstStyle/>
                    <a:p>
                      <a:pPr algn="ctr">
                        <a:spcAft>
                          <a:spcPts val="600"/>
                        </a:spcAft>
                      </a:pPr>
                      <a:r>
                        <a:rPr lang="el-GR" sz="1100" dirty="0">
                          <a:effectLst/>
                          <a:latin typeface="Calibri" panose="020F0502020204030204" pitchFamily="34" charset="0"/>
                          <a:ea typeface="Times New Roman" panose="02020603050405020304" pitchFamily="18" charset="0"/>
                        </a:rPr>
                        <a:t>γαλλικούς βαθμούς</a:t>
                      </a:r>
                    </a:p>
                  </a:txBody>
                  <a:tcPr marL="68580" marR="68580" marT="0" marB="0" anchor="b"/>
                </a:tc>
                <a:extLst>
                  <a:ext uri="{0D108BD9-81ED-4DB2-BD59-A6C34878D82A}">
                    <a16:rowId xmlns:a16="http://schemas.microsoft.com/office/drawing/2014/main" val="1856494437"/>
                  </a:ext>
                </a:extLst>
              </a:tr>
            </a:tbl>
          </a:graphicData>
        </a:graphic>
      </p:graphicFrame>
      <p:graphicFrame>
        <p:nvGraphicFramePr>
          <p:cNvPr id="6" name="Θέση περιεχομένου 5">
            <a:extLst>
              <a:ext uri="{FF2B5EF4-FFF2-40B4-BE49-F238E27FC236}">
                <a16:creationId xmlns:a16="http://schemas.microsoft.com/office/drawing/2014/main" id="{069AB9B4-CEE0-BC75-3D7E-963413319DC6}"/>
              </a:ext>
            </a:extLst>
          </p:cNvPr>
          <p:cNvGraphicFramePr>
            <a:graphicFrameLocks noGrp="1"/>
          </p:cNvGraphicFramePr>
          <p:nvPr>
            <p:ph sz="half" idx="2"/>
            <p:extLst>
              <p:ext uri="{D42A27DB-BD31-4B8C-83A1-F6EECF244321}">
                <p14:modId xmlns:p14="http://schemas.microsoft.com/office/powerpoint/2010/main" val="4190178349"/>
              </p:ext>
            </p:extLst>
          </p:nvPr>
        </p:nvGraphicFramePr>
        <p:xfrm>
          <a:off x="6008594" y="1253331"/>
          <a:ext cx="5181600" cy="5416407"/>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1207895"/>
                    </a:ext>
                  </a:extLst>
                </a:gridCol>
                <a:gridCol w="1727200">
                  <a:extLst>
                    <a:ext uri="{9D8B030D-6E8A-4147-A177-3AD203B41FA5}">
                      <a16:colId xmlns:a16="http://schemas.microsoft.com/office/drawing/2014/main" val="3550041838"/>
                    </a:ext>
                  </a:extLst>
                </a:gridCol>
                <a:gridCol w="1727200">
                  <a:extLst>
                    <a:ext uri="{9D8B030D-6E8A-4147-A177-3AD203B41FA5}">
                      <a16:colId xmlns:a16="http://schemas.microsoft.com/office/drawing/2014/main" val="1213644575"/>
                    </a:ext>
                  </a:extLst>
                </a:gridCol>
              </a:tblGrid>
              <a:tr h="613772">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2202456382"/>
                  </a:ext>
                </a:extLst>
              </a:tr>
              <a:tr h="316473">
                <a:tc rowSpan="13">
                  <a:txBody>
                    <a:bodyPr/>
                    <a:lstStyle/>
                    <a:p>
                      <a:endParaRPr lang="el-GR" dirty="0"/>
                    </a:p>
                    <a:p>
                      <a:endParaRPr lang="el-GR" dirty="0"/>
                    </a:p>
                    <a:p>
                      <a:endParaRPr lang="el-GR" dirty="0"/>
                    </a:p>
                    <a:p>
                      <a:endParaRPr lang="el-GR" dirty="0"/>
                    </a:p>
                    <a:p>
                      <a:endParaRPr lang="el-GR" dirty="0"/>
                    </a:p>
                    <a:p>
                      <a:r>
                        <a:rPr lang="el-GR" sz="1600" dirty="0"/>
                        <a:t>Φυσικοχημικές παράμετροι</a:t>
                      </a:r>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Θρεπτικές ουσίες: Ολικός P</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084808994"/>
                  </a:ext>
                </a:extLst>
              </a:tr>
              <a:tr h="35534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ορθοφωσφορικά 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658223555"/>
                  </a:ext>
                </a:extLst>
              </a:tr>
              <a:tr h="53301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N-NO3 (άζωτο με τη μορφή νιτρικών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108257355"/>
                  </a:ext>
                </a:extLst>
              </a:tr>
              <a:tr h="53301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N-NO2 (άζωτο με τη μορφή νιτρωδών)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177956969"/>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Θειικά 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638449356"/>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Χλωριόντα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362535284"/>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φθορίου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3799535596"/>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βρωμίου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3974337463"/>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νατρίου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511189485"/>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καλίου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702195203"/>
                  </a:ext>
                </a:extLst>
              </a:tr>
              <a:tr h="53301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N-NH4 (άζωτο με τη μορφή αμμωνιακών)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89780354"/>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μαγνησίου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332562441"/>
                  </a:ext>
                </a:extLst>
              </a:tr>
              <a:tr h="31647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ασβεστίου</a:t>
                      </a:r>
                    </a:p>
                  </a:txBody>
                  <a:tcPr marL="68580" marR="68580" marT="0" marB="0" anchor="b"/>
                </a:tc>
                <a:tc>
                  <a:txBody>
                    <a:bodyPr/>
                    <a:lstStyle/>
                    <a:p>
                      <a:pPr algn="ctr">
                        <a:spcAft>
                          <a:spcPts val="600"/>
                        </a:spcAft>
                      </a:pPr>
                      <a:r>
                        <a:rPr lang="el-GR" sz="1100" dirty="0" err="1">
                          <a:effectLst/>
                          <a:latin typeface="Calibri" panose="020F0502020204030204" pitchFamily="34" charset="0"/>
                          <a:ea typeface="Times New Roman" panose="02020603050405020304" pitchFamily="18" charset="0"/>
                        </a:rPr>
                        <a:t>mg</a:t>
                      </a:r>
                      <a:r>
                        <a:rPr lang="el-GR" sz="1100" dirty="0">
                          <a:effectLst/>
                          <a:latin typeface="Calibri" panose="020F0502020204030204" pitchFamily="34" charset="0"/>
                          <a:ea typeface="Times New Roman" panose="02020603050405020304" pitchFamily="18" charset="0"/>
                        </a:rPr>
                        <a:t>/L</a:t>
                      </a:r>
                    </a:p>
                  </a:txBody>
                  <a:tcPr marL="68580" marR="68580" marT="0" marB="0" anchor="b"/>
                </a:tc>
                <a:extLst>
                  <a:ext uri="{0D108BD9-81ED-4DB2-BD59-A6C34878D82A}">
                    <a16:rowId xmlns:a16="http://schemas.microsoft.com/office/drawing/2014/main" val="58077935"/>
                  </a:ext>
                </a:extLst>
              </a:tr>
            </a:tbl>
          </a:graphicData>
        </a:graphic>
      </p:graphicFrame>
    </p:spTree>
    <p:extLst>
      <p:ext uri="{BB962C8B-B14F-4D97-AF65-F5344CB8AC3E}">
        <p14:creationId xmlns:p14="http://schemas.microsoft.com/office/powerpoint/2010/main" val="82848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15A0D5-18C8-6BA8-1D0D-A36766951FE3}"/>
              </a:ext>
            </a:extLst>
          </p:cNvPr>
          <p:cNvSpPr>
            <a:spLocks noGrp="1"/>
          </p:cNvSpPr>
          <p:nvPr>
            <p:ph type="title"/>
          </p:nvPr>
        </p:nvSpPr>
        <p:spPr>
          <a:xfrm>
            <a:off x="838200" y="182575"/>
            <a:ext cx="10515600" cy="803543"/>
          </a:xfrm>
        </p:spPr>
        <p:txBody>
          <a:bodyPr>
            <a:normAutofit/>
          </a:bodyPr>
          <a:lstStyle/>
          <a:p>
            <a:r>
              <a:rPr lang="el-GR" sz="2800" b="1" dirty="0">
                <a:ln/>
                <a:solidFill>
                  <a:schemeClr val="accent4"/>
                </a:solidFill>
                <a:latin typeface="+mn-lt"/>
                <a:ea typeface="+mn-ea"/>
                <a:cs typeface="+mn-cs"/>
              </a:rPr>
              <a:t>ΠΑΡΑΜΕΤΡΟΙ ΠΑΡΑΚΟΛΟΥΘΗΣΗΣ ΓΙΑ ΤΑ ΕΠΙΦΑΝΕΙΑΚΑ ΥΔΑΤΑ</a:t>
            </a:r>
          </a:p>
        </p:txBody>
      </p:sp>
      <p:graphicFrame>
        <p:nvGraphicFramePr>
          <p:cNvPr id="5" name="Θέση περιεχομένου 4">
            <a:extLst>
              <a:ext uri="{FF2B5EF4-FFF2-40B4-BE49-F238E27FC236}">
                <a16:creationId xmlns:a16="http://schemas.microsoft.com/office/drawing/2014/main" id="{DEDC0B65-8FC6-12D4-5185-41C4D79C4EFD}"/>
              </a:ext>
            </a:extLst>
          </p:cNvPr>
          <p:cNvGraphicFramePr>
            <a:graphicFrameLocks noGrp="1"/>
          </p:cNvGraphicFramePr>
          <p:nvPr>
            <p:ph sz="half" idx="1"/>
            <p:extLst>
              <p:ext uri="{D42A27DB-BD31-4B8C-83A1-F6EECF244321}">
                <p14:modId xmlns:p14="http://schemas.microsoft.com/office/powerpoint/2010/main" val="3361521031"/>
              </p:ext>
            </p:extLst>
          </p:nvPr>
        </p:nvGraphicFramePr>
        <p:xfrm>
          <a:off x="479612" y="767789"/>
          <a:ext cx="5181600" cy="5907635"/>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210249047"/>
                    </a:ext>
                  </a:extLst>
                </a:gridCol>
                <a:gridCol w="1727200">
                  <a:extLst>
                    <a:ext uri="{9D8B030D-6E8A-4147-A177-3AD203B41FA5}">
                      <a16:colId xmlns:a16="http://schemas.microsoft.com/office/drawing/2014/main" val="1134096032"/>
                    </a:ext>
                  </a:extLst>
                </a:gridCol>
                <a:gridCol w="1727200">
                  <a:extLst>
                    <a:ext uri="{9D8B030D-6E8A-4147-A177-3AD203B41FA5}">
                      <a16:colId xmlns:a16="http://schemas.microsoft.com/office/drawing/2014/main" val="1314827532"/>
                    </a:ext>
                  </a:extLst>
                </a:gridCol>
              </a:tblGrid>
              <a:tr h="705437">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3364401747"/>
                  </a:ext>
                </a:extLst>
              </a:tr>
              <a:tr h="215556">
                <a:tc rowSpan="22">
                  <a:txBody>
                    <a:bodyPr/>
                    <a:lstStyle/>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r>
                        <a:rPr lang="el-GR" sz="1600" dirty="0"/>
                        <a:t>Μέταλλα</a:t>
                      </a:r>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Αρσενικό</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3807641682"/>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Κασσίτερος</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2150300156"/>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Κοβάλτιο</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1499876004"/>
                  </a:ext>
                </a:extLst>
              </a:tr>
              <a:tr h="215556">
                <a:tc vMerge="1">
                  <a:txBody>
                    <a:bodyPr/>
                    <a:lstStyle/>
                    <a:p>
                      <a:endParaRPr lang="el-GR" dirty="0"/>
                    </a:p>
                  </a:txBody>
                  <a:tcPr/>
                </a:tc>
                <a:tc>
                  <a:txBody>
                    <a:bodyPr/>
                    <a:lstStyle/>
                    <a:p>
                      <a:pPr algn="just">
                        <a:spcAft>
                          <a:spcPts val="600"/>
                        </a:spcAft>
                      </a:pPr>
                      <a:r>
                        <a:rPr lang="el-GR" sz="1100" dirty="0" err="1">
                          <a:effectLst/>
                          <a:latin typeface="Calibri" panose="020F0502020204030204" pitchFamily="34" charset="0"/>
                          <a:ea typeface="Times New Roman" panose="02020603050405020304" pitchFamily="18" charset="0"/>
                        </a:rPr>
                        <a:t>Μολυβδένιο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20742020"/>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Σελήνιο</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873921054"/>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Χαλκός</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864220978"/>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Χρώμιο ολικό</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3364261483"/>
                  </a:ext>
                </a:extLst>
              </a:tr>
              <a:tr h="215556">
                <a:tc vMerge="1">
                  <a:txBody>
                    <a:bodyPr/>
                    <a:lstStyle/>
                    <a:p>
                      <a:endParaRPr lang="el-GR" dirty="0"/>
                    </a:p>
                  </a:txBody>
                  <a:tcPr/>
                </a:tc>
                <a:tc>
                  <a:txBody>
                    <a:bodyPr/>
                    <a:lstStyle/>
                    <a:p>
                      <a:pPr algn="just">
                        <a:spcAft>
                          <a:spcPts val="600"/>
                        </a:spcAft>
                      </a:pPr>
                      <a:r>
                        <a:rPr lang="el-GR" sz="1100" dirty="0" err="1">
                          <a:effectLst/>
                          <a:latin typeface="Calibri" panose="020F0502020204030204" pitchFamily="34" charset="0"/>
                          <a:ea typeface="Times New Roman" panose="02020603050405020304" pitchFamily="18" charset="0"/>
                        </a:rPr>
                        <a:t>Εξασθενές</a:t>
                      </a:r>
                      <a:r>
                        <a:rPr lang="el-GR" sz="1100" dirty="0">
                          <a:effectLst/>
                          <a:latin typeface="Calibri" panose="020F0502020204030204" pitchFamily="34" charset="0"/>
                          <a:ea typeface="Times New Roman" panose="02020603050405020304" pitchFamily="18" charset="0"/>
                        </a:rPr>
                        <a:t> Χρώμιο</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731011359"/>
                  </a:ext>
                </a:extLst>
              </a:tr>
              <a:tr h="215556">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Ψευδάργυρος</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2308248756"/>
                  </a:ext>
                </a:extLst>
              </a:tr>
              <a:tr h="215556">
                <a:tc vMerge="1">
                  <a:txBody>
                    <a:bodyPr/>
                    <a:lstStyle/>
                    <a:p>
                      <a:endParaRPr lang="el-GR"/>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Κάδμιο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392133950"/>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Μόλυβδος</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57826114"/>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Νικέλιο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55652151"/>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Υδράργυρος</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88352945"/>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Μαγγάνιο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115700860"/>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Αργίλιο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433107313"/>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Σίδηρος</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125943913"/>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Αντιμόνιο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698148735"/>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Βανάδιο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58709054"/>
                  </a:ext>
                </a:extLst>
              </a:tr>
              <a:tr h="215556">
                <a:tc vMerge="1">
                  <a:txBody>
                    <a:bodyPr/>
                    <a:lstStyle/>
                    <a:p>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Θάλειο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535780418"/>
                  </a:ext>
                </a:extLst>
              </a:tr>
              <a:tr h="215556">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Βάριο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813755281"/>
                  </a:ext>
                </a:extLst>
              </a:tr>
              <a:tr h="445539">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Στρόντιο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840982564"/>
                  </a:ext>
                </a:extLst>
              </a:tr>
              <a:tr h="445539">
                <a:tc vMerge="1">
                  <a:txBody>
                    <a:bodyPr/>
                    <a:lstStyle/>
                    <a:p>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Λίθιο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72077545"/>
                  </a:ext>
                </a:extLst>
              </a:tr>
            </a:tbl>
          </a:graphicData>
        </a:graphic>
      </p:graphicFrame>
      <p:graphicFrame>
        <p:nvGraphicFramePr>
          <p:cNvPr id="6" name="Θέση περιεχομένου 5">
            <a:extLst>
              <a:ext uri="{FF2B5EF4-FFF2-40B4-BE49-F238E27FC236}">
                <a16:creationId xmlns:a16="http://schemas.microsoft.com/office/drawing/2014/main" id="{DD318C9C-7DC1-6B29-E9E3-158931A466CE}"/>
              </a:ext>
            </a:extLst>
          </p:cNvPr>
          <p:cNvGraphicFramePr>
            <a:graphicFrameLocks noGrp="1"/>
          </p:cNvGraphicFramePr>
          <p:nvPr>
            <p:ph sz="half" idx="2"/>
            <p:extLst>
              <p:ext uri="{D42A27DB-BD31-4B8C-83A1-F6EECF244321}">
                <p14:modId xmlns:p14="http://schemas.microsoft.com/office/powerpoint/2010/main" val="810343245"/>
              </p:ext>
            </p:extLst>
          </p:nvPr>
        </p:nvGraphicFramePr>
        <p:xfrm>
          <a:off x="6019800" y="833120"/>
          <a:ext cx="5181600" cy="54000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897622496"/>
                    </a:ext>
                  </a:extLst>
                </a:gridCol>
                <a:gridCol w="1727200">
                  <a:extLst>
                    <a:ext uri="{9D8B030D-6E8A-4147-A177-3AD203B41FA5}">
                      <a16:colId xmlns:a16="http://schemas.microsoft.com/office/drawing/2014/main" val="1447383605"/>
                    </a:ext>
                  </a:extLst>
                </a:gridCol>
                <a:gridCol w="1727200">
                  <a:extLst>
                    <a:ext uri="{9D8B030D-6E8A-4147-A177-3AD203B41FA5}">
                      <a16:colId xmlns:a16="http://schemas.microsoft.com/office/drawing/2014/main" val="3209360440"/>
                    </a:ext>
                  </a:extLst>
                </a:gridCol>
              </a:tblGrid>
              <a:tr h="37084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4155349297"/>
                  </a:ext>
                </a:extLst>
              </a:tr>
              <a:tr h="370840">
                <a:tc rowSpan="13">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VOC</a:t>
                      </a:r>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1,1,2- </a:t>
                      </a:r>
                      <a:r>
                        <a:rPr lang="el-GR" sz="1100" dirty="0" err="1">
                          <a:solidFill>
                            <a:srgbClr val="000000"/>
                          </a:solidFill>
                          <a:effectLst/>
                          <a:latin typeface="Calibri" panose="020F0502020204030204" pitchFamily="34" charset="0"/>
                          <a:ea typeface="Times New Roman" panose="02020603050405020304" pitchFamily="18" charset="0"/>
                        </a:rPr>
                        <a:t>Τριχλωροαιθάνιο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75413766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1,1,1-Τριχλωροαιθάνιο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09118149"/>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1,1-Διχλωροαιθυλένιο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67133261"/>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 Διχλωροαιθυλένιο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648555328"/>
                  </a:ext>
                </a:extLst>
              </a:tr>
              <a:tr h="370840">
                <a:tc vMerge="1">
                  <a:txBody>
                    <a:bodyPr/>
                    <a:lstStyle/>
                    <a:p>
                      <a:endParaRPr lang="el-GR"/>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07813990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1,3- 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255752647"/>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1,4- 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959548138"/>
                  </a:ext>
                </a:extLst>
              </a:tr>
              <a:tr h="370840">
                <a:tc vMerge="1">
                  <a:txBody>
                    <a:bodyPr/>
                    <a:lstStyle/>
                    <a:p>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Τριχλωροαιθυλένιο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5366953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Τετραχλωροαιθυλένιο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101434142"/>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1,2-Διχλωροαιθάνιο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995632209"/>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Διχλωρομεθάνιο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24517411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Ανθρακο-τετραχλωρίδιο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00410734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Βενζόλιο </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291024181"/>
                  </a:ext>
                </a:extLst>
              </a:tr>
            </a:tbl>
          </a:graphicData>
        </a:graphic>
      </p:graphicFrame>
    </p:spTree>
    <p:extLst>
      <p:ext uri="{BB962C8B-B14F-4D97-AF65-F5344CB8AC3E}">
        <p14:creationId xmlns:p14="http://schemas.microsoft.com/office/powerpoint/2010/main" val="227805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B28917-4B8F-F64B-A07B-085632363D01}"/>
              </a:ext>
            </a:extLst>
          </p:cNvPr>
          <p:cNvSpPr>
            <a:spLocks noGrp="1"/>
          </p:cNvSpPr>
          <p:nvPr>
            <p:ph type="title"/>
          </p:nvPr>
        </p:nvSpPr>
        <p:spPr>
          <a:xfrm>
            <a:off x="838200" y="182881"/>
            <a:ext cx="10515600" cy="770020"/>
          </a:xfrm>
        </p:spPr>
        <p:txBody>
          <a:bodyPr>
            <a:normAutofit/>
          </a:bodyPr>
          <a:lstStyle/>
          <a:p>
            <a:r>
              <a:rPr lang="el-GR" sz="2800" b="1" dirty="0">
                <a:ln/>
                <a:solidFill>
                  <a:schemeClr val="accent4"/>
                </a:solidFill>
                <a:latin typeface="+mn-lt"/>
                <a:ea typeface="+mn-ea"/>
                <a:cs typeface="+mn-cs"/>
              </a:rPr>
              <a:t>ΠΑΡΑΜΕΤΡΟΙ ΠΑΡΑΚΟΛΟΥΘΗΣΗΣ ΓΙΑ ΤΑ ΕΠΙΦΑΝΕΙΑΚΑ ΝΕΡΑ</a:t>
            </a:r>
            <a:endParaRPr lang="el-GR" sz="2800" dirty="0"/>
          </a:p>
        </p:txBody>
      </p:sp>
      <p:graphicFrame>
        <p:nvGraphicFramePr>
          <p:cNvPr id="4" name="Θέση περιεχομένου 3">
            <a:extLst>
              <a:ext uri="{FF2B5EF4-FFF2-40B4-BE49-F238E27FC236}">
                <a16:creationId xmlns:a16="http://schemas.microsoft.com/office/drawing/2014/main" id="{0972055C-F7AA-9988-C03C-CF0DCAB5011E}"/>
              </a:ext>
            </a:extLst>
          </p:cNvPr>
          <p:cNvGraphicFramePr>
            <a:graphicFrameLocks noGrp="1"/>
          </p:cNvGraphicFramePr>
          <p:nvPr>
            <p:ph idx="1"/>
            <p:extLst>
              <p:ext uri="{D42A27DB-BD31-4B8C-83A1-F6EECF244321}">
                <p14:modId xmlns:p14="http://schemas.microsoft.com/office/powerpoint/2010/main" val="1348567862"/>
              </p:ext>
            </p:extLst>
          </p:nvPr>
        </p:nvGraphicFramePr>
        <p:xfrm>
          <a:off x="838203" y="757220"/>
          <a:ext cx="10515597" cy="51917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866217637"/>
                    </a:ext>
                  </a:extLst>
                </a:gridCol>
                <a:gridCol w="3505199">
                  <a:extLst>
                    <a:ext uri="{9D8B030D-6E8A-4147-A177-3AD203B41FA5}">
                      <a16:colId xmlns:a16="http://schemas.microsoft.com/office/drawing/2014/main" val="93974490"/>
                    </a:ext>
                  </a:extLst>
                </a:gridCol>
                <a:gridCol w="3505199">
                  <a:extLst>
                    <a:ext uri="{9D8B030D-6E8A-4147-A177-3AD203B41FA5}">
                      <a16:colId xmlns:a16="http://schemas.microsoft.com/office/drawing/2014/main" val="3365879202"/>
                    </a:ext>
                  </a:extLst>
                </a:gridCol>
              </a:tblGrid>
              <a:tr h="37084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2827569900"/>
                  </a:ext>
                </a:extLst>
              </a:tr>
              <a:tr h="370840">
                <a:tc rowSpan="5">
                  <a:txBody>
                    <a:bodyPr/>
                    <a:lstStyle/>
                    <a:p>
                      <a:endParaRPr lang="en-US" dirty="0"/>
                    </a:p>
                    <a:p>
                      <a:endParaRPr lang="en-US" dirty="0"/>
                    </a:p>
                    <a:p>
                      <a:endParaRPr lang="en-US" dirty="0"/>
                    </a:p>
                    <a:p>
                      <a:r>
                        <a:rPr lang="el-GR" dirty="0"/>
                        <a:t>ΒΤΕΧ</a:t>
                      </a:r>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Ξυλόλια</a:t>
                      </a:r>
                      <a:r>
                        <a:rPr lang="el-GR" sz="1100" dirty="0">
                          <a:solidFill>
                            <a:srgbClr val="000000"/>
                          </a:solidFill>
                          <a:effectLst/>
                          <a:latin typeface="Calibri" panose="020F0502020204030204" pitchFamily="34" charset="0"/>
                          <a:ea typeface="Times New Roman" panose="02020603050405020304" pitchFamily="18" charset="0"/>
                        </a:rPr>
                        <a:t> (</a:t>
                      </a:r>
                      <a:r>
                        <a:rPr lang="el-GR" sz="1100" dirty="0" err="1">
                          <a:solidFill>
                            <a:srgbClr val="000000"/>
                          </a:solidFill>
                          <a:effectLst/>
                          <a:latin typeface="Calibri" panose="020F0502020204030204" pitchFamily="34" charset="0"/>
                          <a:ea typeface="Times New Roman" panose="02020603050405020304" pitchFamily="18" charset="0"/>
                        </a:rPr>
                        <a:t>m+p</a:t>
                      </a:r>
                      <a:r>
                        <a:rPr lang="el-GR" sz="1100" dirty="0">
                          <a:solidFill>
                            <a:srgbClr val="000000"/>
                          </a:solidFill>
                          <a:effectLst/>
                          <a:latin typeface="Calibri" panose="020F0502020204030204" pitchFamily="34" charset="0"/>
                          <a:ea typeface="Times New Roman" panose="02020603050405020304" pitchFamily="18" charset="0"/>
                        </a:rPr>
                        <a:t>)</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09085180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Ξυλόλια (o)</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29288237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Τολουόλιο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0872887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Αιθυλοβενζόλιο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13759532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85091695"/>
                  </a:ext>
                </a:extLst>
              </a:tr>
              <a:tr h="370840">
                <a:tc>
                  <a:txBody>
                    <a:bodyPr/>
                    <a:lstStyle/>
                    <a:p>
                      <a:pPr marL="0" algn="l" defTabSz="914400" rtl="0" eaLnBrk="1" latinLnBrk="0" hangingPunct="1">
                        <a:spcAft>
                          <a:spcPts val="600"/>
                        </a:spcAft>
                      </a:pPr>
                      <a:r>
                        <a:rPr lang="el-GR" sz="1800" kern="1200" dirty="0">
                          <a:solidFill>
                            <a:schemeClr val="dk1"/>
                          </a:solidFill>
                          <a:latin typeface="+mn-lt"/>
                          <a:ea typeface="+mn-ea"/>
                          <a:cs typeface="+mn-cs"/>
                        </a:rPr>
                        <a:t>ΦΘΑΛΙΚΑ</a:t>
                      </a:r>
                    </a:p>
                  </a:txBody>
                  <a:tcPr marL="68580" marR="68580" marT="0" marB="0" anchor="ct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Φθαλικόδι(2-αιθυλεξίλιο)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923612885"/>
                  </a:ext>
                </a:extLst>
              </a:tr>
              <a:tr h="370840">
                <a:tc rowSpan="7">
                  <a:txBody>
                    <a:bodyPr/>
                    <a:lstStyle/>
                    <a:p>
                      <a:endParaRPr lang="en-US" dirty="0"/>
                    </a:p>
                    <a:p>
                      <a:endParaRPr lang="en-US" dirty="0"/>
                    </a:p>
                    <a:p>
                      <a:endParaRPr lang="en-US" dirty="0"/>
                    </a:p>
                    <a:p>
                      <a:endParaRPr lang="en-US" dirty="0"/>
                    </a:p>
                    <a:p>
                      <a:r>
                        <a:rPr lang="en-US" dirty="0"/>
                        <a:t>PAH</a:t>
                      </a:r>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Φλουορανθένιο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11587716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Ναφθαλένιο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54324542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Πολυαρωματικοί υδρογονάνθρακες (ΠΑΥ-ΡΑΗ)</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689101796"/>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Ανθρακένιο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2957774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Επιφανειοδραστικοί παράγοντες – Γραμμικά Αλκυλοβενζοσουλφονικά άλατα (LAS)</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83921293"/>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Κυανιούχα</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647547482"/>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Ολικές φαινόλες</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158854049"/>
                  </a:ext>
                </a:extLst>
              </a:tr>
            </a:tbl>
          </a:graphicData>
        </a:graphic>
      </p:graphicFrame>
    </p:spTree>
    <p:extLst>
      <p:ext uri="{BB962C8B-B14F-4D97-AF65-F5344CB8AC3E}">
        <p14:creationId xmlns:p14="http://schemas.microsoft.com/office/powerpoint/2010/main" val="311401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762609-06F8-77E0-48B9-AE56459B544B}"/>
              </a:ext>
            </a:extLst>
          </p:cNvPr>
          <p:cNvSpPr>
            <a:spLocks noGrp="1"/>
          </p:cNvSpPr>
          <p:nvPr>
            <p:ph type="title"/>
          </p:nvPr>
        </p:nvSpPr>
        <p:spPr>
          <a:xfrm>
            <a:off x="838200" y="144380"/>
            <a:ext cx="10515600" cy="933650"/>
          </a:xfrm>
        </p:spPr>
        <p:txBody>
          <a:bodyPr>
            <a:normAutofit/>
          </a:bodyPr>
          <a:lstStyle/>
          <a:p>
            <a:r>
              <a:rPr lang="el-GR" sz="3200" b="1" dirty="0">
                <a:ln/>
                <a:solidFill>
                  <a:schemeClr val="accent4"/>
                </a:solidFill>
                <a:latin typeface="+mn-lt"/>
                <a:ea typeface="+mn-ea"/>
                <a:cs typeface="+mn-cs"/>
              </a:rPr>
              <a:t>ΠΑΡΑΜΕΤΡΟΙ ΠΑΡΑΚΟΛΟΥΘΗΣΗΣ ΓΙΑ ΤΑ ΥΠΟΓΕΙΑ ΝΕΡΑ</a:t>
            </a:r>
            <a:endParaRPr lang="el-GR" sz="3200" dirty="0"/>
          </a:p>
        </p:txBody>
      </p:sp>
      <p:graphicFrame>
        <p:nvGraphicFramePr>
          <p:cNvPr id="5" name="Θέση περιεχομένου 4">
            <a:extLst>
              <a:ext uri="{FF2B5EF4-FFF2-40B4-BE49-F238E27FC236}">
                <a16:creationId xmlns:a16="http://schemas.microsoft.com/office/drawing/2014/main" id="{FEA56660-72F0-0202-6C04-F760AFE2C8F6}"/>
              </a:ext>
            </a:extLst>
          </p:cNvPr>
          <p:cNvGraphicFramePr>
            <a:graphicFrameLocks noGrp="1"/>
          </p:cNvGraphicFramePr>
          <p:nvPr>
            <p:ph sz="half" idx="1"/>
            <p:extLst>
              <p:ext uri="{D42A27DB-BD31-4B8C-83A1-F6EECF244321}">
                <p14:modId xmlns:p14="http://schemas.microsoft.com/office/powerpoint/2010/main" val="3167383183"/>
              </p:ext>
            </p:extLst>
          </p:nvPr>
        </p:nvGraphicFramePr>
        <p:xfrm>
          <a:off x="838200" y="833120"/>
          <a:ext cx="5181600" cy="2951503"/>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4040488192"/>
                    </a:ext>
                  </a:extLst>
                </a:gridCol>
                <a:gridCol w="1727200">
                  <a:extLst>
                    <a:ext uri="{9D8B030D-6E8A-4147-A177-3AD203B41FA5}">
                      <a16:colId xmlns:a16="http://schemas.microsoft.com/office/drawing/2014/main" val="943312394"/>
                    </a:ext>
                  </a:extLst>
                </a:gridCol>
                <a:gridCol w="1727200">
                  <a:extLst>
                    <a:ext uri="{9D8B030D-6E8A-4147-A177-3AD203B41FA5}">
                      <a16:colId xmlns:a16="http://schemas.microsoft.com/office/drawing/2014/main" val="2717718090"/>
                    </a:ext>
                  </a:extLst>
                </a:gridCol>
              </a:tblGrid>
              <a:tr h="532558">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2510849588"/>
                  </a:ext>
                </a:extLst>
              </a:tr>
              <a:tr h="308323">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Μετρήσεις πεδίου</a:t>
                      </a:r>
                    </a:p>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Θερμικές συνθήκες: Θερμοκρασία</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baseline="30000">
                          <a:solidFill>
                            <a:srgbClr val="000000"/>
                          </a:solidFill>
                          <a:effectLst/>
                          <a:latin typeface="Calibri" panose="020F0502020204030204" pitchFamily="34" charset="0"/>
                          <a:ea typeface="Times New Roman" panose="02020603050405020304" pitchFamily="18" charset="0"/>
                        </a:rPr>
                        <a:t>o</a:t>
                      </a:r>
                      <a:r>
                        <a:rPr lang="el-GR" sz="1100">
                          <a:solidFill>
                            <a:srgbClr val="000000"/>
                          </a:solidFill>
                          <a:effectLst/>
                          <a:latin typeface="Calibri" panose="020F0502020204030204" pitchFamily="34" charset="0"/>
                          <a:ea typeface="Times New Roman" panose="02020603050405020304" pitchFamily="18" charset="0"/>
                        </a:rPr>
                        <a:t> C</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15573641"/>
                  </a:ext>
                </a:extLst>
              </a:tr>
              <a:tr h="308323">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Συνθήκες οξυγόνωσης:  BOD5</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mg/L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84761101"/>
                  </a:ext>
                </a:extLst>
              </a:tr>
              <a:tr h="154162">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Συνθήκες οξυγόνωσης:  DO</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mg/L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946248793"/>
                  </a:ext>
                </a:extLst>
              </a:tr>
              <a:tr h="15416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Αλατότητα: Αγωγιμότητα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μS/cm</a:t>
                      </a:r>
                    </a:p>
                  </a:txBody>
                  <a:tcPr marL="68580" marR="68580" marT="0" marB="0" anchor="b"/>
                </a:tc>
                <a:extLst>
                  <a:ext uri="{0D108BD9-81ED-4DB2-BD59-A6C34878D82A}">
                    <a16:rowId xmlns:a16="http://schemas.microsoft.com/office/drawing/2014/main" val="3783907122"/>
                  </a:ext>
                </a:extLst>
              </a:tr>
              <a:tr h="308323">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Κατάσταση Οξίνισης (</a:t>
                      </a:r>
                      <a:r>
                        <a:rPr lang="el-GR" sz="1100" u="sng">
                          <a:effectLst/>
                          <a:latin typeface="Calibri" panose="020F0502020204030204" pitchFamily="34" charset="0"/>
                          <a:ea typeface="Times New Roman" panose="02020603050405020304" pitchFamily="18" charset="0"/>
                        </a:rPr>
                        <a:t>μόνο σε ποταμούς</a:t>
                      </a:r>
                      <a:r>
                        <a:rPr lang="el-GR" sz="1100">
                          <a:effectLst/>
                          <a:latin typeface="Calibri" panose="020F0502020204030204" pitchFamily="34" charset="0"/>
                          <a:ea typeface="Times New Roman" panose="02020603050405020304" pitchFamily="18" charset="0"/>
                        </a:rPr>
                        <a:t>): τιμή pH</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a:t>
                      </a:r>
                    </a:p>
                  </a:txBody>
                  <a:tcPr marL="68580" marR="68580" marT="0" marB="0" anchor="b"/>
                </a:tc>
                <a:extLst>
                  <a:ext uri="{0D108BD9-81ED-4DB2-BD59-A6C34878D82A}">
                    <a16:rowId xmlns:a16="http://schemas.microsoft.com/office/drawing/2014/main" val="3528749535"/>
                  </a:ext>
                </a:extLst>
              </a:tr>
              <a:tr h="462485">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Κατάσταση Οξίνισης (</a:t>
                      </a:r>
                      <a:r>
                        <a:rPr lang="el-GR" sz="1100" u="sng">
                          <a:effectLst/>
                          <a:latin typeface="Calibri" panose="020F0502020204030204" pitchFamily="34" charset="0"/>
                          <a:ea typeface="Times New Roman" panose="02020603050405020304" pitchFamily="18" charset="0"/>
                        </a:rPr>
                        <a:t>μόνο σε ποταμούς</a:t>
                      </a:r>
                      <a:r>
                        <a:rPr lang="el-GR" sz="1100">
                          <a:effectLst/>
                          <a:latin typeface="Calibri" panose="020F0502020204030204" pitchFamily="34" charset="0"/>
                          <a:ea typeface="Times New Roman" panose="02020603050405020304" pitchFamily="18" charset="0"/>
                        </a:rPr>
                        <a:t>): αλκαλικότητα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a:t>
                      </a:r>
                    </a:p>
                  </a:txBody>
                  <a:tcPr marL="68580" marR="68580" marT="0" marB="0" anchor="b"/>
                </a:tc>
                <a:extLst>
                  <a:ext uri="{0D108BD9-81ED-4DB2-BD59-A6C34878D82A}">
                    <a16:rowId xmlns:a16="http://schemas.microsoft.com/office/drawing/2014/main" val="1928776828"/>
                  </a:ext>
                </a:extLst>
              </a:tr>
              <a:tr h="154162">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Σκληρότητα</a:t>
                      </a:r>
                    </a:p>
                  </a:txBody>
                  <a:tcPr marL="68580" marR="68580" marT="0" marB="0" anchor="b"/>
                </a:tc>
                <a:tc>
                  <a:txBody>
                    <a:bodyPr/>
                    <a:lstStyle/>
                    <a:p>
                      <a:pPr algn="ctr">
                        <a:spcAft>
                          <a:spcPts val="600"/>
                        </a:spcAft>
                      </a:pPr>
                      <a:r>
                        <a:rPr lang="el-GR" sz="1100" dirty="0">
                          <a:effectLst/>
                          <a:latin typeface="Calibri" panose="020F0502020204030204" pitchFamily="34" charset="0"/>
                          <a:ea typeface="Times New Roman" panose="02020603050405020304" pitchFamily="18" charset="0"/>
                        </a:rPr>
                        <a:t>γαλλικούς βαθμούς</a:t>
                      </a:r>
                    </a:p>
                  </a:txBody>
                  <a:tcPr marL="68580" marR="68580" marT="0" marB="0" anchor="b"/>
                </a:tc>
                <a:extLst>
                  <a:ext uri="{0D108BD9-81ED-4DB2-BD59-A6C34878D82A}">
                    <a16:rowId xmlns:a16="http://schemas.microsoft.com/office/drawing/2014/main" val="3850355144"/>
                  </a:ext>
                </a:extLst>
              </a:tr>
              <a:tr h="360703">
                <a:tc gridSpan="3">
                  <a:txBody>
                    <a:bodyPr/>
                    <a:lstStyle/>
                    <a:p>
                      <a:pPr algn="just">
                        <a:spcAft>
                          <a:spcPts val="600"/>
                        </a:spcAft>
                      </a:pPr>
                      <a:endParaRPr lang="el-GR" sz="1100" dirty="0">
                        <a:effectLst/>
                        <a:latin typeface="Calibri" panose="020F0502020204030204" pitchFamily="34" charset="0"/>
                      </a:endParaRPr>
                    </a:p>
                  </a:txBody>
                  <a:tcPr/>
                </a:tc>
                <a:tc hMerge="1">
                  <a:txBody>
                    <a:bodyPr/>
                    <a:lstStyle/>
                    <a:p>
                      <a:endParaRPr/>
                    </a:p>
                  </a:txBody>
                  <a:tcPr marL="68580" marR="68580" marT="0" marB="0" anchor="b"/>
                </a:tc>
                <a:tc hMerge="1">
                  <a:txBody>
                    <a:bodyPr/>
                    <a:lstStyle/>
                    <a:p>
                      <a:endParaRPr/>
                    </a:p>
                  </a:txBody>
                  <a:tcPr marL="68580" marR="68580" marT="0" marB="0" anchor="b"/>
                </a:tc>
                <a:extLst>
                  <a:ext uri="{0D108BD9-81ED-4DB2-BD59-A6C34878D82A}">
                    <a16:rowId xmlns:a16="http://schemas.microsoft.com/office/drawing/2014/main" val="274957125"/>
                  </a:ext>
                </a:extLst>
              </a:tr>
            </a:tbl>
          </a:graphicData>
        </a:graphic>
      </p:graphicFrame>
      <p:graphicFrame>
        <p:nvGraphicFramePr>
          <p:cNvPr id="6" name="Θέση περιεχομένου 5">
            <a:extLst>
              <a:ext uri="{FF2B5EF4-FFF2-40B4-BE49-F238E27FC236}">
                <a16:creationId xmlns:a16="http://schemas.microsoft.com/office/drawing/2014/main" id="{F4B9DE29-182A-53E0-8CC3-8B7247219567}"/>
              </a:ext>
            </a:extLst>
          </p:cNvPr>
          <p:cNvGraphicFramePr>
            <a:graphicFrameLocks noGrp="1"/>
          </p:cNvGraphicFramePr>
          <p:nvPr>
            <p:ph sz="half" idx="2"/>
            <p:extLst>
              <p:ext uri="{D42A27DB-BD31-4B8C-83A1-F6EECF244321}">
                <p14:modId xmlns:p14="http://schemas.microsoft.com/office/powerpoint/2010/main" val="1214559971"/>
              </p:ext>
            </p:extLst>
          </p:nvPr>
        </p:nvGraphicFramePr>
        <p:xfrm>
          <a:off x="6096000" y="833120"/>
          <a:ext cx="5181600" cy="579628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335118120"/>
                    </a:ext>
                  </a:extLst>
                </a:gridCol>
                <a:gridCol w="1727200">
                  <a:extLst>
                    <a:ext uri="{9D8B030D-6E8A-4147-A177-3AD203B41FA5}">
                      <a16:colId xmlns:a16="http://schemas.microsoft.com/office/drawing/2014/main" val="2896215268"/>
                    </a:ext>
                  </a:extLst>
                </a:gridCol>
                <a:gridCol w="1727200">
                  <a:extLst>
                    <a:ext uri="{9D8B030D-6E8A-4147-A177-3AD203B41FA5}">
                      <a16:colId xmlns:a16="http://schemas.microsoft.com/office/drawing/2014/main" val="4092313636"/>
                    </a:ext>
                  </a:extLst>
                </a:gridCol>
              </a:tblGrid>
              <a:tr h="37084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1383982701"/>
                  </a:ext>
                </a:extLst>
              </a:tr>
              <a:tr h="370840">
                <a:tc rowSpan="1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Φυσικοχημικές παράμετροι</a:t>
                      </a:r>
                    </a:p>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Θρεπτικές ουσίες: Ολικός P</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874879061"/>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ορθοφωσφορικά 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4176506633"/>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N-NO3 (άζωτο με τη μορφή νιτρικών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077269581"/>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N-NO2 (άζωτο με τη μορφή νιτρωδών)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51388561"/>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Θειικά 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207394030"/>
                  </a:ext>
                </a:extLst>
              </a:tr>
              <a:tr h="370840">
                <a:tc vMerge="1">
                  <a:txBody>
                    <a:bodyPr/>
                    <a:lstStyle/>
                    <a:p>
                      <a:endParaRPr lang="el-GR"/>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Χλωριόντα</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728801408"/>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φθορίου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525960102"/>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βρωμίου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454279907"/>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νατρίου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908053166"/>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καλίου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2164728705"/>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Θρεπτικές ουσίες:  N-NH4 (άζωτο με τη μορφή αμμωνιακών)</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803200632"/>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μαγνησίου</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mg/L</a:t>
                      </a:r>
                    </a:p>
                  </a:txBody>
                  <a:tcPr marL="68580" marR="68580" marT="0" marB="0" anchor="b"/>
                </a:tc>
                <a:extLst>
                  <a:ext uri="{0D108BD9-81ED-4DB2-BD59-A6C34878D82A}">
                    <a16:rowId xmlns:a16="http://schemas.microsoft.com/office/drawing/2014/main" val="1456418320"/>
                  </a:ext>
                </a:extLst>
              </a:tr>
              <a:tr h="37084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ιόντα ασβεστίου</a:t>
                      </a:r>
                    </a:p>
                  </a:txBody>
                  <a:tcPr marL="68580" marR="68580" marT="0" marB="0" anchor="b"/>
                </a:tc>
                <a:tc>
                  <a:txBody>
                    <a:bodyPr/>
                    <a:lstStyle/>
                    <a:p>
                      <a:pPr algn="ctr">
                        <a:spcAft>
                          <a:spcPts val="600"/>
                        </a:spcAft>
                      </a:pPr>
                      <a:r>
                        <a:rPr lang="el-GR" sz="1100" dirty="0" err="1">
                          <a:effectLst/>
                          <a:latin typeface="Calibri" panose="020F0502020204030204" pitchFamily="34" charset="0"/>
                          <a:ea typeface="Times New Roman" panose="02020603050405020304" pitchFamily="18" charset="0"/>
                        </a:rPr>
                        <a:t>mg</a:t>
                      </a:r>
                      <a:r>
                        <a:rPr lang="el-GR" sz="1100" dirty="0">
                          <a:effectLst/>
                          <a:latin typeface="Calibri" panose="020F0502020204030204" pitchFamily="34" charset="0"/>
                          <a:ea typeface="Times New Roman" panose="02020603050405020304" pitchFamily="18" charset="0"/>
                        </a:rPr>
                        <a:t>/L</a:t>
                      </a:r>
                    </a:p>
                  </a:txBody>
                  <a:tcPr marL="68580" marR="68580" marT="0" marB="0" anchor="b"/>
                </a:tc>
                <a:extLst>
                  <a:ext uri="{0D108BD9-81ED-4DB2-BD59-A6C34878D82A}">
                    <a16:rowId xmlns:a16="http://schemas.microsoft.com/office/drawing/2014/main" val="3587056483"/>
                  </a:ext>
                </a:extLst>
              </a:tr>
            </a:tbl>
          </a:graphicData>
        </a:graphic>
      </p:graphicFrame>
    </p:spTree>
    <p:extLst>
      <p:ext uri="{BB962C8B-B14F-4D97-AF65-F5344CB8AC3E}">
        <p14:creationId xmlns:p14="http://schemas.microsoft.com/office/powerpoint/2010/main" val="120146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50E2A8-4C8C-7A8F-F587-1450FEC66679}"/>
              </a:ext>
            </a:extLst>
          </p:cNvPr>
          <p:cNvSpPr>
            <a:spLocks noGrp="1"/>
          </p:cNvSpPr>
          <p:nvPr>
            <p:ph type="title"/>
          </p:nvPr>
        </p:nvSpPr>
        <p:spPr>
          <a:xfrm>
            <a:off x="838200" y="125129"/>
            <a:ext cx="10515600" cy="895150"/>
          </a:xfrm>
        </p:spPr>
        <p:txBody>
          <a:bodyPr>
            <a:normAutofit/>
          </a:bodyPr>
          <a:lstStyle/>
          <a:p>
            <a:r>
              <a:rPr lang="el-GR" sz="3200" b="1" dirty="0">
                <a:ln/>
                <a:solidFill>
                  <a:schemeClr val="accent4"/>
                </a:solidFill>
                <a:latin typeface="+mn-lt"/>
                <a:ea typeface="+mn-ea"/>
                <a:cs typeface="+mn-cs"/>
              </a:rPr>
              <a:t>ΠΑΡΑΜΕΤΡΟΙ ΠΑΡΑΚΟΛΟΥΘΗΣΗΣ ΓΙΑ ΤΑ ΥΠΟΓΕΙΑ ΝΕΡΑ</a:t>
            </a:r>
            <a:endParaRPr lang="el-GR" sz="3200" dirty="0"/>
          </a:p>
        </p:txBody>
      </p:sp>
      <p:graphicFrame>
        <p:nvGraphicFramePr>
          <p:cNvPr id="5" name="Θέση περιεχομένου 4">
            <a:extLst>
              <a:ext uri="{FF2B5EF4-FFF2-40B4-BE49-F238E27FC236}">
                <a16:creationId xmlns:a16="http://schemas.microsoft.com/office/drawing/2014/main" id="{80BC809C-E236-D2D1-E436-CC1F4CFA4358}"/>
              </a:ext>
            </a:extLst>
          </p:cNvPr>
          <p:cNvGraphicFramePr>
            <a:graphicFrameLocks noGrp="1"/>
          </p:cNvGraphicFramePr>
          <p:nvPr>
            <p:ph sz="half" idx="1"/>
            <p:extLst>
              <p:ext uri="{D42A27DB-BD31-4B8C-83A1-F6EECF244321}">
                <p14:modId xmlns:p14="http://schemas.microsoft.com/office/powerpoint/2010/main" val="2005080602"/>
              </p:ext>
            </p:extLst>
          </p:nvPr>
        </p:nvGraphicFramePr>
        <p:xfrm>
          <a:off x="607191" y="786098"/>
          <a:ext cx="5565009" cy="5647040"/>
        </p:xfrm>
        <a:graphic>
          <a:graphicData uri="http://schemas.openxmlformats.org/drawingml/2006/table">
            <a:tbl>
              <a:tblPr firstRow="1" bandRow="1">
                <a:tableStyleId>{5C22544A-7EE6-4342-B048-85BDC9FD1C3A}</a:tableStyleId>
              </a:tblPr>
              <a:tblGrid>
                <a:gridCol w="1855003">
                  <a:extLst>
                    <a:ext uri="{9D8B030D-6E8A-4147-A177-3AD203B41FA5}">
                      <a16:colId xmlns:a16="http://schemas.microsoft.com/office/drawing/2014/main" val="2871068533"/>
                    </a:ext>
                  </a:extLst>
                </a:gridCol>
                <a:gridCol w="1855003">
                  <a:extLst>
                    <a:ext uri="{9D8B030D-6E8A-4147-A177-3AD203B41FA5}">
                      <a16:colId xmlns:a16="http://schemas.microsoft.com/office/drawing/2014/main" val="2010338359"/>
                    </a:ext>
                  </a:extLst>
                </a:gridCol>
                <a:gridCol w="1855003">
                  <a:extLst>
                    <a:ext uri="{9D8B030D-6E8A-4147-A177-3AD203B41FA5}">
                      <a16:colId xmlns:a16="http://schemas.microsoft.com/office/drawing/2014/main" val="3478755075"/>
                    </a:ext>
                  </a:extLst>
                </a:gridCol>
              </a:tblGrid>
              <a:tr h="248402">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3665444684"/>
                  </a:ext>
                </a:extLst>
              </a:tr>
              <a:tr h="230360">
                <a:tc rowSpan="2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t>Μέταλλα</a:t>
                      </a:r>
                    </a:p>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Αρσενικό</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2367836121"/>
                  </a:ext>
                </a:extLst>
              </a:tr>
              <a:tr h="230360">
                <a:tc vMerge="1">
                  <a:txBody>
                    <a:bodyPr/>
                    <a:lstStyle/>
                    <a:p>
                      <a:endParaRPr lang="el-GR" dirty="0"/>
                    </a:p>
                  </a:txBody>
                  <a:tcPr/>
                </a:tc>
                <a:tc>
                  <a:txBody>
                    <a:bodyPr/>
                    <a:lstStyle/>
                    <a:p>
                      <a:pPr algn="just">
                        <a:spcAft>
                          <a:spcPts val="600"/>
                        </a:spcAft>
                      </a:pPr>
                      <a:r>
                        <a:rPr lang="el-GR" sz="1100">
                          <a:effectLst/>
                          <a:latin typeface="Calibri" panose="020F0502020204030204" pitchFamily="34" charset="0"/>
                          <a:ea typeface="Times New Roman" panose="02020603050405020304" pitchFamily="18" charset="0"/>
                        </a:rPr>
                        <a:t>Κασσίτερος</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281841888"/>
                  </a:ext>
                </a:extLst>
              </a:tr>
              <a:tr h="230360">
                <a:tc vMerge="1">
                  <a:txBody>
                    <a:bodyPr/>
                    <a:lstStyle/>
                    <a:p>
                      <a:endParaRPr lang="el-GR" dirty="0"/>
                    </a:p>
                  </a:txBody>
                  <a:tcPr/>
                </a:tc>
                <a:tc>
                  <a:txBody>
                    <a:bodyPr/>
                    <a:lstStyle/>
                    <a:p>
                      <a:pPr algn="just">
                        <a:spcAft>
                          <a:spcPts val="600"/>
                        </a:spcAft>
                      </a:pPr>
                      <a:r>
                        <a:rPr lang="el-GR" sz="1100" dirty="0">
                          <a:effectLst/>
                          <a:latin typeface="Calibri" panose="020F0502020204030204" pitchFamily="34" charset="0"/>
                          <a:ea typeface="Times New Roman" panose="02020603050405020304" pitchFamily="18" charset="0"/>
                        </a:rPr>
                        <a:t>Κοβάλτιο</a:t>
                      </a:r>
                    </a:p>
                  </a:txBody>
                  <a:tcPr marL="68580" marR="68580" marT="0" marB="0" anchor="b"/>
                </a:tc>
                <a:tc>
                  <a:txBody>
                    <a:bodyPr/>
                    <a:lstStyle/>
                    <a:p>
                      <a:pPr algn="ctr">
                        <a:spcAft>
                          <a:spcPts val="600"/>
                        </a:spcAft>
                      </a:pPr>
                      <a:r>
                        <a:rPr lang="el-GR" sz="1100">
                          <a:effectLst/>
                          <a:latin typeface="Calibri" panose="020F0502020204030204" pitchFamily="34" charset="0"/>
                          <a:ea typeface="Times New Roman" panose="02020603050405020304" pitchFamily="18" charset="0"/>
                        </a:rPr>
                        <a:t>μg/L</a:t>
                      </a:r>
                    </a:p>
                  </a:txBody>
                  <a:tcPr marL="68580" marR="68580" marT="0" marB="0" anchor="b"/>
                </a:tc>
                <a:extLst>
                  <a:ext uri="{0D108BD9-81ED-4DB2-BD59-A6C34878D82A}">
                    <a16:rowId xmlns:a16="http://schemas.microsoft.com/office/drawing/2014/main" val="510235170"/>
                  </a:ext>
                </a:extLst>
              </a:tr>
              <a:tr h="230360">
                <a:tc vMerge="1">
                  <a:txBody>
                    <a:bodyPr/>
                    <a:lstStyle/>
                    <a:p>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Μολυβδένιο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15732477"/>
                  </a:ext>
                </a:extLst>
              </a:tr>
              <a:tr h="23036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Σελήνιο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8759094"/>
                  </a:ext>
                </a:extLst>
              </a:tr>
              <a:tr h="23036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Χαλκός</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42040041"/>
                  </a:ext>
                </a:extLst>
              </a:tr>
              <a:tr h="23036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Χρώμιο ολικό</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80146375"/>
                  </a:ext>
                </a:extLst>
              </a:tr>
              <a:tr h="230360">
                <a:tc vMerge="1">
                  <a:txBody>
                    <a:bodyPr/>
                    <a:lstStyle/>
                    <a:p>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Εξασθενές</a:t>
                      </a:r>
                      <a:r>
                        <a:rPr lang="el-GR" sz="1100" dirty="0">
                          <a:solidFill>
                            <a:srgbClr val="000000"/>
                          </a:solidFill>
                          <a:effectLst/>
                          <a:latin typeface="Calibri" panose="020F0502020204030204" pitchFamily="34" charset="0"/>
                          <a:ea typeface="Times New Roman" panose="02020603050405020304" pitchFamily="18" charset="0"/>
                        </a:rPr>
                        <a:t> Χρώμιο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876178295"/>
                  </a:ext>
                </a:extLst>
              </a:tr>
              <a:tr h="230360">
                <a:tc vMerge="1">
                  <a:txBody>
                    <a:bodyPr/>
                    <a:lstStyle/>
                    <a:p>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Ψευδάργυρος</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956361103"/>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Κάδμιο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569059475"/>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Μόλυβδος</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257560350"/>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Νικέλιο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39697805"/>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Υδράργυρος</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91332497"/>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Μαγγάνιο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20961618"/>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Αργίλιο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185734270"/>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Σίδηρος</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568908284"/>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Αντιμόνιο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722570502"/>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Βανάδιο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51369594"/>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Θάλειο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536807549"/>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Βάριο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74605699"/>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Στρόντιο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654508607"/>
                  </a:ext>
                </a:extLst>
              </a:tr>
              <a:tr h="23036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Λίθιο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40852827"/>
                  </a:ext>
                </a:extLst>
              </a:tr>
            </a:tbl>
          </a:graphicData>
        </a:graphic>
      </p:graphicFrame>
      <p:graphicFrame>
        <p:nvGraphicFramePr>
          <p:cNvPr id="6" name="Θέση περιεχομένου 5">
            <a:extLst>
              <a:ext uri="{FF2B5EF4-FFF2-40B4-BE49-F238E27FC236}">
                <a16:creationId xmlns:a16="http://schemas.microsoft.com/office/drawing/2014/main" id="{C2F65D81-1458-3F4B-1AA8-84B6D683CD47}"/>
              </a:ext>
            </a:extLst>
          </p:cNvPr>
          <p:cNvGraphicFramePr>
            <a:graphicFrameLocks noGrp="1"/>
          </p:cNvGraphicFramePr>
          <p:nvPr>
            <p:ph sz="half" idx="2"/>
            <p:extLst>
              <p:ext uri="{D42A27DB-BD31-4B8C-83A1-F6EECF244321}">
                <p14:modId xmlns:p14="http://schemas.microsoft.com/office/powerpoint/2010/main" val="1726161117"/>
              </p:ext>
            </p:extLst>
          </p:nvPr>
        </p:nvGraphicFramePr>
        <p:xfrm>
          <a:off x="6306953" y="786098"/>
          <a:ext cx="5181600" cy="599706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859243032"/>
                    </a:ext>
                  </a:extLst>
                </a:gridCol>
                <a:gridCol w="1727200">
                  <a:extLst>
                    <a:ext uri="{9D8B030D-6E8A-4147-A177-3AD203B41FA5}">
                      <a16:colId xmlns:a16="http://schemas.microsoft.com/office/drawing/2014/main" val="854121246"/>
                    </a:ext>
                  </a:extLst>
                </a:gridCol>
                <a:gridCol w="1727200">
                  <a:extLst>
                    <a:ext uri="{9D8B030D-6E8A-4147-A177-3AD203B41FA5}">
                      <a16:colId xmlns:a16="http://schemas.microsoft.com/office/drawing/2014/main" val="3187256455"/>
                    </a:ext>
                  </a:extLst>
                </a:gridCol>
              </a:tblGrid>
              <a:tr h="55857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2882491149"/>
                  </a:ext>
                </a:extLst>
              </a:tr>
              <a:tr h="254430">
                <a:tc rowSpan="20">
                  <a: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el-GR" dirty="0"/>
                        <a:t>Φυτοφάρμακα</a:t>
                      </a:r>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Chlorfenvinphos</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204771556"/>
                  </a:ext>
                </a:extLst>
              </a:tr>
              <a:tr h="323383">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Chlorpyrifos (Chlorpyrifos-ethyl)</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656034208"/>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Diuron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59094675"/>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Ενδοσουλφάνιο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495294514"/>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Isoproturon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64297955"/>
                  </a:ext>
                </a:extLst>
              </a:tr>
              <a:tr h="254430">
                <a:tc vMerge="1">
                  <a:txBody>
                    <a:bodyPr/>
                    <a:lstStyle/>
                    <a:p>
                      <a:endParaRPr lang="el-GR"/>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Alachlor</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400626033"/>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Atrazine</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518307684"/>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Chlorfenvinphos</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102354481"/>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Dieldrin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772485534"/>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Isodrin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24312837"/>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Diuron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953509688"/>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Isoproturon</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7165150"/>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Simazine</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63958785"/>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Methamidophos</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479540663"/>
                  </a:ext>
                </a:extLst>
              </a:tr>
              <a:tr h="485074">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Monolinuron [3-(4-χλωροφαινυλο)-1-μεθοξυ-1-μεθυλουρία]</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647580957"/>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MCPA</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02804823"/>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Mecoprop</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48328863"/>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DDT, DDD, DDE</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01094338"/>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Dimethoate</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113394737"/>
                  </a:ext>
                </a:extLst>
              </a:tr>
              <a:tr h="25443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Demeton-S-Methyl</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136067300"/>
                  </a:ext>
                </a:extLst>
              </a:tr>
            </a:tbl>
          </a:graphicData>
        </a:graphic>
      </p:graphicFrame>
    </p:spTree>
    <p:extLst>
      <p:ext uri="{BB962C8B-B14F-4D97-AF65-F5344CB8AC3E}">
        <p14:creationId xmlns:p14="http://schemas.microsoft.com/office/powerpoint/2010/main" val="406721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3C7D3-82C4-12FD-8F1C-DBA23AF98174}"/>
              </a:ext>
            </a:extLst>
          </p:cNvPr>
          <p:cNvSpPr>
            <a:spLocks noGrp="1"/>
          </p:cNvSpPr>
          <p:nvPr>
            <p:ph type="title"/>
          </p:nvPr>
        </p:nvSpPr>
        <p:spPr>
          <a:xfrm>
            <a:off x="838200" y="67378"/>
            <a:ext cx="10515600" cy="613660"/>
          </a:xfrm>
        </p:spPr>
        <p:txBody>
          <a:bodyPr>
            <a:normAutofit/>
          </a:bodyPr>
          <a:lstStyle/>
          <a:p>
            <a:r>
              <a:rPr lang="el-GR" sz="3200" b="1" dirty="0">
                <a:ln/>
                <a:solidFill>
                  <a:schemeClr val="accent4"/>
                </a:solidFill>
                <a:latin typeface="+mn-lt"/>
                <a:ea typeface="+mn-ea"/>
                <a:cs typeface="+mn-cs"/>
              </a:rPr>
              <a:t>ΠΑΡΑΜΕΤΡΟΙ ΠΑΡΑΚΟΛΟΥΘΗΣΗΣ ΓΙΑ ΤΑ ΥΠΟΓΕΙΑ ΝΕΡΑ</a:t>
            </a:r>
            <a:endParaRPr lang="el-GR" sz="3200" dirty="0"/>
          </a:p>
        </p:txBody>
      </p:sp>
      <p:graphicFrame>
        <p:nvGraphicFramePr>
          <p:cNvPr id="5" name="Θέση περιεχομένου 4">
            <a:extLst>
              <a:ext uri="{FF2B5EF4-FFF2-40B4-BE49-F238E27FC236}">
                <a16:creationId xmlns:a16="http://schemas.microsoft.com/office/drawing/2014/main" id="{11E714C2-B124-765C-3F80-A2871164E362}"/>
              </a:ext>
            </a:extLst>
          </p:cNvPr>
          <p:cNvGraphicFramePr>
            <a:graphicFrameLocks noGrp="1"/>
          </p:cNvGraphicFramePr>
          <p:nvPr>
            <p:ph sz="half" idx="1"/>
            <p:extLst>
              <p:ext uri="{D42A27DB-BD31-4B8C-83A1-F6EECF244321}">
                <p14:modId xmlns:p14="http://schemas.microsoft.com/office/powerpoint/2010/main" val="1150835178"/>
              </p:ext>
            </p:extLst>
          </p:nvPr>
        </p:nvGraphicFramePr>
        <p:xfrm>
          <a:off x="597568" y="681038"/>
          <a:ext cx="5181600" cy="54000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3705862096"/>
                    </a:ext>
                  </a:extLst>
                </a:gridCol>
                <a:gridCol w="1727200">
                  <a:extLst>
                    <a:ext uri="{9D8B030D-6E8A-4147-A177-3AD203B41FA5}">
                      <a16:colId xmlns:a16="http://schemas.microsoft.com/office/drawing/2014/main" val="3656103922"/>
                    </a:ext>
                  </a:extLst>
                </a:gridCol>
                <a:gridCol w="1727200">
                  <a:extLst>
                    <a:ext uri="{9D8B030D-6E8A-4147-A177-3AD203B41FA5}">
                      <a16:colId xmlns:a16="http://schemas.microsoft.com/office/drawing/2014/main" val="4055995179"/>
                    </a:ext>
                  </a:extLst>
                </a:gridCol>
              </a:tblGrid>
              <a:tr h="37084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3411605814"/>
                  </a:ext>
                </a:extLst>
              </a:tr>
              <a:tr h="370840">
                <a:tc rowSpan="13">
                  <a: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VOC</a:t>
                      </a:r>
                      <a:endParaRPr lang="el-GR" dirty="0"/>
                    </a:p>
                  </a:txBody>
                  <a:tcPr/>
                </a:tc>
                <a:tc>
                  <a:txBody>
                    <a:bodyPr/>
                    <a:lstStyle/>
                    <a:p>
                      <a:pPr algn="just">
                        <a:spcAft>
                          <a:spcPts val="600"/>
                        </a:spcAft>
                      </a:pPr>
                      <a:r>
                        <a:rPr lang="el-GR" sz="1100" dirty="0">
                          <a:solidFill>
                            <a:srgbClr val="000000"/>
                          </a:solidFill>
                          <a:effectLst/>
                          <a:latin typeface="Calibri" panose="020F0502020204030204" pitchFamily="34" charset="0"/>
                          <a:ea typeface="Times New Roman" panose="02020603050405020304" pitchFamily="18" charset="0"/>
                        </a:rPr>
                        <a:t>1,1,2- </a:t>
                      </a:r>
                      <a:r>
                        <a:rPr lang="el-GR" sz="1100" dirty="0" err="1">
                          <a:solidFill>
                            <a:srgbClr val="000000"/>
                          </a:solidFill>
                          <a:effectLst/>
                          <a:latin typeface="Calibri" panose="020F0502020204030204" pitchFamily="34" charset="0"/>
                          <a:ea typeface="Times New Roman" panose="02020603050405020304" pitchFamily="18" charset="0"/>
                        </a:rPr>
                        <a:t>Τριχλωροαιθάνιο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18201451"/>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1,1,1-Τριχλωροαιθάνιο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352755172"/>
                  </a:ext>
                </a:extLst>
              </a:tr>
              <a:tr h="370840">
                <a:tc vMerge="1">
                  <a:txBody>
                    <a:bodyPr/>
                    <a:lstStyle/>
                    <a:p>
                      <a:endParaRPr lang="el-GR"/>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1,1-Διχλωροαιθυλένιο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58908688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 Διχλωροαιθυλένιο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792124579"/>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5292751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1,3- 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31420578"/>
                  </a:ext>
                </a:extLst>
              </a:tr>
              <a:tr h="370840">
                <a:tc vMerge="1">
                  <a:txBody>
                    <a:bodyPr/>
                    <a:lstStyle/>
                    <a:p>
                      <a:endParaRPr lang="el-GR"/>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1,4- Διχλωροβενζόλιο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08989097"/>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Τριχλωροαιθυλένιο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97597287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Τετραχλωροαιθυλένιο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989610612"/>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1,2-Διχλωροαιθάνιο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33239242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Διχλωρομεθάνιο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51065511"/>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Ανθρακο-τετραχλωρίδιο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53065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Βενζόλιο </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28856447"/>
                  </a:ext>
                </a:extLst>
              </a:tr>
            </a:tbl>
          </a:graphicData>
        </a:graphic>
      </p:graphicFrame>
      <p:graphicFrame>
        <p:nvGraphicFramePr>
          <p:cNvPr id="6" name="Θέση περιεχομένου 5">
            <a:extLst>
              <a:ext uri="{FF2B5EF4-FFF2-40B4-BE49-F238E27FC236}">
                <a16:creationId xmlns:a16="http://schemas.microsoft.com/office/drawing/2014/main" id="{B1A58026-50D7-09F9-8F4F-ACA1C8DC5C8D}"/>
              </a:ext>
            </a:extLst>
          </p:cNvPr>
          <p:cNvGraphicFramePr>
            <a:graphicFrameLocks noGrp="1"/>
          </p:cNvGraphicFramePr>
          <p:nvPr>
            <p:ph sz="half" idx="2"/>
            <p:extLst>
              <p:ext uri="{D42A27DB-BD31-4B8C-83A1-F6EECF244321}">
                <p14:modId xmlns:p14="http://schemas.microsoft.com/office/powerpoint/2010/main" val="3813339266"/>
              </p:ext>
            </p:extLst>
          </p:nvPr>
        </p:nvGraphicFramePr>
        <p:xfrm>
          <a:off x="6096000" y="681038"/>
          <a:ext cx="5181600" cy="5831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037120897"/>
                    </a:ext>
                  </a:extLst>
                </a:gridCol>
                <a:gridCol w="1727200">
                  <a:extLst>
                    <a:ext uri="{9D8B030D-6E8A-4147-A177-3AD203B41FA5}">
                      <a16:colId xmlns:a16="http://schemas.microsoft.com/office/drawing/2014/main" val="1909770171"/>
                    </a:ext>
                  </a:extLst>
                </a:gridCol>
                <a:gridCol w="1727200">
                  <a:extLst>
                    <a:ext uri="{9D8B030D-6E8A-4147-A177-3AD203B41FA5}">
                      <a16:colId xmlns:a16="http://schemas.microsoft.com/office/drawing/2014/main" val="3448400051"/>
                    </a:ext>
                  </a:extLst>
                </a:gridCol>
              </a:tblGrid>
              <a:tr h="370840">
                <a:tc>
                  <a:txBody>
                    <a:bodyPr/>
                    <a:lstStyle/>
                    <a:p>
                      <a:r>
                        <a:rPr lang="el-GR" sz="1600" dirty="0"/>
                        <a:t>Είδος Παραμέτρου</a:t>
                      </a:r>
                    </a:p>
                  </a:txBody>
                  <a:tcPr/>
                </a:tc>
                <a:tc>
                  <a:txBody>
                    <a:bodyPr/>
                    <a:lstStyle/>
                    <a:p>
                      <a:r>
                        <a:rPr lang="el-GR" sz="1600" dirty="0"/>
                        <a:t>Παράμετρος</a:t>
                      </a:r>
                    </a:p>
                  </a:txBody>
                  <a:tcPr/>
                </a:tc>
                <a:tc>
                  <a:txBody>
                    <a:bodyPr/>
                    <a:lstStyle/>
                    <a:p>
                      <a:r>
                        <a:rPr lang="el-GR" sz="1600" dirty="0"/>
                        <a:t>Μονάδα Μέτρησης</a:t>
                      </a:r>
                    </a:p>
                  </a:txBody>
                  <a:tcPr/>
                </a:tc>
                <a:extLst>
                  <a:ext uri="{0D108BD9-81ED-4DB2-BD59-A6C34878D82A}">
                    <a16:rowId xmlns:a16="http://schemas.microsoft.com/office/drawing/2014/main" val="942286748"/>
                  </a:ext>
                </a:extLst>
              </a:tr>
              <a:tr h="370840">
                <a:tc rowSpan="5">
                  <a:txBody>
                    <a:bodyPr/>
                    <a:lstStyle/>
                    <a:p>
                      <a:endParaRPr lang="en-US" dirty="0"/>
                    </a:p>
                    <a:p>
                      <a:endParaRPr lang="en-US" dirty="0"/>
                    </a:p>
                    <a:p>
                      <a:endParaRPr lang="en-US" dirty="0"/>
                    </a:p>
                    <a:p>
                      <a:r>
                        <a:rPr lang="en-US" dirty="0"/>
                        <a:t>BTEX</a:t>
                      </a:r>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Ξυλόλια</a:t>
                      </a:r>
                      <a:r>
                        <a:rPr lang="el-GR" sz="1100" dirty="0">
                          <a:solidFill>
                            <a:srgbClr val="000000"/>
                          </a:solidFill>
                          <a:effectLst/>
                          <a:latin typeface="Calibri" panose="020F0502020204030204" pitchFamily="34" charset="0"/>
                          <a:ea typeface="Times New Roman" panose="02020603050405020304" pitchFamily="18" charset="0"/>
                        </a:rPr>
                        <a:t> (</a:t>
                      </a:r>
                      <a:r>
                        <a:rPr lang="el-GR" sz="1100" dirty="0" err="1">
                          <a:solidFill>
                            <a:srgbClr val="000000"/>
                          </a:solidFill>
                          <a:effectLst/>
                          <a:latin typeface="Calibri" panose="020F0502020204030204" pitchFamily="34" charset="0"/>
                          <a:ea typeface="Times New Roman" panose="02020603050405020304" pitchFamily="18" charset="0"/>
                        </a:rPr>
                        <a:t>m+p</a:t>
                      </a:r>
                      <a:r>
                        <a:rPr lang="el-GR" sz="1100" dirty="0">
                          <a:solidFill>
                            <a:srgbClr val="000000"/>
                          </a:solidFill>
                          <a:effectLst/>
                          <a:latin typeface="Calibri" panose="020F0502020204030204" pitchFamily="34" charset="0"/>
                          <a:ea typeface="Times New Roman" panose="02020603050405020304" pitchFamily="18" charset="0"/>
                        </a:rPr>
                        <a:t>)</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342580810"/>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Ξυλόλια (o)</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67610827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Τολουόλιο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476384024"/>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Αιθυλοβενζόλιο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01951250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Βενζόλιο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103493708"/>
                  </a:ext>
                </a:extLst>
              </a:tr>
              <a:tr h="370840">
                <a:tc>
                  <a:txBody>
                    <a:bodyPr/>
                    <a:lstStyle/>
                    <a:p>
                      <a:pPr marL="0" algn="l" defTabSz="914400" rtl="0" eaLnBrk="1" latinLnBrk="0" hangingPunct="1">
                        <a:spcAft>
                          <a:spcPts val="600"/>
                        </a:spcAft>
                      </a:pPr>
                      <a:r>
                        <a:rPr lang="el-GR" sz="1800" kern="1200" dirty="0">
                          <a:solidFill>
                            <a:schemeClr val="dk1"/>
                          </a:solidFill>
                          <a:latin typeface="+mn-lt"/>
                          <a:ea typeface="+mn-ea"/>
                          <a:cs typeface="+mn-cs"/>
                        </a:rPr>
                        <a:t>ΦΘΑΛΙΚΑ</a:t>
                      </a:r>
                    </a:p>
                  </a:txBody>
                  <a:tcPr marL="68580" marR="68580" marT="0" marB="0" anchor="ct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Φθαλικόδι(2-αιθυλεξίλιο)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064337037"/>
                  </a:ext>
                </a:extLst>
              </a:tr>
              <a:tr h="370840">
                <a:tc rowSpan="7">
                  <a:txBody>
                    <a:bodyPr/>
                    <a:lstStyle/>
                    <a:p>
                      <a:endParaRPr lang="en-US" dirty="0"/>
                    </a:p>
                    <a:p>
                      <a:endParaRPr lang="en-US" dirty="0"/>
                    </a:p>
                    <a:p>
                      <a:endParaRPr lang="en-US" dirty="0"/>
                    </a:p>
                    <a:p>
                      <a:endParaRPr lang="en-US" dirty="0"/>
                    </a:p>
                    <a:p>
                      <a:r>
                        <a:rPr lang="en-US" dirty="0"/>
                        <a:t>PAH</a:t>
                      </a:r>
                      <a:endParaRPr lang="el-GR" dirty="0"/>
                    </a:p>
                  </a:txBody>
                  <a:tcPr/>
                </a:tc>
                <a:tc>
                  <a:txBody>
                    <a:bodyPr/>
                    <a:lstStyle/>
                    <a:p>
                      <a:pPr algn="just">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Φλουορανθένιο</a:t>
                      </a:r>
                      <a:endParaRPr lang="el-GR" sz="1100" dirty="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14678254"/>
                  </a:ext>
                </a:extLst>
              </a:tr>
              <a:tr h="370840">
                <a:tc vMerge="1">
                  <a:txBody>
                    <a:bodyPr/>
                    <a:lstStyle/>
                    <a:p>
                      <a:endParaRPr lang="el-GR"/>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Ναφθαλένιο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098732988"/>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Πολυαρωματικοί υδρογονάνθρακες (ΠΑΥ-ΡΑΗ)</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02229946"/>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Ανθρακένιο</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00730196"/>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Επιφανειοδραστικοί παράγοντες – Γραμμικά Αλκυλοβενζοσουλφονικά άλατα (LAS)</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586919227"/>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Κυανιούχα</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a:solidFill>
                            <a:srgbClr val="000000"/>
                          </a:solidFill>
                          <a:effectLst/>
                          <a:latin typeface="Calibri" panose="020F0502020204030204" pitchFamily="34" charset="0"/>
                          <a:ea typeface="Times New Roman" panose="02020603050405020304" pitchFamily="18" charset="0"/>
                        </a:rPr>
                        <a:t>μg/L</a:t>
                      </a:r>
                      <a:endParaRPr lang="el-GR" sz="110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12938499"/>
                  </a:ext>
                </a:extLst>
              </a:tr>
              <a:tr h="370840">
                <a:tc vMerge="1">
                  <a:txBody>
                    <a:bodyPr/>
                    <a:lstStyle/>
                    <a:p>
                      <a:endParaRPr lang="el-GR" dirty="0"/>
                    </a:p>
                  </a:txBody>
                  <a:tcPr/>
                </a:tc>
                <a:tc>
                  <a:txBody>
                    <a:bodyPr/>
                    <a:lstStyle/>
                    <a:p>
                      <a:pPr algn="just">
                        <a:spcAft>
                          <a:spcPts val="600"/>
                        </a:spcAft>
                      </a:pPr>
                      <a:r>
                        <a:rPr lang="el-GR" sz="1100">
                          <a:solidFill>
                            <a:srgbClr val="000000"/>
                          </a:solidFill>
                          <a:effectLst/>
                          <a:latin typeface="Calibri" panose="020F0502020204030204" pitchFamily="34" charset="0"/>
                          <a:ea typeface="Times New Roman" panose="02020603050405020304" pitchFamily="18" charset="0"/>
                        </a:rPr>
                        <a:t>Ολικές φαινόλες</a:t>
                      </a:r>
                      <a:endParaRPr lang="el-GR" sz="1100">
                        <a:effectLst/>
                        <a:latin typeface="Calibri" panose="020F0502020204030204" pitchFamily="34" charset="0"/>
                        <a:ea typeface="Times New Roman" panose="02020603050405020304" pitchFamily="18" charset="0"/>
                      </a:endParaRPr>
                    </a:p>
                  </a:txBody>
                  <a:tcPr marL="68580" marR="68580" marT="0" marB="0" anchor="b"/>
                </a:tc>
                <a:tc>
                  <a:txBody>
                    <a:bodyPr/>
                    <a:lstStyle/>
                    <a:p>
                      <a:pPr algn="ctr">
                        <a:spcAft>
                          <a:spcPts val="600"/>
                        </a:spcAft>
                      </a:pPr>
                      <a:r>
                        <a:rPr lang="el-GR" sz="1100" dirty="0" err="1">
                          <a:solidFill>
                            <a:srgbClr val="000000"/>
                          </a:solidFill>
                          <a:effectLst/>
                          <a:latin typeface="Calibri" panose="020F0502020204030204" pitchFamily="34" charset="0"/>
                          <a:ea typeface="Times New Roman" panose="02020603050405020304" pitchFamily="18" charset="0"/>
                        </a:rPr>
                        <a:t>μg</a:t>
                      </a:r>
                      <a:r>
                        <a:rPr lang="el-GR" sz="1100" dirty="0">
                          <a:solidFill>
                            <a:srgbClr val="000000"/>
                          </a:solidFill>
                          <a:effectLst/>
                          <a:latin typeface="Calibri" panose="020F0502020204030204" pitchFamily="34" charset="0"/>
                          <a:ea typeface="Times New Roman" panose="02020603050405020304" pitchFamily="18" charset="0"/>
                        </a:rPr>
                        <a:t>/L</a:t>
                      </a:r>
                      <a:endParaRPr lang="el-GR" sz="1100" dirty="0">
                        <a:effectLst/>
                        <a:latin typeface="Calibri" panose="020F050202020403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189879596"/>
                  </a:ext>
                </a:extLst>
              </a:tr>
            </a:tbl>
          </a:graphicData>
        </a:graphic>
      </p:graphicFrame>
    </p:spTree>
    <p:extLst>
      <p:ext uri="{BB962C8B-B14F-4D97-AF65-F5344CB8AC3E}">
        <p14:creationId xmlns:p14="http://schemas.microsoft.com/office/powerpoint/2010/main" val="45118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1D9DA6-E9BC-217E-7D6E-24FD7AEB8546}"/>
              </a:ext>
            </a:extLst>
          </p:cNvPr>
          <p:cNvSpPr>
            <a:spLocks noGrp="1"/>
          </p:cNvSpPr>
          <p:nvPr>
            <p:ph type="title"/>
          </p:nvPr>
        </p:nvSpPr>
        <p:spPr/>
        <p:txBody>
          <a:bodyPr/>
          <a:lstStyle/>
          <a:p>
            <a:r>
              <a:rPr lang="el-GR" sz="3200" b="1" dirty="0">
                <a:ln/>
                <a:solidFill>
                  <a:schemeClr val="accent4"/>
                </a:solidFill>
                <a:latin typeface="+mn-lt"/>
                <a:ea typeface="+mn-ea"/>
                <a:cs typeface="+mn-cs"/>
              </a:rPr>
              <a:t>ΑΝΑΔΟΧΟΣ ΤΟΥ ΕΡΓΟΥ</a:t>
            </a:r>
          </a:p>
        </p:txBody>
      </p:sp>
      <p:sp>
        <p:nvSpPr>
          <p:cNvPr id="3" name="Θέση περιεχομένου 2">
            <a:extLst>
              <a:ext uri="{FF2B5EF4-FFF2-40B4-BE49-F238E27FC236}">
                <a16:creationId xmlns:a16="http://schemas.microsoft.com/office/drawing/2014/main" id="{24AB6F72-12E6-37C1-2AA6-7A04D6EF0977}"/>
              </a:ext>
            </a:extLst>
          </p:cNvPr>
          <p:cNvSpPr>
            <a:spLocks noGrp="1"/>
          </p:cNvSpPr>
          <p:nvPr>
            <p:ph idx="1"/>
          </p:nvPr>
        </p:nvSpPr>
        <p:spPr/>
        <p:txBody>
          <a:bodyPr/>
          <a:lstStyle/>
          <a:p>
            <a:endParaRPr lang="el-GR" dirty="0"/>
          </a:p>
          <a:p>
            <a:pPr>
              <a:buFont typeface="Wingdings" panose="05000000000000000000" pitchFamily="2" charset="2"/>
              <a:buChar char="ü"/>
            </a:pPr>
            <a:r>
              <a:rPr lang="el-GR" dirty="0"/>
              <a:t>Ένωση οικονομικών φορέων Ειδικός Λογαριασμός Κονδυλίων Έρευνας Α.Π.Θ. – </a:t>
            </a:r>
            <a:r>
              <a:rPr lang="en-US" dirty="0"/>
              <a:t>Lever </a:t>
            </a:r>
            <a:r>
              <a:rPr lang="el-GR" dirty="0"/>
              <a:t> Α.Ε.</a:t>
            </a:r>
          </a:p>
          <a:p>
            <a:pPr>
              <a:buFont typeface="Wingdings" panose="05000000000000000000" pitchFamily="2" charset="2"/>
              <a:buChar char="ü"/>
            </a:pPr>
            <a:endParaRPr lang="el-GR" dirty="0"/>
          </a:p>
          <a:p>
            <a:pPr>
              <a:buFont typeface="Wingdings" panose="05000000000000000000" pitchFamily="2" charset="2"/>
              <a:buChar char="ü"/>
            </a:pPr>
            <a:r>
              <a:rPr lang="el-GR" dirty="0"/>
              <a:t>Αξία σύμβασης 545.379,92  Ευρώ </a:t>
            </a:r>
          </a:p>
          <a:p>
            <a:endParaRPr lang="el-GR" dirty="0"/>
          </a:p>
        </p:txBody>
      </p:sp>
    </p:spTree>
    <p:extLst>
      <p:ext uri="{BB962C8B-B14F-4D97-AF65-F5344CB8AC3E}">
        <p14:creationId xmlns:p14="http://schemas.microsoft.com/office/powerpoint/2010/main" val="356222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27" descr="Σημάδι ελέγχου">
            <a:extLst>
              <a:ext uri="{FF2B5EF4-FFF2-40B4-BE49-F238E27FC236}">
                <a16:creationId xmlns:a16="http://schemas.microsoft.com/office/drawing/2014/main" id="{59420A61-4F56-DB1E-5FD5-F16360FAEA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39" y="1525536"/>
            <a:ext cx="3775459" cy="3775459"/>
          </a:xfrm>
          <a:prstGeom prst="rect">
            <a:avLst/>
          </a:prstGeom>
        </p:spPr>
      </p:pic>
      <p:sp>
        <p:nvSpPr>
          <p:cNvPr id="50" name="Freeform: Shape 49">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ight Triangle 5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620426-AD6B-0060-A822-B91CDA1CC636}"/>
              </a:ext>
            </a:extLst>
          </p:cNvPr>
          <p:cNvSpPr>
            <a:spLocks noGrp="1"/>
          </p:cNvSpPr>
          <p:nvPr>
            <p:ph type="ctrTitle"/>
          </p:nvPr>
        </p:nvSpPr>
        <p:spPr>
          <a:xfrm>
            <a:off x="5775961" y="962526"/>
            <a:ext cx="5384800" cy="3210689"/>
          </a:xfrm>
        </p:spPr>
        <p:txBody>
          <a:bodyPr anchor="b">
            <a:normAutofit/>
          </a:bodyPr>
          <a:lstStyle/>
          <a:p>
            <a:pPr algn="l"/>
            <a:r>
              <a:rPr lang="en-GB" sz="2400" b="1" dirty="0" bmk="">
                <a:ln/>
                <a:latin typeface="+mn-lt"/>
                <a:ea typeface="+mn-ea"/>
                <a:cs typeface="+mn-cs"/>
              </a:rPr>
              <a:t>2</a:t>
            </a:r>
            <a:r>
              <a:rPr lang="el-GR" sz="2400" b="1" baseline="30000" dirty="0" bmk="">
                <a:ln/>
                <a:latin typeface="+mn-lt"/>
                <a:ea typeface="+mn-ea"/>
                <a:cs typeface="+mn-cs"/>
              </a:rPr>
              <a:t>η</a:t>
            </a:r>
            <a:r>
              <a:rPr lang="el-GR" sz="2400" b="1" dirty="0" bmk="">
                <a:ln/>
                <a:latin typeface="+mn-lt"/>
                <a:ea typeface="+mn-ea"/>
                <a:cs typeface="+mn-cs"/>
              </a:rPr>
              <a:t> ΑΝΑΘΕΩΡΗΣΗ ΣΧΕΔΙΩΝ ΔΙΑΧΕΙΡΙΣΗΣ ΛΕΚΑΝΩΝ ΑΠΟΡΡΟΗΣ ΥΔΑΤΙΚΩΝ ΔΙΑΜΕΡΙΣΜΑΤΩΝ</a:t>
            </a:r>
            <a:br>
              <a:rPr lang="en-US" sz="2400" b="1" dirty="0" bmk="">
                <a:ln/>
                <a:latin typeface="+mn-lt"/>
                <a:ea typeface="+mn-ea"/>
                <a:cs typeface="+mn-cs"/>
              </a:rPr>
            </a:br>
            <a:r>
              <a:rPr lang="en-GB" sz="2400" b="1" dirty="0" bmk="">
                <a:ln/>
                <a:latin typeface="+mn-lt"/>
                <a:ea typeface="+mn-ea"/>
                <a:cs typeface="+mn-cs"/>
              </a:rPr>
              <a:t>ΑΝΑΤΟΛΙΚΗΣ ΜΑΚΕΔΟΝΙΑΣ </a:t>
            </a:r>
            <a:r>
              <a:rPr lang="el-GR" sz="2400" b="1" dirty="0" bmk="">
                <a:ln/>
                <a:latin typeface="+mn-lt"/>
                <a:ea typeface="+mn-ea"/>
                <a:cs typeface="+mn-cs"/>
              </a:rPr>
              <a:t>(</a:t>
            </a:r>
            <a:r>
              <a:rPr lang="en-US" sz="2400" b="1" dirty="0" bmk="">
                <a:ln/>
                <a:latin typeface="+mn-lt"/>
                <a:ea typeface="+mn-ea"/>
                <a:cs typeface="+mn-cs"/>
              </a:rPr>
              <a:t>EL 11) &amp;</a:t>
            </a:r>
            <a:br>
              <a:rPr lang="en-US" sz="2400" b="1" dirty="0" bmk="">
                <a:ln/>
                <a:latin typeface="+mn-lt"/>
                <a:ea typeface="+mn-ea"/>
                <a:cs typeface="+mn-cs"/>
              </a:rPr>
            </a:br>
            <a:r>
              <a:rPr lang="en-GB" sz="2400" b="1" dirty="0" bmk="">
                <a:ln/>
                <a:latin typeface="+mn-lt"/>
                <a:ea typeface="+mn-ea"/>
                <a:cs typeface="+mn-cs"/>
              </a:rPr>
              <a:t>ΘΡΑΚΗΣ (EL 12)</a:t>
            </a:r>
            <a:endParaRPr lang="el-GR" sz="2400" b="1" dirty="0" bmk="">
              <a:ln/>
              <a:latin typeface="+mn-lt"/>
              <a:ea typeface="+mn-ea"/>
              <a:cs typeface="+mn-cs"/>
            </a:endParaRPr>
          </a:p>
        </p:txBody>
      </p:sp>
      <p:sp>
        <p:nvSpPr>
          <p:cNvPr id="3" name="Υπότιτλος 2">
            <a:extLst>
              <a:ext uri="{FF2B5EF4-FFF2-40B4-BE49-F238E27FC236}">
                <a16:creationId xmlns:a16="http://schemas.microsoft.com/office/drawing/2014/main" id="{6FA1215E-B5F6-2AFA-FBF1-CD3CD5DDA8A1}"/>
              </a:ext>
            </a:extLst>
          </p:cNvPr>
          <p:cNvSpPr>
            <a:spLocks noGrp="1"/>
          </p:cNvSpPr>
          <p:nvPr>
            <p:ph type="subTitle" idx="1"/>
          </p:nvPr>
        </p:nvSpPr>
        <p:spPr>
          <a:xfrm>
            <a:off x="5775961" y="4269462"/>
            <a:ext cx="4048760" cy="1095017"/>
          </a:xfrm>
        </p:spPr>
        <p:txBody>
          <a:bodyPr anchor="t">
            <a:normAutofit/>
          </a:bodyPr>
          <a:lstStyle/>
          <a:p>
            <a:pPr algn="l"/>
            <a:endParaRPr lang="el-GR" sz="2000" dirty="0"/>
          </a:p>
        </p:txBody>
      </p:sp>
    </p:spTree>
    <p:extLst>
      <p:ext uri="{BB962C8B-B14F-4D97-AF65-F5344CB8AC3E}">
        <p14:creationId xmlns:p14="http://schemas.microsoft.com/office/powerpoint/2010/main" val="382406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4BB51D-582D-BBBA-97A5-09E59D707F58}"/>
              </a:ext>
            </a:extLst>
          </p:cNvPr>
          <p:cNvSpPr>
            <a:spLocks noGrp="1"/>
          </p:cNvSpPr>
          <p:nvPr>
            <p:ph type="title"/>
          </p:nvPr>
        </p:nvSpPr>
        <p:spPr>
          <a:xfrm>
            <a:off x="914400" y="370816"/>
            <a:ext cx="10515600" cy="1325563"/>
          </a:xfrm>
        </p:spPr>
        <p:txBody>
          <a:bodyPr>
            <a:normAutofit/>
          </a:bodyPr>
          <a:lstStyle/>
          <a:p>
            <a:pPr algn="ctr"/>
            <a:r>
              <a:rPr lang="el-GR" sz="3200" b="1" dirty="0">
                <a:ln/>
                <a:solidFill>
                  <a:schemeClr val="accent4"/>
                </a:solidFill>
                <a:latin typeface="+mn-lt"/>
                <a:ea typeface="+mn-ea"/>
                <a:cs typeface="+mn-cs"/>
              </a:rPr>
              <a:t>2</a:t>
            </a:r>
            <a:r>
              <a:rPr lang="el-GR" sz="3200" b="1" baseline="30000" dirty="0">
                <a:ln/>
                <a:solidFill>
                  <a:schemeClr val="accent4"/>
                </a:solidFill>
                <a:latin typeface="+mn-lt"/>
                <a:ea typeface="+mn-ea"/>
                <a:cs typeface="+mn-cs"/>
              </a:rPr>
              <a:t>η</a:t>
            </a:r>
            <a:r>
              <a:rPr lang="el-GR" sz="3200" b="1" dirty="0">
                <a:ln/>
                <a:solidFill>
                  <a:schemeClr val="accent4"/>
                </a:solidFill>
                <a:latin typeface="+mn-lt"/>
                <a:ea typeface="+mn-ea"/>
                <a:cs typeface="+mn-cs"/>
              </a:rPr>
              <a:t> ΑΝΑΘΕΩΡΗΣΗ ΥΔ 11 &amp; ΥΔ 12</a:t>
            </a:r>
          </a:p>
        </p:txBody>
      </p:sp>
      <p:sp>
        <p:nvSpPr>
          <p:cNvPr id="4" name="Θέση περιεχομένου 3">
            <a:extLst>
              <a:ext uri="{FF2B5EF4-FFF2-40B4-BE49-F238E27FC236}">
                <a16:creationId xmlns:a16="http://schemas.microsoft.com/office/drawing/2014/main" id="{4A0A00D8-99E9-5F96-C473-FD89C9ECD3D7}"/>
              </a:ext>
            </a:extLst>
          </p:cNvPr>
          <p:cNvSpPr>
            <a:spLocks noGrp="1"/>
          </p:cNvSpPr>
          <p:nvPr>
            <p:ph sz="half" idx="2"/>
          </p:nvPr>
        </p:nvSpPr>
        <p:spPr>
          <a:xfrm>
            <a:off x="7530143" y="1374062"/>
            <a:ext cx="4472940" cy="4200700"/>
          </a:xfrm>
        </p:spPr>
        <p:txBody>
          <a:bodyPr/>
          <a:lstStyle/>
          <a:p>
            <a:pPr marL="0" indent="0" algn="just">
              <a:buNone/>
            </a:pPr>
            <a:r>
              <a:rPr lang="el-GR" sz="1600" b="1" dirty="0">
                <a:latin typeface="Arial" panose="020B0604020202020204" pitchFamily="34" charset="0"/>
              </a:rPr>
              <a:t>ΦΕΚ 81/Α/12-06-2024</a:t>
            </a:r>
          </a:p>
          <a:p>
            <a:pPr marL="0" indent="0" algn="just">
              <a:buNone/>
            </a:pPr>
            <a:endParaRPr lang="el-GR" sz="1600" b="1" dirty="0">
              <a:latin typeface="Arial" panose="020B0604020202020204" pitchFamily="34" charset="0"/>
            </a:endParaRPr>
          </a:p>
          <a:p>
            <a:pPr marL="0" indent="0" algn="just">
              <a:lnSpc>
                <a:spcPct val="100000"/>
              </a:lnSpc>
              <a:spcBef>
                <a:spcPts val="0"/>
              </a:spcBef>
              <a:buNone/>
            </a:pPr>
            <a:r>
              <a:rPr lang="el-GR" sz="1500" dirty="0">
                <a:latin typeface="Arial" panose="020B0604020202020204" pitchFamily="34" charset="0"/>
              </a:rPr>
              <a:t>Πράξη 17 Υπουργικού Συμβουλίου 29-04-2024</a:t>
            </a:r>
          </a:p>
          <a:p>
            <a:pPr marL="0" indent="0" algn="just">
              <a:lnSpc>
                <a:spcPct val="100000"/>
              </a:lnSpc>
              <a:spcBef>
                <a:spcPts val="0"/>
              </a:spcBef>
              <a:buNone/>
            </a:pPr>
            <a:r>
              <a:rPr lang="el-GR" sz="1500" dirty="0">
                <a:latin typeface="Arial" panose="020B0604020202020204" pitchFamily="34" charset="0"/>
              </a:rPr>
              <a:t>Έγκριση της 2</a:t>
            </a:r>
            <a:r>
              <a:rPr lang="el-GR" sz="1500" baseline="30000" dirty="0">
                <a:latin typeface="Arial" panose="020B0604020202020204" pitchFamily="34" charset="0"/>
              </a:rPr>
              <a:t>ης</a:t>
            </a:r>
            <a:r>
              <a:rPr lang="el-GR" sz="1500" dirty="0">
                <a:latin typeface="Arial" panose="020B0604020202020204" pitchFamily="34" charset="0"/>
              </a:rPr>
              <a:t> Αναθεώρησης του Σχεδίου Διαχείρισης Λεκανών Απορροής του Υδατικού Διαμερίσματος Θράκης  </a:t>
            </a:r>
          </a:p>
          <a:p>
            <a:pPr marL="0" indent="0" algn="just">
              <a:buNone/>
            </a:pPr>
            <a:endParaRPr lang="el-GR" sz="1600" b="1" dirty="0">
              <a:latin typeface="Arial" panose="020B0604020202020204" pitchFamily="34" charset="0"/>
            </a:endParaRPr>
          </a:p>
          <a:p>
            <a:pPr marL="0" indent="0" algn="just">
              <a:buNone/>
            </a:pPr>
            <a:r>
              <a:rPr lang="el-GR" sz="1600" b="1" dirty="0">
                <a:latin typeface="Arial" panose="020B0604020202020204" pitchFamily="34" charset="0"/>
              </a:rPr>
              <a:t>ΦΕΚ 82/Α/12-06-2024 </a:t>
            </a:r>
          </a:p>
          <a:p>
            <a:pPr marL="0" indent="0" algn="just">
              <a:buNone/>
            </a:pPr>
            <a:endParaRPr lang="en-US" sz="1600" b="1" dirty="0">
              <a:latin typeface="Arial" panose="020B0604020202020204" pitchFamily="34" charset="0"/>
            </a:endParaRPr>
          </a:p>
          <a:p>
            <a:pPr marL="0" indent="0" algn="just">
              <a:spcBef>
                <a:spcPts val="0"/>
              </a:spcBef>
              <a:buNone/>
            </a:pPr>
            <a:r>
              <a:rPr lang="el-GR" sz="1500" dirty="0">
                <a:latin typeface="Arial" panose="020B0604020202020204" pitchFamily="34" charset="0"/>
              </a:rPr>
              <a:t>Πράξη 1</a:t>
            </a:r>
            <a:r>
              <a:rPr lang="en-US" sz="1500" dirty="0">
                <a:latin typeface="Arial" panose="020B0604020202020204" pitchFamily="34" charset="0"/>
              </a:rPr>
              <a:t>6</a:t>
            </a:r>
            <a:r>
              <a:rPr lang="el-GR" sz="1500" dirty="0">
                <a:latin typeface="Arial" panose="020B0604020202020204" pitchFamily="34" charset="0"/>
              </a:rPr>
              <a:t> Υπουργικού Συμβουλίου 29-04-2024</a:t>
            </a:r>
          </a:p>
          <a:p>
            <a:pPr marL="0" indent="0" algn="just">
              <a:spcBef>
                <a:spcPts val="0"/>
              </a:spcBef>
              <a:buNone/>
            </a:pPr>
            <a:r>
              <a:rPr lang="el-GR" sz="1500" dirty="0">
                <a:latin typeface="Arial" panose="020B0604020202020204" pitchFamily="34" charset="0"/>
              </a:rPr>
              <a:t>Έγκριση της 2ης Αναθεώρησης του Σχεδίου Διαχείρισης Λεκανών Απορροής του Υδατικού Διαμερίσματος Ανατολικής Μακεδονίας </a:t>
            </a:r>
          </a:p>
        </p:txBody>
      </p:sp>
      <p:sp>
        <p:nvSpPr>
          <p:cNvPr id="14" name="TextBox 13">
            <a:extLst>
              <a:ext uri="{FF2B5EF4-FFF2-40B4-BE49-F238E27FC236}">
                <a16:creationId xmlns:a16="http://schemas.microsoft.com/office/drawing/2014/main" id="{0A1D97CC-CEDF-31BF-4623-AE53B673436C}"/>
              </a:ext>
            </a:extLst>
          </p:cNvPr>
          <p:cNvSpPr txBox="1"/>
          <p:nvPr/>
        </p:nvSpPr>
        <p:spPr>
          <a:xfrm>
            <a:off x="6096000" y="5629736"/>
            <a:ext cx="5555615" cy="338554"/>
          </a:xfrm>
          <a:prstGeom prst="rect">
            <a:avLst/>
          </a:prstGeom>
          <a:noFill/>
        </p:spPr>
        <p:txBody>
          <a:bodyPr wrap="square">
            <a:spAutoFit/>
          </a:bodyPr>
          <a:lstStyle/>
          <a:p>
            <a:pPr algn="just">
              <a:spcBef>
                <a:spcPts val="600"/>
              </a:spcBef>
              <a:spcAft>
                <a:spcPts val="600"/>
              </a:spcAft>
            </a:pPr>
            <a:endParaRPr lang="el-GR" sz="1600" i="1" dirty="0">
              <a:effectLst/>
              <a:latin typeface="Times New Roman" panose="02020603050405020304" pitchFamily="18" charset="0"/>
              <a:ea typeface="Times New Roman" panose="02020603050405020304" pitchFamily="18" charset="0"/>
            </a:endParaRPr>
          </a:p>
        </p:txBody>
      </p:sp>
      <p:pic>
        <p:nvPicPr>
          <p:cNvPr id="8" name="Θέση περιεχομένου 7">
            <a:extLst>
              <a:ext uri="{FF2B5EF4-FFF2-40B4-BE49-F238E27FC236}">
                <a16:creationId xmlns:a16="http://schemas.microsoft.com/office/drawing/2014/main" id="{2286B9BC-520C-2FBC-A796-F99B69B270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2785" y="1373776"/>
            <a:ext cx="6797252" cy="4594514"/>
          </a:xfrm>
        </p:spPr>
      </p:pic>
    </p:spTree>
    <p:extLst>
      <p:ext uri="{BB962C8B-B14F-4D97-AF65-F5344CB8AC3E}">
        <p14:creationId xmlns:p14="http://schemas.microsoft.com/office/powerpoint/2010/main" val="346287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27" descr="Σημάδι ελέγχου">
            <a:extLst>
              <a:ext uri="{FF2B5EF4-FFF2-40B4-BE49-F238E27FC236}">
                <a16:creationId xmlns:a16="http://schemas.microsoft.com/office/drawing/2014/main" id="{59420A61-4F56-DB1E-5FD5-F16360FAEA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39" y="1525536"/>
            <a:ext cx="3775459" cy="3775459"/>
          </a:xfrm>
          <a:prstGeom prst="rect">
            <a:avLst/>
          </a:prstGeom>
        </p:spPr>
      </p:pic>
      <p:sp>
        <p:nvSpPr>
          <p:cNvPr id="50" name="Freeform: Shape 49">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Right Triangle 5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620426-AD6B-0060-A822-B91CDA1CC636}"/>
              </a:ext>
            </a:extLst>
          </p:cNvPr>
          <p:cNvSpPr>
            <a:spLocks noGrp="1"/>
          </p:cNvSpPr>
          <p:nvPr>
            <p:ph type="ctrTitle"/>
          </p:nvPr>
        </p:nvSpPr>
        <p:spPr>
          <a:xfrm>
            <a:off x="5775961" y="962526"/>
            <a:ext cx="5384800" cy="3210689"/>
          </a:xfrm>
        </p:spPr>
        <p:txBody>
          <a:bodyPr anchor="b">
            <a:normAutofit/>
          </a:bodyPr>
          <a:lstStyle/>
          <a:p>
            <a:pPr algn="l"/>
            <a:r>
              <a:rPr lang="en-GB" sz="2800" b="1" dirty="0" bmk="">
                <a:ln/>
                <a:latin typeface="+mn-lt"/>
                <a:ea typeface="+mn-ea"/>
                <a:cs typeface="+mn-cs"/>
              </a:rPr>
              <a:t>ΔΗΜΙΟΥΡΓΙΑ ΠΕΡΙΦΕΡΕΙΑΚΟΥ ΔΙΚΤΥΟΥ</a:t>
            </a:r>
            <a:br>
              <a:rPr lang="el-GR" sz="2800" b="1" dirty="0" bmk="">
                <a:ln/>
                <a:latin typeface="+mn-lt"/>
                <a:ea typeface="+mn-ea"/>
                <a:cs typeface="+mn-cs"/>
              </a:rPr>
            </a:br>
            <a:r>
              <a:rPr lang="en-GB" sz="2800" b="1" dirty="0" bmk="">
                <a:ln/>
                <a:latin typeface="+mn-lt"/>
                <a:ea typeface="+mn-ea"/>
                <a:cs typeface="+mn-cs"/>
              </a:rPr>
              <a:t>ΑΝΑΤΟΛΙΚΗΣ ΜΑΚΕΔΟΝΙΑΣ – ΘΡΑΚΗΣ</a:t>
            </a:r>
            <a:br>
              <a:rPr lang="el-GR" sz="2800" b="1" dirty="0" bmk="">
                <a:ln/>
                <a:latin typeface="+mn-lt"/>
                <a:ea typeface="+mn-ea"/>
                <a:cs typeface="+mn-cs"/>
              </a:rPr>
            </a:br>
            <a:r>
              <a:rPr lang="en-GB" sz="2800" b="1" dirty="0" bmk="">
                <a:ln/>
                <a:latin typeface="+mn-lt"/>
                <a:ea typeface="+mn-ea"/>
                <a:cs typeface="+mn-cs"/>
              </a:rPr>
              <a:t>ΠΑΡΑΚΟΛΟΥΘΗΣΗΣ ΕΠΙΦΑΝΕΙΑΚΩΝ ΚΑΙ ΥΠΟΓΕΙΩΝ ΥΔΑΤΩΝ </a:t>
            </a:r>
            <a:endParaRPr lang="el-GR" sz="2800" b="1" dirty="0" bmk="">
              <a:ln/>
              <a:latin typeface="+mn-lt"/>
              <a:ea typeface="+mn-ea"/>
              <a:cs typeface="+mn-cs"/>
            </a:endParaRPr>
          </a:p>
        </p:txBody>
      </p:sp>
      <p:sp>
        <p:nvSpPr>
          <p:cNvPr id="3" name="Υπότιτλος 2">
            <a:extLst>
              <a:ext uri="{FF2B5EF4-FFF2-40B4-BE49-F238E27FC236}">
                <a16:creationId xmlns:a16="http://schemas.microsoft.com/office/drawing/2014/main" id="{6FA1215E-B5F6-2AFA-FBF1-CD3CD5DDA8A1}"/>
              </a:ext>
            </a:extLst>
          </p:cNvPr>
          <p:cNvSpPr>
            <a:spLocks noGrp="1"/>
          </p:cNvSpPr>
          <p:nvPr>
            <p:ph type="subTitle" idx="1"/>
          </p:nvPr>
        </p:nvSpPr>
        <p:spPr>
          <a:xfrm>
            <a:off x="5775961" y="4269462"/>
            <a:ext cx="4048760" cy="1095017"/>
          </a:xfrm>
        </p:spPr>
        <p:txBody>
          <a:bodyPr anchor="t">
            <a:normAutofit/>
          </a:bodyPr>
          <a:lstStyle/>
          <a:p>
            <a:pPr algn="l"/>
            <a:endParaRPr lang="el-GR" sz="2000" dirty="0"/>
          </a:p>
        </p:txBody>
      </p:sp>
    </p:spTree>
    <p:extLst>
      <p:ext uri="{BB962C8B-B14F-4D97-AF65-F5344CB8AC3E}">
        <p14:creationId xmlns:p14="http://schemas.microsoft.com/office/powerpoint/2010/main" val="308382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F1942C-9BEC-BAD8-CD1C-E35FD199144C}"/>
              </a:ext>
            </a:extLst>
          </p:cNvPr>
          <p:cNvSpPr>
            <a:spLocks noGrp="1"/>
          </p:cNvSpPr>
          <p:nvPr>
            <p:ph type="title"/>
          </p:nvPr>
        </p:nvSpPr>
        <p:spPr>
          <a:xfrm>
            <a:off x="838200" y="152401"/>
            <a:ext cx="10515600" cy="790574"/>
          </a:xfrm>
        </p:spPr>
        <p:txBody>
          <a:bodyPr>
            <a:normAutofit fontScale="90000"/>
          </a:bodyPr>
          <a:lstStyle/>
          <a:p>
            <a:r>
              <a:rPr lang="el-GR" sz="2800" b="1" dirty="0">
                <a:ln/>
                <a:solidFill>
                  <a:schemeClr val="accent4"/>
                </a:solidFill>
                <a:latin typeface="+mn-lt"/>
                <a:ea typeface="+mn-ea"/>
                <a:cs typeface="+mn-cs"/>
              </a:rPr>
              <a:t>Β0301 ΣΥΝΤΑΞΗ  - ΕΠΙΚΑΙΡΟΠΟΙΗΣΗ ΓΕΝΙΚΩΝ ΣΧΕΔΙΩΝ ΥΔΡΕΥΣΗΣ (</a:t>
            </a:r>
            <a:r>
              <a:rPr lang="en-US" sz="2800" b="1" dirty="0">
                <a:ln/>
                <a:solidFill>
                  <a:schemeClr val="accent4"/>
                </a:solidFill>
                <a:latin typeface="+mn-lt"/>
                <a:ea typeface="+mn-ea"/>
                <a:cs typeface="+mn-cs"/>
              </a:rPr>
              <a:t>MASTER PLAN)</a:t>
            </a:r>
            <a:endParaRPr lang="el-GR" sz="2800" b="1" dirty="0">
              <a:ln/>
              <a:solidFill>
                <a:schemeClr val="accent4"/>
              </a:solidFill>
              <a:latin typeface="+mn-lt"/>
              <a:ea typeface="+mn-ea"/>
              <a:cs typeface="+mn-cs"/>
            </a:endParaRPr>
          </a:p>
        </p:txBody>
      </p:sp>
      <p:sp>
        <p:nvSpPr>
          <p:cNvPr id="3" name="Θέση περιεχομένου 2">
            <a:extLst>
              <a:ext uri="{FF2B5EF4-FFF2-40B4-BE49-F238E27FC236}">
                <a16:creationId xmlns:a16="http://schemas.microsoft.com/office/drawing/2014/main" id="{E6AF7724-09C5-2672-66BF-066C1FB13E05}"/>
              </a:ext>
            </a:extLst>
          </p:cNvPr>
          <p:cNvSpPr>
            <a:spLocks noGrp="1"/>
          </p:cNvSpPr>
          <p:nvPr>
            <p:ph sz="half" idx="1"/>
          </p:nvPr>
        </p:nvSpPr>
        <p:spPr>
          <a:xfrm>
            <a:off x="714375" y="942975"/>
            <a:ext cx="5181600" cy="4351338"/>
          </a:xfrm>
        </p:spPr>
        <p:txBody>
          <a:bodyPr>
            <a:noAutofit/>
          </a:bodyPr>
          <a:lstStyle/>
          <a:p>
            <a:pPr algn="just"/>
            <a:r>
              <a:rPr lang="el-GR" sz="1600" dirty="0"/>
              <a:t>Σύνταξη Γενικών Σχεδίων Ύδρευσης για τον εντοπισμό υδατικών πόρων που θα καλύψουν τις ανάγκες ύδρευσης σε μεσοπρόθεσμο και μακροπρόθεσμο χρονικό ορίζοντα, την έγκαιρη υιοθέτηση των κατάλληλων μέτρων προστασίας και το σχεδιασμό των απαραίτητων εξωτερικών υδραγωγείων σε προκαταρκτικό επίπεδο. </a:t>
            </a:r>
          </a:p>
          <a:p>
            <a:pPr algn="just"/>
            <a:r>
              <a:rPr lang="el-GR" sz="1600" dirty="0"/>
              <a:t>Τα Σχέδια (</a:t>
            </a:r>
            <a:r>
              <a:rPr lang="el-GR" sz="1600" dirty="0" err="1"/>
              <a:t>Masterplan</a:t>
            </a:r>
            <a:r>
              <a:rPr lang="el-GR" sz="1600" dirty="0"/>
              <a:t>) θα εκπονηθούν / εκπονούνται από τους </a:t>
            </a:r>
            <a:r>
              <a:rPr lang="el-GR" sz="1600" dirty="0" err="1"/>
              <a:t>παρόχους</a:t>
            </a:r>
            <a:r>
              <a:rPr lang="el-GR" sz="1600" dirty="0"/>
              <a:t> υπηρεσιών ύδατος για ύδρευση. Τα Σχέδια αυτά θα πρέπει να είναι σύμφωνα με τις προβλέψεις των Σχεδίων Διαχείρισης ΛΑΠ για την κατάσταση των υδατικών συστημάτων και των προγραμμάτων μέτρων, ενώ θα πρέπει να λαμβάνονται υπόψη και οι ενδεχόμενοι Κίνδυνοι Πλημμύρας όπως έχουν αποτυπωθεί στα Σχέδια Διαχείρισης Κινδύνων Πλημμύρας (ΣΔΚΠ) της Οδηγίας 2007/60/ΕΚ. Για να διασφαλίζεται η συνάφεια με τα προαναφερθέντα Σχέδια Διαχείρισης, </a:t>
            </a:r>
            <a:r>
              <a:rPr lang="el-GR" sz="1600" b="1" dirty="0"/>
              <a:t>κατά την εκπόνησή τους, απαιτείται η σύμφωνη γνώμη των οικείων Δ/</a:t>
            </a:r>
            <a:r>
              <a:rPr lang="el-GR" sz="1600" b="1" dirty="0" err="1"/>
              <a:t>νσεων</a:t>
            </a:r>
            <a:r>
              <a:rPr lang="el-GR" sz="1600" b="1" dirty="0"/>
              <a:t> Υδάτων.</a:t>
            </a:r>
          </a:p>
        </p:txBody>
      </p:sp>
      <p:sp>
        <p:nvSpPr>
          <p:cNvPr id="4" name="Θέση περιεχομένου 3">
            <a:extLst>
              <a:ext uri="{FF2B5EF4-FFF2-40B4-BE49-F238E27FC236}">
                <a16:creationId xmlns:a16="http://schemas.microsoft.com/office/drawing/2014/main" id="{E4003FD4-6F91-1583-6E70-39958B7C08A1}"/>
              </a:ext>
            </a:extLst>
          </p:cNvPr>
          <p:cNvSpPr>
            <a:spLocks noGrp="1"/>
          </p:cNvSpPr>
          <p:nvPr>
            <p:ph sz="half" idx="2"/>
          </p:nvPr>
        </p:nvSpPr>
        <p:spPr>
          <a:xfrm>
            <a:off x="6034087" y="1035050"/>
            <a:ext cx="5181600" cy="3611404"/>
          </a:xfrm>
        </p:spPr>
        <p:txBody>
          <a:bodyPr>
            <a:noAutofit/>
          </a:bodyPr>
          <a:lstStyle/>
          <a:p>
            <a:pPr marL="0" indent="0" algn="just">
              <a:lnSpc>
                <a:spcPts val="1200"/>
              </a:lnSpc>
              <a:spcBef>
                <a:spcPts val="300"/>
              </a:spcBef>
              <a:spcAft>
                <a:spcPts val="300"/>
              </a:spcAft>
              <a:buNone/>
            </a:pPr>
            <a:r>
              <a:rPr lang="el-GR" sz="1200" dirty="0"/>
              <a:t>Το μέτρο εφαρμόζεται και έχουν δημοπρατηθεί/ ανατεθεί οι ακόλουθες μελέτες, οι οποίες αφορούν 13 Δήμους του ΣΔΛΑΠ:</a:t>
            </a:r>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(MASTER PLAN) Δ.Ε.Υ.Α. ΚΟΜΟΤΗΝΗΣ, </a:t>
            </a:r>
          </a:p>
          <a:p>
            <a:pPr lvl="0" algn="just">
              <a:lnSpc>
                <a:spcPts val="1200"/>
              </a:lnSpc>
              <a:spcBef>
                <a:spcPts val="300"/>
              </a:spcBef>
              <a:spcAft>
                <a:spcPts val="300"/>
              </a:spcAft>
              <a:buFont typeface="Wingdings" panose="05000000000000000000" pitchFamily="2" charset="2"/>
              <a:buChar char="§"/>
            </a:pPr>
            <a:r>
              <a:rPr lang="el-GR" sz="1200" dirty="0"/>
              <a:t>ΣΥΝΤΑΞΗ ΜΕΛΕΤΗΣ ΓΕΝΙΚΟΥ ΣΧΕΔΙΟΥ ΥΔΡΕΥΣΗΣ MASTER PLAN ΔΗΜΟΥ ΜΥΚΗΣ, </a:t>
            </a:r>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 MASTERPLAN) ΤΗΣ Δ.Ε.Υ.Α. ΝΕΣΤΟΥ, </a:t>
            </a:r>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(MASTERPLAN) ΔΕΥΑ ΞΑΝΘΗΣ, </a:t>
            </a:r>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(MASTERPLAN) KAI ΥΛΟΠΟΙΗΣΗ ΣΧΕΔΙΟΥ ΑΣΦΑΛΕΙΑΣ ΝΕΡΟΥ ΔΗΜΟΥ ΔΙΔΥΜΟΤΕΙΧΟΥ,</a:t>
            </a:r>
            <a:endParaRPr lang="en-US" sz="1200" dirty="0"/>
          </a:p>
          <a:p>
            <a:pPr lvl="0" algn="just">
              <a:lnSpc>
                <a:spcPts val="1200"/>
              </a:lnSpc>
              <a:spcBef>
                <a:spcPts val="300"/>
              </a:spcBef>
              <a:spcAft>
                <a:spcPts val="300"/>
              </a:spcAft>
              <a:buFont typeface="Wingdings" panose="05000000000000000000" pitchFamily="2" charset="2"/>
              <a:buChar char="§"/>
            </a:pPr>
            <a:r>
              <a:rPr lang="el-GR" sz="1200" dirty="0"/>
              <a:t>ΓΕΝΙΚΟ ΣΧΕΔΙΟ ΥΔΡΕΥΣΗΣ ΚΑΙ ΥΛΟΠΟΙΗΣΗ ΣΧΕΔΙΟΥ ΑΣΦΑΛΕΙΑΣ ΝΕΡΟΥ ΔΗΜΟΥ ΠΑΡΑΝΕΣΤΙΟΥ</a:t>
            </a:r>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ΚΑΙ ΥΛΟΠΟΙΗΣΗ ΣΧΕΔΙΟΥ ΑΣΦΑΛΕΙΑΣ ΝΕΡΟΥ ΣΤΗΝ ΠΕΡΙΟΧΗ ΑΡΜΟΔΙΟΤΗΤΑΣ ΤΗΣ ΔΕΥΑ ΔΡΑΜΑΣ, </a:t>
            </a:r>
            <a:endParaRPr lang="en-US" sz="1200" dirty="0"/>
          </a:p>
          <a:p>
            <a:pPr lvl="0" algn="just">
              <a:lnSpc>
                <a:spcPts val="1200"/>
              </a:lnSpc>
              <a:spcBef>
                <a:spcPts val="300"/>
              </a:spcBef>
              <a:spcAft>
                <a:spcPts val="300"/>
              </a:spcAft>
              <a:buFont typeface="Wingdings" panose="05000000000000000000" pitchFamily="2" charset="2"/>
              <a:buChar char="§"/>
            </a:pPr>
            <a:r>
              <a:rPr lang="el-GR" sz="1200" dirty="0"/>
              <a:t>ΣΥΝΤΑΞΗ ΓΕΝΙΚΟΥ ΣΧΕΔΙΟΥ ΥΔΡΕΥΣΗΣ MASTER PLAN ΔΗΜΟΥ ΣΑΜΟΘΡΑΚΗΣ,  ΥΔΡΕΥΣΗΣ (MASTERPLAN) ΔΕΥΑ ΟΡΕΣΤΙΑΔΑΣ, </a:t>
            </a:r>
          </a:p>
          <a:p>
            <a:pPr lvl="0" algn="just">
              <a:lnSpc>
                <a:spcPts val="1200"/>
              </a:lnSpc>
              <a:spcBef>
                <a:spcPts val="300"/>
              </a:spcBef>
              <a:spcAft>
                <a:spcPts val="300"/>
              </a:spcAft>
              <a:buFont typeface="Wingdings" panose="05000000000000000000" pitchFamily="2" charset="2"/>
              <a:buChar char="§"/>
            </a:pPr>
            <a:r>
              <a:rPr lang="el-GR" sz="1200" dirty="0"/>
              <a:t>ΓΕΝΙΚΟ ΣΧΕΔΙΟ ΥΔΡΕΥΣΗΣ (MASTER PLAN) ΔΗΜΟΥ ΘΑΣΟΥ, </a:t>
            </a:r>
          </a:p>
          <a:p>
            <a:pPr lvl="0" algn="just">
              <a:lnSpc>
                <a:spcPts val="1200"/>
              </a:lnSpc>
              <a:spcBef>
                <a:spcPts val="300"/>
              </a:spcBef>
              <a:spcAft>
                <a:spcPts val="300"/>
              </a:spcAft>
              <a:buFont typeface="Wingdings" panose="05000000000000000000" pitchFamily="2" charset="2"/>
              <a:buChar char="§"/>
            </a:pPr>
            <a:r>
              <a:rPr lang="el-GR" sz="1200" dirty="0"/>
              <a:t>ΜΕΛΕΤΗ ΓΕΝΙΚΟΥ ΣΧΕΔΙΟΥ ΥΔΡΕΥΣΗΣ (MASTERPLAN) ΔΗΜΟΥ ΑΒΔΗΡΩΝ, </a:t>
            </a:r>
          </a:p>
          <a:p>
            <a:pPr lvl="0" algn="just">
              <a:lnSpc>
                <a:spcPts val="1200"/>
              </a:lnSpc>
              <a:spcBef>
                <a:spcPts val="300"/>
              </a:spcBef>
              <a:spcAft>
                <a:spcPts val="300"/>
              </a:spcAft>
              <a:buFont typeface="Wingdings" panose="05000000000000000000" pitchFamily="2" charset="2"/>
              <a:buChar char="§"/>
            </a:pPr>
            <a:r>
              <a:rPr lang="el-GR" sz="1200" dirty="0"/>
              <a:t>ΓΕΝΙΚΟ ΣΧΕΔΙΟ ΥΔΡΕΥΣΗΣ ΚΑΙ ΣΧΕΔΙΟ ΑΣΦΑΛΕΙΑΣ ΝΕΡΟΥ ΔΗΜΟΥ ΚΑΤΩ ΝΕΥΡΟΚΟΠΙΟΥ, </a:t>
            </a:r>
          </a:p>
          <a:p>
            <a:pPr>
              <a:buFont typeface="Wingdings" panose="05000000000000000000" pitchFamily="2" charset="2"/>
              <a:buChar char="§"/>
            </a:pPr>
            <a:r>
              <a:rPr lang="el-GR" sz="1200" dirty="0"/>
              <a:t>ΜΕΛΕΤΗ ΓΕΝΙΚΟΥ ΣΧΕΔΙΟΥ ΥΔΡΕΥΣΗΣ MASTERPLAN ΔΗΜΟΥ ΤΟΠΕΙΡΟΥ, </a:t>
            </a:r>
          </a:p>
        </p:txBody>
      </p:sp>
    </p:spTree>
    <p:extLst>
      <p:ext uri="{BB962C8B-B14F-4D97-AF65-F5344CB8AC3E}">
        <p14:creationId xmlns:p14="http://schemas.microsoft.com/office/powerpoint/2010/main" val="148323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0F262-3076-A211-FB2A-ED227EE60BFD}"/>
              </a:ext>
            </a:extLst>
          </p:cNvPr>
          <p:cNvSpPr>
            <a:spLocks noGrp="1"/>
          </p:cNvSpPr>
          <p:nvPr>
            <p:ph type="title"/>
          </p:nvPr>
        </p:nvSpPr>
        <p:spPr/>
        <p:txBody>
          <a:bodyPr>
            <a:normAutofit/>
          </a:bodyPr>
          <a:lstStyle/>
          <a:p>
            <a:r>
              <a:rPr lang="en-US" sz="2800" b="1" dirty="0">
                <a:ln/>
                <a:solidFill>
                  <a:schemeClr val="accent4"/>
                </a:solidFill>
                <a:latin typeface="+mn-lt"/>
                <a:ea typeface="+mn-ea"/>
                <a:cs typeface="+mn-cs"/>
              </a:rPr>
              <a:t>B0302 </a:t>
            </a:r>
            <a:r>
              <a:rPr lang="el-GR" sz="2800" b="1" dirty="0">
                <a:ln/>
                <a:solidFill>
                  <a:schemeClr val="accent4"/>
                </a:solidFill>
                <a:latin typeface="+mn-lt"/>
                <a:ea typeface="+mn-ea"/>
                <a:cs typeface="+mn-cs"/>
              </a:rPr>
              <a:t>ΔΡΑΣΕΙΣ ΕΝΙΣΧΥΣΗΣ, ΑΠΟΚΑΤΑΣΤΑΣΗΣ, ΕΚΣΥΓΧΡΟΝΙΣΜΟΥ ΔΙΚΤΥΩΝ ΥΔΡΕΥΣΗΣ ΚΑΙ ΕΛΕΓΧΟΣ ΔΙΑΡΡΟΩΝ</a:t>
            </a:r>
            <a:endParaRPr lang="el-GR" sz="2800" dirty="0"/>
          </a:p>
        </p:txBody>
      </p:sp>
      <p:sp>
        <p:nvSpPr>
          <p:cNvPr id="3" name="Θέση περιεχομένου 2">
            <a:extLst>
              <a:ext uri="{FF2B5EF4-FFF2-40B4-BE49-F238E27FC236}">
                <a16:creationId xmlns:a16="http://schemas.microsoft.com/office/drawing/2014/main" id="{2BA849F2-C104-2031-5E3B-67EACC6CC28A}"/>
              </a:ext>
            </a:extLst>
          </p:cNvPr>
          <p:cNvSpPr>
            <a:spLocks noGrp="1"/>
          </p:cNvSpPr>
          <p:nvPr>
            <p:ph idx="1"/>
          </p:nvPr>
        </p:nvSpPr>
        <p:spPr/>
        <p:txBody>
          <a:bodyPr/>
          <a:lstStyle/>
          <a:p>
            <a:pPr marL="0" indent="0" algn="just">
              <a:lnSpc>
                <a:spcPts val="1500"/>
              </a:lnSpc>
              <a:spcBef>
                <a:spcPts val="0"/>
              </a:spcBef>
              <a:buNone/>
            </a:pPr>
            <a:r>
              <a:rPr lang="el-GR" sz="2000" dirty="0"/>
              <a:t>Το μέτρο περιλαμβάνει τις ακόλουθες επιμέρους δράσεις:</a:t>
            </a:r>
          </a:p>
          <a:p>
            <a:pPr marL="0" indent="0" algn="just">
              <a:lnSpc>
                <a:spcPts val="1500"/>
              </a:lnSpc>
              <a:spcBef>
                <a:spcPts val="0"/>
              </a:spcBef>
              <a:buNone/>
            </a:pPr>
            <a:endParaRPr lang="el-GR" sz="2000" dirty="0"/>
          </a:p>
          <a:p>
            <a:pPr marL="0" indent="0" algn="just">
              <a:lnSpc>
                <a:spcPts val="1500"/>
              </a:lnSpc>
              <a:spcBef>
                <a:spcPts val="0"/>
              </a:spcBef>
              <a:buNone/>
            </a:pPr>
            <a:endParaRPr lang="el-GR" sz="2000" dirty="0"/>
          </a:p>
          <a:p>
            <a:pPr marL="0" indent="0" algn="just">
              <a:lnSpc>
                <a:spcPts val="1500"/>
              </a:lnSpc>
              <a:spcBef>
                <a:spcPts val="0"/>
              </a:spcBef>
              <a:buNone/>
            </a:pPr>
            <a:endParaRPr lang="el-GR" sz="2000" dirty="0"/>
          </a:p>
          <a:p>
            <a:pPr marL="514350" indent="-514350" algn="just">
              <a:lnSpc>
                <a:spcPct val="100000"/>
              </a:lnSpc>
              <a:spcBef>
                <a:spcPts val="0"/>
              </a:spcBef>
              <a:buAutoNum type="arabicPeriod"/>
            </a:pPr>
            <a:r>
              <a:rPr lang="el-GR" sz="2000" dirty="0"/>
              <a:t>Καταγραφή των απωλειών για τον εκσυγχρονισμό της λειτουργίας των δικτύων ύδρευσης, έλεγχος και μείωση των διαρροών.</a:t>
            </a:r>
          </a:p>
          <a:p>
            <a:pPr marL="514350" indent="-514350" algn="just">
              <a:lnSpc>
                <a:spcPct val="100000"/>
              </a:lnSpc>
              <a:spcBef>
                <a:spcPts val="0"/>
              </a:spcBef>
              <a:buAutoNum type="arabicPeriod"/>
            </a:pPr>
            <a:endParaRPr lang="el-GR" sz="2000" dirty="0"/>
          </a:p>
          <a:p>
            <a:pPr marL="0" indent="0" algn="just">
              <a:lnSpc>
                <a:spcPct val="100000"/>
              </a:lnSpc>
              <a:spcBef>
                <a:spcPts val="0"/>
              </a:spcBef>
              <a:buNone/>
            </a:pPr>
            <a:r>
              <a:rPr lang="el-GR" sz="2000" dirty="0"/>
              <a:t>2.      Εγκατάσταση και θέση σε λειτουργία συστημάτων </a:t>
            </a:r>
            <a:r>
              <a:rPr lang="el-GR" sz="2000" dirty="0" err="1"/>
              <a:t>τηλεελέγχου</a:t>
            </a:r>
            <a:r>
              <a:rPr lang="el-GR" sz="2000" dirty="0"/>
              <a:t>/τηλεχειρισμού.</a:t>
            </a:r>
          </a:p>
          <a:p>
            <a:pPr marL="0" indent="0" algn="just">
              <a:lnSpc>
                <a:spcPct val="100000"/>
              </a:lnSpc>
              <a:spcBef>
                <a:spcPts val="0"/>
              </a:spcBef>
              <a:buNone/>
            </a:pPr>
            <a:endParaRPr lang="el-GR" sz="2000" dirty="0"/>
          </a:p>
          <a:p>
            <a:pPr marL="0" indent="0" algn="just">
              <a:lnSpc>
                <a:spcPct val="100000"/>
              </a:lnSpc>
              <a:spcBef>
                <a:spcPts val="0"/>
              </a:spcBef>
              <a:buNone/>
            </a:pPr>
            <a:r>
              <a:rPr lang="en-US" sz="2000" dirty="0"/>
              <a:t>3.</a:t>
            </a:r>
            <a:r>
              <a:rPr lang="el-GR" sz="2000" dirty="0"/>
              <a:t>      Έργα ενίσχυσης δυναμικότητας δικτύων ύδρευσης.</a:t>
            </a:r>
          </a:p>
          <a:p>
            <a:pPr marL="0" indent="0" algn="just">
              <a:lnSpc>
                <a:spcPct val="100000"/>
              </a:lnSpc>
              <a:spcBef>
                <a:spcPts val="0"/>
              </a:spcBef>
              <a:buNone/>
            </a:pPr>
            <a:endParaRPr lang="el-GR" sz="2000" dirty="0"/>
          </a:p>
          <a:p>
            <a:pPr marL="0" indent="0" algn="just">
              <a:lnSpc>
                <a:spcPct val="100000"/>
              </a:lnSpc>
              <a:spcBef>
                <a:spcPts val="0"/>
              </a:spcBef>
              <a:buNone/>
            </a:pPr>
            <a:r>
              <a:rPr lang="el-GR" sz="2000" dirty="0"/>
              <a:t>4.      Έργα αποκατάστασης/ενίσχυσης/επέκτασης/αντικατάστασης δικτύων ύδρευσης.</a:t>
            </a:r>
          </a:p>
          <a:p>
            <a:endParaRPr lang="el-GR" dirty="0"/>
          </a:p>
        </p:txBody>
      </p:sp>
    </p:spTree>
    <p:extLst>
      <p:ext uri="{BB962C8B-B14F-4D97-AF65-F5344CB8AC3E}">
        <p14:creationId xmlns:p14="http://schemas.microsoft.com/office/powerpoint/2010/main" val="969668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1160FF-0C9F-6EEB-CD8A-0AFC915FEC0F}"/>
              </a:ext>
            </a:extLst>
          </p:cNvPr>
          <p:cNvSpPr>
            <a:spLocks noGrp="1"/>
          </p:cNvSpPr>
          <p:nvPr>
            <p:ph type="title"/>
          </p:nvPr>
        </p:nvSpPr>
        <p:spPr/>
        <p:txBody>
          <a:bodyPr/>
          <a:lstStyle/>
          <a:p>
            <a:pPr algn="just"/>
            <a:r>
              <a:rPr lang="el-GR" sz="2500" b="1" dirty="0">
                <a:ln/>
                <a:solidFill>
                  <a:schemeClr val="accent4"/>
                </a:solidFill>
                <a:latin typeface="+mn-lt"/>
                <a:ea typeface="+mn-ea"/>
                <a:cs typeface="+mn-cs"/>
              </a:rPr>
              <a:t>Β0401</a:t>
            </a:r>
            <a:r>
              <a:rPr lang="en-US" sz="2500" b="1" dirty="0">
                <a:ln/>
                <a:solidFill>
                  <a:schemeClr val="accent4"/>
                </a:solidFill>
                <a:latin typeface="+mn-lt"/>
                <a:ea typeface="+mn-ea"/>
                <a:cs typeface="+mn-cs"/>
              </a:rPr>
              <a:t> - </a:t>
            </a:r>
            <a:r>
              <a:rPr lang="el-GR" sz="2500" b="1" dirty="0">
                <a:ln/>
                <a:solidFill>
                  <a:schemeClr val="accent4"/>
                </a:solidFill>
                <a:latin typeface="+mn-lt"/>
                <a:ea typeface="+mn-ea"/>
                <a:cs typeface="+mn-cs"/>
              </a:rPr>
              <a:t>ΠΡΟΣΤΑΣΙΑ ΣΗΜΕΙΩΝ/ΠΕΔΙΩΝ ΥΔΡΟΛΗΨΙΑΣ ΥΔΑΤΟΣ ΠΟΥ ΠΡΟΟΡΙΖΕΤΑΙ ΓΙΑ ΑΝΘΡΩΠΙΝΗ ΚΑΤΑΝΑΛΩΣΗ ΑΠΟ ΥΠΟΓΕΙΑ ΥΔΑΤΙΚΑ ΣΥΣΤΗΜΑΤΑ</a:t>
            </a:r>
          </a:p>
        </p:txBody>
      </p:sp>
      <p:sp>
        <p:nvSpPr>
          <p:cNvPr id="3" name="Θέση περιεχομένου 2">
            <a:extLst>
              <a:ext uri="{FF2B5EF4-FFF2-40B4-BE49-F238E27FC236}">
                <a16:creationId xmlns:a16="http://schemas.microsoft.com/office/drawing/2014/main" id="{FC156192-2F55-45E8-B691-488AF0E1F505}"/>
              </a:ext>
            </a:extLst>
          </p:cNvPr>
          <p:cNvSpPr>
            <a:spLocks noGrp="1"/>
          </p:cNvSpPr>
          <p:nvPr>
            <p:ph idx="1"/>
          </p:nvPr>
        </p:nvSpPr>
        <p:spPr/>
        <p:txBody>
          <a:bodyPr/>
          <a:lstStyle/>
          <a:p>
            <a:pPr marL="0" indent="0" algn="just">
              <a:buNone/>
            </a:pPr>
            <a:r>
              <a:rPr lang="el-GR" sz="3200" kern="100" dirty="0">
                <a:effectLst/>
                <a:latin typeface="Calibri Light" panose="020F0302020204030204" pitchFamily="34" charset="0"/>
                <a:ea typeface="Calibri" panose="020F0502020204030204" pitchFamily="34" charset="0"/>
                <a:cs typeface="Times New Roman" panose="02020603050405020304" pitchFamily="18" charset="0"/>
              </a:rPr>
              <a:t>Αντικείμενο του Μέτρου είναι η </a:t>
            </a:r>
            <a:r>
              <a:rPr lang="el-GR" sz="3200" b="1" kern="100" dirty="0">
                <a:effectLst/>
                <a:latin typeface="Calibri Light" panose="020F0302020204030204" pitchFamily="34" charset="0"/>
                <a:ea typeface="Calibri" panose="020F0502020204030204" pitchFamily="34" charset="0"/>
                <a:cs typeface="Times New Roman" panose="02020603050405020304" pitchFamily="18" charset="0"/>
              </a:rPr>
              <a:t>προστασία των Υπόγειων Υδατικών Συστημάτων (ΥΥΣ)</a:t>
            </a:r>
            <a:r>
              <a:rPr lang="el-GR" sz="3200" kern="100" dirty="0">
                <a:effectLst/>
                <a:latin typeface="Calibri Light" panose="020F0302020204030204" pitchFamily="34" charset="0"/>
                <a:ea typeface="Calibri" panose="020F0502020204030204" pitchFamily="34" charset="0"/>
                <a:cs typeface="Times New Roman" panose="02020603050405020304" pitchFamily="18" charset="0"/>
              </a:rPr>
              <a:t> που προορίζονται για ανθρώπινη κατανάλωση, μέσω του καθορισμού </a:t>
            </a:r>
            <a:r>
              <a:rPr lang="el-GR" sz="3200" b="1" kern="100" dirty="0">
                <a:effectLst/>
                <a:latin typeface="Calibri Light" panose="020F0302020204030204" pitchFamily="34" charset="0"/>
                <a:ea typeface="Calibri" panose="020F0502020204030204" pitchFamily="34" charset="0"/>
                <a:cs typeface="Times New Roman" panose="02020603050405020304" pitchFamily="18" charset="0"/>
              </a:rPr>
              <a:t>ζωνών ασφαλείας για τα εν λόγω ΥΥΣ</a:t>
            </a:r>
            <a:r>
              <a:rPr lang="el-GR" sz="3200" kern="100" dirty="0">
                <a:effectLst/>
                <a:latin typeface="Calibri Light" panose="020F0302020204030204" pitchFamily="34" charset="0"/>
                <a:ea typeface="Calibri" panose="020F0502020204030204" pitchFamily="34" charset="0"/>
                <a:cs typeface="Times New Roman" panose="02020603050405020304" pitchFamily="18" charset="0"/>
              </a:rPr>
              <a:t> σύμφωνα με τα όσα ορίζονται στην Οδηγία (ΕΕ) 2020/2184</a:t>
            </a:r>
            <a:r>
              <a:rPr lang="en-US" sz="3200" kern="100" dirty="0">
                <a:effectLst/>
                <a:latin typeface="Calibri Light" panose="020F0302020204030204" pitchFamily="34" charset="0"/>
                <a:ea typeface="Calibri" panose="020F0502020204030204" pitchFamily="34" charset="0"/>
                <a:cs typeface="Times New Roman" panose="02020603050405020304" pitchFamily="18" charset="0"/>
              </a:rPr>
              <a:t>.</a:t>
            </a:r>
          </a:p>
          <a:p>
            <a:pPr marL="0" indent="0" algn="just">
              <a:buNone/>
            </a:pPr>
            <a:r>
              <a:rPr lang="el-GR" sz="3200" kern="100" dirty="0">
                <a:effectLst/>
                <a:latin typeface="Calibri Light" panose="020F0302020204030204" pitchFamily="34" charset="0"/>
                <a:ea typeface="Calibri" panose="020F0502020204030204" pitchFamily="34" charset="0"/>
                <a:cs typeface="Times New Roman" panose="02020603050405020304" pitchFamily="18" charset="0"/>
              </a:rPr>
              <a:t>(Άρθρο 8: Εκτίμηση κίνδυνου και διαχείριση κινδύνου των λεκανών απορροής για σημεία υδροληψίας νερού́ ανθρώπινης κατανάλωσης).</a:t>
            </a:r>
            <a:endParaRPr lang="el-GR"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235492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9EA34-F0AD-7971-9C41-C481E9D0C50F}"/>
              </a:ext>
            </a:extLst>
          </p:cNvPr>
          <p:cNvSpPr>
            <a:spLocks noGrp="1"/>
          </p:cNvSpPr>
          <p:nvPr>
            <p:ph type="title"/>
          </p:nvPr>
        </p:nvSpPr>
        <p:spPr/>
        <p:txBody>
          <a:bodyPr/>
          <a:lstStyle/>
          <a:p>
            <a:pPr algn="just"/>
            <a:r>
              <a:rPr lang="el-GR" sz="2500" b="1" dirty="0">
                <a:ln/>
                <a:solidFill>
                  <a:schemeClr val="accent4"/>
                </a:solidFill>
                <a:latin typeface="+mn-lt"/>
                <a:ea typeface="+mn-ea"/>
                <a:cs typeface="+mn-cs"/>
              </a:rPr>
              <a:t>Β0403</a:t>
            </a:r>
            <a:r>
              <a:rPr lang="en-US" sz="2500" b="1" dirty="0">
                <a:ln/>
                <a:solidFill>
                  <a:schemeClr val="accent4"/>
                </a:solidFill>
                <a:latin typeface="+mn-lt"/>
                <a:ea typeface="+mn-ea"/>
                <a:cs typeface="+mn-cs"/>
              </a:rPr>
              <a:t> - </a:t>
            </a:r>
            <a:r>
              <a:rPr lang="el-GR" sz="2500" b="1" dirty="0">
                <a:ln/>
                <a:solidFill>
                  <a:schemeClr val="accent4"/>
                </a:solidFill>
                <a:latin typeface="+mn-lt"/>
                <a:ea typeface="+mn-ea"/>
                <a:cs typeface="+mn-cs"/>
              </a:rPr>
              <a:t>ΠΡΟΣΤΑΣΙΑ ΥΔΡΟΛΗΠΤΙΚΩΝ ΕΡΓΩΝ ΥΔΑΤΟΣ ΠΟΥ ΠΡΟΟΡΙΖΕΤΑΙ ΓΙΑ ΑΝΘΡΩΠΙΝΗ ΚΑΤΑΝΑΛΩΣΗ ΑΠΟ ΕΠΙΦΑΝΕΙΑΚΑ ΥΔΑΤΙΚΑ ΣΥΣΤΗΜΑΤΑ</a:t>
            </a:r>
          </a:p>
        </p:txBody>
      </p:sp>
      <p:sp>
        <p:nvSpPr>
          <p:cNvPr id="3" name="Θέση περιεχομένου 2">
            <a:extLst>
              <a:ext uri="{FF2B5EF4-FFF2-40B4-BE49-F238E27FC236}">
                <a16:creationId xmlns:a16="http://schemas.microsoft.com/office/drawing/2014/main" id="{2ADE28B4-8646-A2AC-5849-748E2A7194C4}"/>
              </a:ext>
            </a:extLst>
          </p:cNvPr>
          <p:cNvSpPr>
            <a:spLocks noGrp="1"/>
          </p:cNvSpPr>
          <p:nvPr>
            <p:ph idx="1"/>
          </p:nvPr>
        </p:nvSpPr>
        <p:spPr/>
        <p:txBody>
          <a:bodyPr>
            <a:normAutofit fontScale="85000" lnSpcReduction="20000"/>
          </a:bodyPr>
          <a:lstStyle/>
          <a:p>
            <a:pPr algn="just">
              <a:spcAft>
                <a:spcPts val="300"/>
              </a:spcAft>
            </a:pPr>
            <a:r>
              <a:rPr lang="el-GR" sz="3200" b="1" kern="100" dirty="0">
                <a:latin typeface="Calibri Light" panose="020F0302020204030204" pitchFamily="34" charset="0"/>
                <a:ea typeface="Calibri" panose="020F0502020204030204" pitchFamily="34" charset="0"/>
                <a:cs typeface="Times New Roman" panose="02020603050405020304" pitchFamily="18" charset="0"/>
              </a:rPr>
              <a:t>Αντικείμενο του Μέτρου είναι η προστασία των Επιφανειακών Υδατικών Συστημάτων (ΕΥΣ), που προορίζονται για ανθρώπινη κατανάλωση, μέσω του καθορισμού ζωνών ασφαλείας στα εν λόγω ΕΥΣ, σύμφωνα με τα όσα ορίζονται στην Οδηγία 2020/2184/ΕΕ (Άρθρο 8: Εκτίμηση κινδύνου και διαχείριση κινδύνου των λεκανών απορροής για σημεία υδροληψίας νερού́ ανθρώπινης κατανάλωσης).</a:t>
            </a:r>
          </a:p>
          <a:p>
            <a:pPr algn="just">
              <a:spcAft>
                <a:spcPts val="300"/>
              </a:spcAft>
            </a:pPr>
            <a:r>
              <a:rPr lang="el-GR" sz="3200" b="1" kern="100" dirty="0">
                <a:latin typeface="Calibri Light" panose="020F0302020204030204" pitchFamily="34" charset="0"/>
                <a:ea typeface="Calibri" panose="020F0502020204030204" pitchFamily="34" charset="0"/>
                <a:cs typeface="Times New Roman" panose="02020603050405020304" pitchFamily="18" charset="0"/>
              </a:rPr>
              <a:t>Πιο συγκεκριμένα προβλέπεται η εκτίμηση κινδύνου η οποία περιλαμβάνει τα ακόλουθα στοιχεία: χαρακτηρισμό των λεκανών απορροής για σημεία υδροληψίας, περιλαμβανομένων: i) ταυτοποίηση και χαρτογράφηση των λεκανών απορροής για σημεία υδροληψίας· </a:t>
            </a:r>
            <a:r>
              <a:rPr lang="el-GR" sz="3200" b="1" kern="100" dirty="0" err="1">
                <a:latin typeface="Calibri Light" panose="020F0302020204030204" pitchFamily="34" charset="0"/>
                <a:ea typeface="Calibri" panose="020F0502020204030204" pitchFamily="34" charset="0"/>
                <a:cs typeface="Times New Roman" panose="02020603050405020304" pitchFamily="18" charset="0"/>
              </a:rPr>
              <a:t>ii</a:t>
            </a:r>
            <a:r>
              <a:rPr lang="el-GR" sz="3200" b="1" kern="100" dirty="0">
                <a:latin typeface="Calibri Light" panose="020F0302020204030204" pitchFamily="34" charset="0"/>
                <a:ea typeface="Calibri" panose="020F0502020204030204" pitchFamily="34" charset="0"/>
                <a:cs typeface="Times New Roman" panose="02020603050405020304" pitchFamily="18" charset="0"/>
              </a:rPr>
              <a:t>) χαρτογράφηση των ζωνών ασφαλείας, εφόσον έχουν καθοριστεί τέτοιες ζώνες (ΣΑΝ, προσωρινές ζώνες) σύμφωνα με το άρθρο 7 παράγραφος 3 της οδηγίας 2000/60/ΕΚ.</a:t>
            </a:r>
          </a:p>
          <a:p>
            <a:pPr marL="0" indent="0">
              <a:buNone/>
            </a:pPr>
            <a:endParaRPr lang="el-GR" dirty="0"/>
          </a:p>
        </p:txBody>
      </p:sp>
    </p:spTree>
    <p:extLst>
      <p:ext uri="{BB962C8B-B14F-4D97-AF65-F5344CB8AC3E}">
        <p14:creationId xmlns:p14="http://schemas.microsoft.com/office/powerpoint/2010/main" val="3266520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D809A1-63C8-0565-8358-DBBECBFF2E0C}"/>
              </a:ext>
            </a:extLst>
          </p:cNvPr>
          <p:cNvSpPr>
            <a:spLocks noGrp="1"/>
          </p:cNvSpPr>
          <p:nvPr>
            <p:ph type="ctrTitle"/>
          </p:nvPr>
        </p:nvSpPr>
        <p:spPr/>
        <p:txBody>
          <a:bodyPr/>
          <a:lstStyle/>
          <a:p>
            <a:r>
              <a:rPr lang="el-GR" sz="4400" b="1" i="1" dirty="0" bmk="">
                <a:ln/>
                <a:solidFill>
                  <a:schemeClr val="accent4"/>
                </a:solidFill>
                <a:latin typeface="+mn-lt"/>
                <a:ea typeface="+mn-ea"/>
                <a:cs typeface="+mn-cs"/>
              </a:rPr>
              <a:t>Σας ευχαριστώ πολύ ! ! !</a:t>
            </a:r>
          </a:p>
        </p:txBody>
      </p:sp>
      <p:sp>
        <p:nvSpPr>
          <p:cNvPr id="3" name="Υπότιτλος 2">
            <a:extLst>
              <a:ext uri="{FF2B5EF4-FFF2-40B4-BE49-F238E27FC236}">
                <a16:creationId xmlns:a16="http://schemas.microsoft.com/office/drawing/2014/main" id="{65451572-CBE8-5C2F-19DD-1F4CC6C56F36}"/>
              </a:ext>
            </a:extLst>
          </p:cNvPr>
          <p:cNvSpPr>
            <a:spLocks noGrp="1"/>
          </p:cNvSpPr>
          <p:nvPr>
            <p:ph type="subTitle" idx="1"/>
          </p:nvPr>
        </p:nvSpPr>
        <p:spPr>
          <a:xfrm>
            <a:off x="1661787" y="4907756"/>
            <a:ext cx="9144000" cy="1655762"/>
          </a:xfrm>
        </p:spPr>
        <p:txBody>
          <a:bodyPr/>
          <a:lstStyle/>
          <a:p>
            <a:endParaRPr lang="el-GR" dirty="0"/>
          </a:p>
        </p:txBody>
      </p:sp>
    </p:spTree>
    <p:extLst>
      <p:ext uri="{BB962C8B-B14F-4D97-AF65-F5344CB8AC3E}">
        <p14:creationId xmlns:p14="http://schemas.microsoft.com/office/powerpoint/2010/main" val="82846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CA10A-A06D-D55B-FE18-DD52E245BDD7}"/>
              </a:ext>
            </a:extLst>
          </p:cNvPr>
          <p:cNvSpPr>
            <a:spLocks noGrp="1"/>
          </p:cNvSpPr>
          <p:nvPr>
            <p:ph type="title"/>
          </p:nvPr>
        </p:nvSpPr>
        <p:spPr/>
        <p:txBody>
          <a:bodyPr/>
          <a:lstStyle/>
          <a:p>
            <a:r>
              <a:rPr lang="el-GR" b="1" dirty="0">
                <a:ln/>
                <a:solidFill>
                  <a:schemeClr val="accent4"/>
                </a:solidFill>
                <a:latin typeface="+mn-lt"/>
                <a:ea typeface="+mn-ea"/>
                <a:cs typeface="+mn-cs"/>
              </a:rPr>
              <a:t>ΣΤΟΧΟΣ ΤΟΥ ΕΡΓΟΥ</a:t>
            </a:r>
            <a:endParaRPr lang="el-GR" dirty="0"/>
          </a:p>
        </p:txBody>
      </p:sp>
      <p:sp>
        <p:nvSpPr>
          <p:cNvPr id="3" name="Θέση περιεχομένου 2">
            <a:extLst>
              <a:ext uri="{FF2B5EF4-FFF2-40B4-BE49-F238E27FC236}">
                <a16:creationId xmlns:a16="http://schemas.microsoft.com/office/drawing/2014/main" id="{D13C907D-F500-2260-30D7-37F92B2BA714}"/>
              </a:ext>
            </a:extLst>
          </p:cNvPr>
          <p:cNvSpPr>
            <a:spLocks noGrp="1"/>
          </p:cNvSpPr>
          <p:nvPr>
            <p:ph idx="1"/>
          </p:nvPr>
        </p:nvSpPr>
        <p:spPr/>
        <p:txBody>
          <a:bodyPr>
            <a:normAutofit/>
          </a:bodyPr>
          <a:lstStyle/>
          <a:p>
            <a:pPr algn="just"/>
            <a:r>
              <a:rPr lang="el-GR" sz="1800" dirty="0">
                <a:effectLst/>
                <a:latin typeface="Calibri" panose="020F0502020204030204" pitchFamily="34" charset="0"/>
                <a:ea typeface="Times New Roman" panose="02020603050405020304" pitchFamily="18" charset="0"/>
              </a:rPr>
              <a:t>Αντικείμενο του έργου είναι η παρακολούθηση της ποιότητας, μέσω της διενέργειας χημικών αναλύσεων, των επιφανειακών και υπογείων υδάτων στην Περιφέρεια Ανατολικής Μακεδονίας Θράκης, καθώς και η διενέργεια των σχετικών δειγματοληψιών. </a:t>
            </a:r>
          </a:p>
          <a:p>
            <a:pPr marL="0" indent="0" algn="just">
              <a:buNone/>
            </a:pPr>
            <a:endParaRPr lang="el-GR" sz="1800" dirty="0">
              <a:latin typeface="Calibri" panose="020F0502020204030204" pitchFamily="34" charset="0"/>
            </a:endParaRPr>
          </a:p>
          <a:p>
            <a:pPr algn="just"/>
            <a:r>
              <a:rPr lang="el-GR" sz="1800" dirty="0">
                <a:effectLst/>
                <a:latin typeface="Calibri" panose="020F0502020204030204" pitchFamily="34" charset="0"/>
                <a:ea typeface="Times New Roman" panose="02020603050405020304" pitchFamily="18" charset="0"/>
              </a:rPr>
              <a:t>Φορέας χρηματοδότησης της παρούσας σύμβασης είναι το Επιχειρησιακό Πρόγραμμα Ανατολική Μακεδονία-Θράκη, Άξονας Προτεραιότητας 2 «</a:t>
            </a:r>
            <a:r>
              <a:rPr lang="el-GR" sz="1800" b="1" dirty="0">
                <a:effectLst/>
                <a:latin typeface="Calibri" panose="020F0502020204030204" pitchFamily="34" charset="0"/>
                <a:ea typeface="Times New Roman" panose="02020603050405020304" pitchFamily="18" charset="0"/>
              </a:rPr>
              <a:t>Βελτίωση της ελκυστικότητας της Περιφέρειας ως τόπο εγκατάστασης επιχειρήσεων και ατόμων</a:t>
            </a:r>
            <a:r>
              <a:rPr lang="el-GR" sz="1800" dirty="0">
                <a:effectLst/>
                <a:latin typeface="Calibri" panose="020F0502020204030204" pitchFamily="34" charset="0"/>
                <a:ea typeface="Times New Roman" panose="02020603050405020304" pitchFamily="18" charset="0"/>
              </a:rPr>
              <a:t>» ο οποίος συγχρηματοδοτείται από το ΕΤΠΑ με τίτλο «</a:t>
            </a:r>
            <a:r>
              <a:rPr lang="el-GR" sz="1800" b="1" dirty="0">
                <a:effectLst/>
                <a:latin typeface="Calibri" panose="020F0502020204030204" pitchFamily="34" charset="0"/>
                <a:ea typeface="Times New Roman" panose="02020603050405020304" pitchFamily="18" charset="0"/>
              </a:rPr>
              <a:t>Εφαρμογή μέτρων βέλτιστης διαχείρισης και παρακολούθησης ποιότητας υδάτων διαχειριστικών σχεδίων λεκανών απορροής</a:t>
            </a:r>
            <a:r>
              <a:rPr lang="el-GR" sz="1800" dirty="0">
                <a:effectLst/>
                <a:latin typeface="Calibri" panose="020F0502020204030204" pitchFamily="34" charset="0"/>
                <a:ea typeface="Times New Roman" panose="02020603050405020304" pitchFamily="18" charset="0"/>
              </a:rPr>
              <a:t>», Δράση 6β11.2 (κωδικός πρόσκλησης: ΑΜΘ04, Α/Α ΟΠΣ 1125.  ν  </a:t>
            </a:r>
            <a:r>
              <a:rPr lang="el-GR" sz="1800" dirty="0" err="1">
                <a:effectLst/>
                <a:latin typeface="Calibri" panose="020F0502020204030204" pitchFamily="34" charset="0"/>
                <a:ea typeface="Times New Roman" panose="02020603050405020304" pitchFamily="18" charset="0"/>
              </a:rPr>
              <a:t>Κωδ</a:t>
            </a:r>
            <a:r>
              <a:rPr lang="el-GR" sz="1800" dirty="0">
                <a:effectLst/>
                <a:latin typeface="Calibri" panose="020F0502020204030204" pitchFamily="34" charset="0"/>
                <a:ea typeface="Times New Roman" panose="02020603050405020304" pitchFamily="18" charset="0"/>
              </a:rPr>
              <a:t>. ΣΑ ΕΠ0311). </a:t>
            </a:r>
          </a:p>
          <a:p>
            <a:pPr algn="just"/>
            <a:endParaRPr lang="el-GR" sz="1800" dirty="0">
              <a:latin typeface="Calibri" panose="020F0502020204030204" pitchFamily="34" charset="0"/>
              <a:ea typeface="Times New Roman" panose="02020603050405020304" pitchFamily="18" charset="0"/>
            </a:endParaRPr>
          </a:p>
          <a:p>
            <a:pPr algn="just"/>
            <a:r>
              <a:rPr lang="el-GR" sz="1800" dirty="0">
                <a:effectLst/>
                <a:latin typeface="Calibri" panose="020F0502020204030204" pitchFamily="34" charset="0"/>
                <a:ea typeface="Times New Roman" panose="02020603050405020304" pitchFamily="18" charset="0"/>
              </a:rPr>
              <a:t>Σ</a:t>
            </a:r>
            <a:r>
              <a:rPr lang="en-GB" sz="1800" dirty="0" err="1">
                <a:effectLst/>
                <a:latin typeface="Calibri" panose="020F0502020204030204" pitchFamily="34" charset="0"/>
                <a:ea typeface="Times New Roman" panose="02020603050405020304" pitchFamily="18" charset="0"/>
              </a:rPr>
              <a:t>υνολικό</a:t>
            </a:r>
            <a:r>
              <a:rPr lang="el-GR" sz="1800" dirty="0">
                <a:effectLst/>
                <a:latin typeface="Calibri" panose="020F0502020204030204" pitchFamily="34" charset="0"/>
                <a:ea typeface="Times New Roman" panose="02020603050405020304" pitchFamily="18" charset="0"/>
              </a:rPr>
              <a:t>ς</a:t>
            </a:r>
            <a:r>
              <a:rPr lang="en-GB" sz="1800" dirty="0">
                <a:effectLst/>
                <a:latin typeface="Calibri" panose="020F0502020204030204" pitchFamily="34" charset="0"/>
                <a:ea typeface="Times New Roman" panose="02020603050405020304" pitchFamily="18" charset="0"/>
              </a:rPr>
              <a:t> π</a:t>
            </a:r>
            <a:r>
              <a:rPr lang="en-GB" sz="1800" dirty="0" err="1">
                <a:effectLst/>
                <a:latin typeface="Calibri" panose="020F0502020204030204" pitchFamily="34" charset="0"/>
                <a:ea typeface="Times New Roman" panose="02020603050405020304" pitchFamily="18" charset="0"/>
              </a:rPr>
              <a:t>ροϋ</a:t>
            </a:r>
            <a:r>
              <a:rPr lang="en-GB" sz="1800" dirty="0">
                <a:effectLst/>
                <a:latin typeface="Calibri" panose="020F0502020204030204" pitchFamily="34" charset="0"/>
                <a:ea typeface="Times New Roman" panose="02020603050405020304" pitchFamily="18" charset="0"/>
              </a:rPr>
              <a:t>πολογισμό</a:t>
            </a:r>
            <a:r>
              <a:rPr lang="el-GR" sz="1800" dirty="0">
                <a:effectLst/>
                <a:latin typeface="Calibri" panose="020F0502020204030204" pitchFamily="34" charset="0"/>
                <a:ea typeface="Times New Roman" panose="02020603050405020304" pitchFamily="18" charset="0"/>
              </a:rPr>
              <a:t>ς</a:t>
            </a:r>
            <a:r>
              <a:rPr lang="en-GB" sz="1800" dirty="0">
                <a:effectLst/>
                <a:latin typeface="Calibri" panose="020F0502020204030204" pitchFamily="34" charset="0"/>
                <a:ea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rPr>
              <a:t>έργου</a:t>
            </a:r>
            <a:r>
              <a:rPr lang="en-GB" sz="1800" dirty="0">
                <a:effectLst/>
                <a:latin typeface="Calibri" panose="020F0502020204030204" pitchFamily="34" charset="0"/>
                <a:ea typeface="Times New Roman" panose="02020603050405020304" pitchFamily="18" charset="0"/>
              </a:rPr>
              <a:t>  889.200,00 Ευρώ πλέον ΦΠΑ </a:t>
            </a:r>
            <a:r>
              <a:rPr lang="el-GR" sz="1800" dirty="0">
                <a:effectLst/>
                <a:latin typeface="Calibri" panose="020F0502020204030204" pitchFamily="34" charset="0"/>
                <a:ea typeface="Times New Roman" panose="02020603050405020304" pitchFamily="18" charset="0"/>
              </a:rPr>
              <a:t>24%.</a:t>
            </a:r>
          </a:p>
          <a:p>
            <a:pPr marL="0" indent="0" algn="just">
              <a:buNone/>
            </a:pPr>
            <a:r>
              <a:rPr lang="el-GR" sz="1800" dirty="0">
                <a:effectLst/>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592.800,00 Ευρώ πλέον ΦΠΑ εκτιμώμενη συμβατική αξία </a:t>
            </a:r>
            <a:endParaRPr lang="el-GR" sz="1800" dirty="0">
              <a:effectLst/>
              <a:latin typeface="Calibri" panose="020F0502020204030204" pitchFamily="34" charset="0"/>
              <a:ea typeface="Times New Roman" panose="02020603050405020304" pitchFamily="18" charset="0"/>
            </a:endParaRPr>
          </a:p>
          <a:p>
            <a:pPr marL="0" indent="0">
              <a:buNone/>
            </a:pPr>
            <a:r>
              <a:rPr lang="el-GR" sz="1800" dirty="0">
                <a:latin typeface="Calibri" panose="020F0502020204030204" pitchFamily="34" charset="0"/>
                <a:ea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rPr>
              <a:t>296.400,00 Ευρώ πλέον ΦΠΑ αξία δικαιώματος προαίρεσης/παράτασης</a:t>
            </a:r>
            <a:br>
              <a:rPr lang="en-GB" sz="1800" dirty="0">
                <a:effectLst/>
                <a:latin typeface="Calibri" panose="020F0502020204030204" pitchFamily="34" charset="0"/>
                <a:ea typeface="Times New Roman" panose="02020603050405020304" pitchFamily="18" charset="0"/>
              </a:rPr>
            </a:br>
            <a:endParaRPr lang="el-GR" sz="1800" dirty="0">
              <a:effectLst/>
              <a:latin typeface="Calibri" panose="020F0502020204030204" pitchFamily="34"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1519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7218BE-5156-6196-B64D-212673834AD6}"/>
              </a:ext>
            </a:extLst>
          </p:cNvPr>
          <p:cNvSpPr>
            <a:spLocks noGrp="1"/>
          </p:cNvSpPr>
          <p:nvPr>
            <p:ph type="title"/>
          </p:nvPr>
        </p:nvSpPr>
        <p:spPr/>
        <p:txBody>
          <a:bodyPr>
            <a:normAutofit/>
          </a:bodyPr>
          <a:lstStyle/>
          <a:p>
            <a:r>
              <a:rPr lang="el-GR" sz="3600" b="1" dirty="0">
                <a:ln/>
                <a:solidFill>
                  <a:schemeClr val="accent4"/>
                </a:solidFill>
                <a:latin typeface="+mn-lt"/>
                <a:ea typeface="+mn-ea"/>
                <a:cs typeface="+mn-cs"/>
              </a:rPr>
              <a:t>ΠΟΥ ΕΣΤΙΑΖΕΙ ΤΟ ΠΕΡΙΦΕΡΕΑΙΚΟ ΔΙΚΤΥΟ</a:t>
            </a:r>
            <a:endParaRPr lang="el-GR" sz="3600" dirty="0"/>
          </a:p>
        </p:txBody>
      </p:sp>
      <p:sp>
        <p:nvSpPr>
          <p:cNvPr id="3" name="Θέση περιεχομένου 2">
            <a:extLst>
              <a:ext uri="{FF2B5EF4-FFF2-40B4-BE49-F238E27FC236}">
                <a16:creationId xmlns:a16="http://schemas.microsoft.com/office/drawing/2014/main" id="{F708CB77-C934-3A50-D25C-5B8737963072}"/>
              </a:ext>
            </a:extLst>
          </p:cNvPr>
          <p:cNvSpPr>
            <a:spLocks noGrp="1"/>
          </p:cNvSpPr>
          <p:nvPr>
            <p:ph idx="1"/>
          </p:nvPr>
        </p:nvSpPr>
        <p:spPr/>
        <p:txBody>
          <a:bodyPr>
            <a:normAutofit fontScale="70000" lnSpcReduction="20000"/>
          </a:bodyPr>
          <a:lstStyle/>
          <a:p>
            <a:pPr algn="just">
              <a:lnSpc>
                <a:spcPct val="120000"/>
              </a:lnSpc>
              <a:spcAft>
                <a:spcPts val="1200"/>
              </a:spcAft>
            </a:pP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Το Περιφερειακό Δίκτυο Παρακολούθησης της ποιότητας των υδατικών συστημάτων των ΥΔ 11 και 12  εστιάζει στη </a:t>
            </a:r>
            <a:r>
              <a:rPr lang="el-GR" sz="2600" b="1" dirty="0">
                <a:effectLst/>
                <a:latin typeface="Calibri" panose="020F0502020204030204" pitchFamily="34" charset="0"/>
                <a:ea typeface="Times New Roman" panose="02020603050405020304" pitchFamily="18" charset="0"/>
                <a:cs typeface="Times New Roman" panose="02020603050405020304" pitchFamily="18" charset="0"/>
              </a:rPr>
              <a:t>χημική κατάσταση των υδάτων</a:t>
            </a: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 Εξετάζονται δείκτες παρακολούθησης όπως ορίζονται από την εθνική νομοθεσία συμπεριλαμβανομένων ουσιών προτεραιότητας (π.χ. </a:t>
            </a:r>
            <a:r>
              <a:rPr lang="el-GR" sz="2600" dirty="0" err="1">
                <a:effectLst/>
                <a:latin typeface="Calibri" panose="020F0502020204030204" pitchFamily="34" charset="0"/>
                <a:ea typeface="Times New Roman" panose="02020603050405020304" pitchFamily="18" charset="0"/>
                <a:cs typeface="Times New Roman" panose="02020603050405020304" pitchFamily="18" charset="0"/>
              </a:rPr>
              <a:t>βαρέα</a:t>
            </a: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 μέταλλα, φυτοφάρμακα, κλπ.) και των προτύπων ποιότητας περιβάλλοντος (ΠΠΠ). Ιδιαίτερα λαμβάνεται υπόψη η τροποποίηση της ΚΥΑ (ΦΕΚ 69/Β/22.01.2016), που περιλαμβάνει τον νέο κατάλογο ουσιών προτεραιότητας στον τομέα της πολιτικής των υδάτων (Παράρτημα Ι) καθώς και τα πρότυπα ποιότητας περιβάλλοντος (ΠΠΠ) για ουσίες προτεραιότητας και άλλες </a:t>
            </a:r>
            <a:r>
              <a:rPr lang="el-GR" sz="2600" dirty="0" err="1">
                <a:effectLst/>
                <a:latin typeface="Calibri" panose="020F0502020204030204" pitchFamily="34" charset="0"/>
                <a:ea typeface="Times New Roman" panose="02020603050405020304" pitchFamily="18" charset="0"/>
                <a:cs typeface="Times New Roman" panose="02020603050405020304" pitchFamily="18" charset="0"/>
              </a:rPr>
              <a:t>ρυπογόνες</a:t>
            </a: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 ουσίες. </a:t>
            </a:r>
          </a:p>
          <a:p>
            <a:pPr algn="just">
              <a:lnSpc>
                <a:spcPct val="120000"/>
              </a:lnSpc>
              <a:spcAft>
                <a:spcPts val="1200"/>
              </a:spcAft>
            </a:pPr>
            <a:r>
              <a:rPr lang="el-GR" sz="2600" dirty="0">
                <a:effectLst/>
                <a:latin typeface="Calibri" panose="020F0502020204030204" pitchFamily="34" charset="0"/>
                <a:ea typeface="Times New Roman" panose="02020603050405020304" pitchFamily="18" charset="0"/>
                <a:cs typeface="Times New Roman" panose="02020603050405020304" pitchFamily="18" charset="0"/>
              </a:rPr>
              <a:t>Στα υπόγεια υδατικά συστήματα περιλαμβάνονται οι παράμετροι που περιλαμβάνονται στο Παράρτημα ΙΙ, Μέρος Β΄ της Οδηγίας 2006/118/ΕΚ και στο Κατευθυντήριο Κείμενο 18. Οι παράμετροι και οι δείκτες που παρακολουθούνται θα πρέπει να επιτρέπουν </a:t>
            </a:r>
            <a:r>
              <a:rPr lang="el-GR" sz="2600" b="1" dirty="0">
                <a:effectLst/>
                <a:latin typeface="Calibri" panose="020F0502020204030204" pitchFamily="34" charset="0"/>
                <a:ea typeface="Times New Roman" panose="02020603050405020304" pitchFamily="18" charset="0"/>
                <a:cs typeface="Times New Roman" panose="02020603050405020304" pitchFamily="18" charset="0"/>
              </a:rPr>
              <a:t>τον έλεγχο της γενικής χημικής κατάστασης, τον έλεγχο υφαλμύρινσης, τον έλεγχο υποβάθμισης της χημικής κατάστασης καθώς </a:t>
            </a:r>
            <a:r>
              <a:rPr lang="el-GR" sz="2600" b="1" dirty="0">
                <a:latin typeface="Calibri" panose="020F0502020204030204" pitchFamily="34" charset="0"/>
                <a:cs typeface="Times New Roman" panose="02020603050405020304" pitchFamily="18" charset="0"/>
              </a:rPr>
              <a:t>και τον έλεγχο επίδρασης στο πόσιμο νερό.</a:t>
            </a:r>
          </a:p>
          <a:p>
            <a:pPr marL="0" indent="0">
              <a:buNone/>
            </a:pPr>
            <a:endParaRPr lang="el-GR" dirty="0"/>
          </a:p>
        </p:txBody>
      </p:sp>
    </p:spTree>
    <p:extLst>
      <p:ext uri="{BB962C8B-B14F-4D97-AF65-F5344CB8AC3E}">
        <p14:creationId xmlns:p14="http://schemas.microsoft.com/office/powerpoint/2010/main" val="310464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775FB9-C28B-EF2F-EA15-A83396EC6CF3}"/>
              </a:ext>
            </a:extLst>
          </p:cNvPr>
          <p:cNvSpPr>
            <a:spLocks noGrp="1"/>
          </p:cNvSpPr>
          <p:nvPr>
            <p:ph type="title"/>
          </p:nvPr>
        </p:nvSpPr>
        <p:spPr/>
        <p:txBody>
          <a:bodyPr/>
          <a:lstStyle/>
          <a:p>
            <a:r>
              <a:rPr lang="el-GR" b="1" dirty="0">
                <a:ln/>
                <a:solidFill>
                  <a:schemeClr val="accent4"/>
                </a:solidFill>
                <a:latin typeface="+mn-lt"/>
                <a:ea typeface="+mn-ea"/>
                <a:cs typeface="+mn-cs"/>
              </a:rPr>
              <a:t>ΕΚΤΕΛΕΣΘΕΙΣΕΣ ΕΡΓΑΣΙΕΣ</a:t>
            </a:r>
          </a:p>
        </p:txBody>
      </p:sp>
      <p:sp>
        <p:nvSpPr>
          <p:cNvPr id="3" name="Θέση περιεχομένου 2">
            <a:extLst>
              <a:ext uri="{FF2B5EF4-FFF2-40B4-BE49-F238E27FC236}">
                <a16:creationId xmlns:a16="http://schemas.microsoft.com/office/drawing/2014/main" id="{A32BD614-E8F6-037B-315B-A0E766837B18}"/>
              </a:ext>
            </a:extLst>
          </p:cNvPr>
          <p:cNvSpPr>
            <a:spLocks noGrp="1"/>
          </p:cNvSpPr>
          <p:nvPr>
            <p:ph idx="1"/>
          </p:nvPr>
        </p:nvSpPr>
        <p:spPr/>
        <p:txBody>
          <a:bodyPr>
            <a:normAutofit/>
          </a:bodyPr>
          <a:lstStyle/>
          <a:p>
            <a:pPr marL="0" indent="0" algn="just">
              <a:lnSpc>
                <a:spcPct val="150000"/>
              </a:lnSpc>
              <a:spcAft>
                <a:spcPts val="600"/>
              </a:spcAft>
              <a:buNone/>
            </a:pPr>
            <a:r>
              <a:rPr lang="el-GR" sz="1800" b="1" dirty="0">
                <a:effectLst/>
                <a:latin typeface="Calibri" panose="020F0502020204030204" pitchFamily="34" charset="0"/>
                <a:ea typeface="SimSun" panose="02010600030101010101" pitchFamily="2" charset="-122"/>
              </a:rPr>
              <a:t>Η διάρκεια της χημικής παρακολούθησης θα είναι δύο (2) έτη και θα διεξάγεται σε εποχική βάση, ήτοι τέσσερις (4) φορές ετησίως. Επιπλέον, η αναθέτουσα αρχή διατηρεί δικαίωμα προαίρεσης για παράταση της διάρκειας της χημικής παρακολούθησης για ένα (1) επιπλέον έτος, πάλι σε εποχική βάση, ήτοι τέσσερις (4) φορές ετησίως και με τους ίδιους όρους, ύστερα από αξιολόγηση των δειγματοληψιών της διετίας. </a:t>
            </a:r>
          </a:p>
          <a:p>
            <a:pPr marL="0" indent="0" algn="just">
              <a:lnSpc>
                <a:spcPct val="150000"/>
              </a:lnSpc>
              <a:spcAft>
                <a:spcPts val="600"/>
              </a:spcAft>
              <a:buNone/>
            </a:pPr>
            <a:r>
              <a:rPr lang="el-GR" sz="1800" b="1" dirty="0">
                <a:effectLst/>
                <a:latin typeface="Calibri" panose="020F0502020204030204" pitchFamily="34" charset="0"/>
                <a:ea typeface="Times New Roman" panose="02020603050405020304" pitchFamily="18" charset="0"/>
              </a:rPr>
              <a:t>Τα σημεία παρακολούθησης αφορούν εξήντα τρία (63) σημεία υπογείων υδάτων και σαράντα τέσσερα (44) σημεία επιφανειακών υδάτων.</a:t>
            </a:r>
          </a:p>
          <a:p>
            <a:pPr marL="0" indent="0" algn="just">
              <a:lnSpc>
                <a:spcPct val="150000"/>
              </a:lnSpc>
              <a:spcAft>
                <a:spcPts val="600"/>
              </a:spcAft>
              <a:buNone/>
            </a:pPr>
            <a:endParaRPr lang="el-GR" sz="1800" dirty="0">
              <a:effectLst/>
              <a:latin typeface="Calibri" panose="020F0502020204030204" pitchFamily="34" charset="0"/>
              <a:ea typeface="Times New Roman" panose="02020603050405020304" pitchFamily="18" charset="0"/>
            </a:endParaRPr>
          </a:p>
          <a:p>
            <a:pPr marL="0" lvl="0" indent="0" algn="just">
              <a:lnSpc>
                <a:spcPct val="150000"/>
              </a:lnSpc>
              <a:spcAft>
                <a:spcPts val="600"/>
              </a:spcAft>
              <a:buNone/>
            </a:pP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07565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AE740-C638-DCE8-21BD-FFC2BE0FF5BF}"/>
              </a:ext>
            </a:extLst>
          </p:cNvPr>
          <p:cNvSpPr>
            <a:spLocks noGrp="1"/>
          </p:cNvSpPr>
          <p:nvPr>
            <p:ph type="title"/>
          </p:nvPr>
        </p:nvSpPr>
        <p:spPr/>
        <p:txBody>
          <a:bodyPr/>
          <a:lstStyle/>
          <a:p>
            <a:r>
              <a:rPr lang="el-GR" b="1" dirty="0">
                <a:ln/>
                <a:solidFill>
                  <a:schemeClr val="accent4"/>
                </a:solidFill>
                <a:latin typeface="+mn-lt"/>
                <a:ea typeface="+mn-ea"/>
                <a:cs typeface="+mn-cs"/>
              </a:rPr>
              <a:t>ΑΝΑΓΚΑΙΟΤΗΤΑ ΤΟΥ ΕΡΓΟΥ</a:t>
            </a:r>
            <a:endParaRPr lang="el-GR" dirty="0"/>
          </a:p>
        </p:txBody>
      </p:sp>
      <p:sp>
        <p:nvSpPr>
          <p:cNvPr id="3" name="Θέση περιεχομένου 2">
            <a:extLst>
              <a:ext uri="{FF2B5EF4-FFF2-40B4-BE49-F238E27FC236}">
                <a16:creationId xmlns:a16="http://schemas.microsoft.com/office/drawing/2014/main" id="{B060FE78-5BF6-3BA4-84A4-9EEE8F5B9016}"/>
              </a:ext>
            </a:extLst>
          </p:cNvPr>
          <p:cNvSpPr>
            <a:spLocks noGrp="1"/>
          </p:cNvSpPr>
          <p:nvPr>
            <p:ph idx="1"/>
          </p:nvPr>
        </p:nvSpPr>
        <p:spPr/>
        <p:txBody>
          <a:bodyPr>
            <a:normAutofit fontScale="85000" lnSpcReduction="10000"/>
          </a:bodyPr>
          <a:lstStyle/>
          <a:p>
            <a:pPr algn="just">
              <a:spcAft>
                <a:spcPts val="12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Όπως προκύπτει από τα αποτελέσματα στο 1ο Αναθεωρημένο ΣΔΛΑΠ Θράκης (2017), από τα 176 ποτάμια υδατικά συστήματα,  τα 156 ποτάμια υδατικά συστήματα αξιολογήθηκαν ότι βρίσκονται σε άγνωστη χημική κατάσταση. </a:t>
            </a:r>
          </a:p>
          <a:p>
            <a:pPr algn="just">
              <a:spcAft>
                <a:spcPts val="12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Από τα 6 λιμναία υδατικά συστήματα, 1 βρέθηκε σε άγνωστη χημική κατάσταση, από τα 5 μεταβατικά υδατικά συστήματα, 3 βρέθηκαν σε άγνωστη χημική κατάσταση. Τέλος από τα 12 παράκτια υδατικά συστήματα, 8 βρέθηκαν σε άγνωστη χημική κατάσταση. </a:t>
            </a:r>
          </a:p>
          <a:p>
            <a:pPr algn="just">
              <a:spcAft>
                <a:spcPts val="12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Στο ΥΔ Θράκης (EL12)  δεν διαθέτουν σταθμό παρακολούθησης τα παρακάτω ΥΣ: η Τεχνητή Λίμνη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Αισύμης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(GR1210L000004H) και δύο μεταβατικά ΥΣ. Από τα 5 μεταβατικά ΥΣ στο ΥΔ12, μόνο σε ένα (1) έχουν ληφθεί μετρήσεις, με αποτέλεσμα τα 4 ΥΣ (ΛΘ Ευρύτερης Περιοχής Κεραμωτής, ΛΘ Κεραμωτής, Εκβολές Έβρου) να παρουσιάζουν «Άγνωστη» χημική κατάσταση. Ο ταμιευτήρας της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Αισύμης</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(EL1210RL009010004H) έχει αξιολογηθεί με «Άγνωστο» οικολογικό δυναμικό.</a:t>
            </a:r>
          </a:p>
          <a:p>
            <a:pPr marL="0" indent="0" algn="just">
              <a:spcBef>
                <a:spcPts val="0"/>
              </a:spcBef>
              <a:buNone/>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Σύμφωνα με την 1</a:t>
            </a:r>
            <a:r>
              <a:rPr lang="el-GR" sz="1800" baseline="30000" dirty="0">
                <a:effectLst/>
                <a:latin typeface="Calibri" panose="020F0502020204030204" pitchFamily="34" charset="0"/>
                <a:ea typeface="Times New Roman" panose="02020603050405020304" pitchFamily="18" charset="0"/>
                <a:cs typeface="Times New Roman" panose="02020603050405020304" pitchFamily="18" charset="0"/>
              </a:rPr>
              <a:t>η</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Αναθεώρηση ΣΔΛΑΠ για το ΥΔ Θράκης, για την αξιολόγηση της χημικής κατάστασης των παράκτιων ΥΣ για τα</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0"/>
              </a:spcBef>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οποία δεν υπάρχει Σταθμός Παρακολούθησης, πραγματοποιήθηκε ομαδοποίηση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grouping</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ως εξής:</a:t>
            </a:r>
          </a:p>
          <a:p>
            <a:pPr algn="just">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Τα παράκτια ΥΣ Παραλία Αβδήρων, </a:t>
            </a:r>
            <a:r>
              <a:rPr lang="el-GR" sz="1800" dirty="0" err="1">
                <a:effectLst/>
                <a:latin typeface="Calibri" panose="020F0502020204030204" pitchFamily="34" charset="0"/>
                <a:ea typeface="Times New Roman" panose="02020603050405020304" pitchFamily="18" charset="0"/>
                <a:cs typeface="Times New Roman" panose="02020603050405020304" pitchFamily="18" charset="0"/>
              </a:rPr>
              <a:t>Δυτ</a:t>
            </a: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Ακτές Θρακικού Πελάγους, Ανατ. Ακτές Θρακικού Πελάγους, Λιμάνι Αλεξανδρούπολης και Ακτές Έβρου θεωρήθηκε ότι ανήκουν στην ομάδα «Ανοικτές Ελληνικές ακτές στο Θρακικό Πέλαγος», όπου για τον χαρακτηρισμό τους χρησιμοποιήθηκε ο Σταθμός EVROS (GR001200010002N500).</a:t>
            </a:r>
          </a:p>
          <a:p>
            <a:pPr algn="just">
              <a:spcAft>
                <a:spcPts val="60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Τα παράκτια ΥΣ Νησίδα, Ακτές Σαμοθράκης και Ακτές Θάσου θεωρήθηκε ότι ανήκουν στην ομάδα «Ανοικτές Ελληνικές ακτές στο Β. Αιγαίο», όπου για τον χαρακτηρισμό τους χρησιμοποιήθηκε ο Σταθμός LIMNOS (GR001400010002N500).</a:t>
            </a:r>
          </a:p>
          <a:p>
            <a:endParaRPr lang="el-GR" dirty="0"/>
          </a:p>
        </p:txBody>
      </p:sp>
    </p:spTree>
    <p:extLst>
      <p:ext uri="{BB962C8B-B14F-4D97-AF65-F5344CB8AC3E}">
        <p14:creationId xmlns:p14="http://schemas.microsoft.com/office/powerpoint/2010/main" val="16604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AE740-C638-DCE8-21BD-FFC2BE0FF5BF}"/>
              </a:ext>
            </a:extLst>
          </p:cNvPr>
          <p:cNvSpPr>
            <a:spLocks noGrp="1"/>
          </p:cNvSpPr>
          <p:nvPr>
            <p:ph type="title"/>
          </p:nvPr>
        </p:nvSpPr>
        <p:spPr/>
        <p:txBody>
          <a:bodyPr>
            <a:normAutofit/>
          </a:bodyPr>
          <a:lstStyle/>
          <a:p>
            <a:r>
              <a:rPr lang="el-GR" sz="3200" b="1" dirty="0">
                <a:ln/>
                <a:solidFill>
                  <a:schemeClr val="accent4"/>
                </a:solidFill>
                <a:latin typeface="+mn-lt"/>
                <a:ea typeface="+mn-ea"/>
                <a:cs typeface="+mn-cs"/>
              </a:rPr>
              <a:t>ΠΡΩΤΟΚΟΛΛΑ ΔΕΙΓΜΑΤΟΛΗΨΙΑΣ &amp; ΑΝΑΛΥΣΕΩΝ</a:t>
            </a:r>
            <a:endParaRPr lang="el-GR" sz="3200" dirty="0"/>
          </a:p>
        </p:txBody>
      </p:sp>
      <p:sp>
        <p:nvSpPr>
          <p:cNvPr id="3" name="Θέση περιεχομένου 2">
            <a:extLst>
              <a:ext uri="{FF2B5EF4-FFF2-40B4-BE49-F238E27FC236}">
                <a16:creationId xmlns:a16="http://schemas.microsoft.com/office/drawing/2014/main" id="{B060FE78-5BF6-3BA4-84A4-9EEE8F5B9016}"/>
              </a:ext>
            </a:extLst>
          </p:cNvPr>
          <p:cNvSpPr>
            <a:spLocks noGrp="1"/>
          </p:cNvSpPr>
          <p:nvPr>
            <p:ph idx="1"/>
          </p:nvPr>
        </p:nvSpPr>
        <p:spPr/>
        <p:txBody>
          <a:bodyPr>
            <a:normAutofit fontScale="85000" lnSpcReduction="10000"/>
          </a:bodyPr>
          <a:lstStyle/>
          <a:p>
            <a:pPr algn="just">
              <a:spcAft>
                <a:spcPts val="600"/>
              </a:spcAft>
            </a:pPr>
            <a:r>
              <a:rPr lang="el-GR" sz="2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Οι τεχνικές προδιαγραφές και οι τυποποιημένες μέθοδοι για την ανάλυση και την παρακολούθηση της κατάστασης των νερών καθορίζονται σύμφωνα με την διαδικασία του άρθρου 21 της οδηγίας 2000/60/ΕΚ.</a:t>
            </a:r>
          </a:p>
          <a:p>
            <a:pPr algn="just">
              <a:spcAft>
                <a:spcPts val="600"/>
              </a:spcAft>
            </a:pPr>
            <a:r>
              <a:rPr lang="el-GR" sz="2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Η λίστα με τις παρακολουθούμενες παραμέτρους δίνεται στο παρακάτω </a:t>
            </a:r>
            <a:r>
              <a:rPr lang="en-US" sz="2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link</a:t>
            </a:r>
            <a:r>
              <a:rPr lang="el-GR" sz="2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2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http://nmwn.ypeka.gr/sites/all/themes/bootstrap/pdfs/PARAKOLOYTHOYMENES_PARAMETROI.pdf</a:t>
            </a:r>
            <a:endParaRPr lang="el-GR" sz="2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el-GR"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Για την δειγματοληψία ακολουθούνται διεθνή και εθνικά πρωτόκολλα και πρότυπα. Η Ειδική Γραμματεία Υδάτων (ΕΓΥ) έχει δημοσιεύσει πρωτόκολλα δειγματοληψιών και αναλύσεων στον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ιστότοπο</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err="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nmwn</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err="1">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ypeka</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gr</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sites</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all</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themes</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bootstrap</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pdfs</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2_</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PRWTOKOLLA</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t>
            </a:r>
            <a:r>
              <a:rPr lang="en-GB"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pdf</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l-GR" dirty="0"/>
          </a:p>
        </p:txBody>
      </p:sp>
    </p:spTree>
    <p:extLst>
      <p:ext uri="{BB962C8B-B14F-4D97-AF65-F5344CB8AC3E}">
        <p14:creationId xmlns:p14="http://schemas.microsoft.com/office/powerpoint/2010/main" val="28222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9AE740-C638-DCE8-21BD-FFC2BE0FF5BF}"/>
              </a:ext>
            </a:extLst>
          </p:cNvPr>
          <p:cNvSpPr>
            <a:spLocks noGrp="1"/>
          </p:cNvSpPr>
          <p:nvPr>
            <p:ph type="title"/>
          </p:nvPr>
        </p:nvSpPr>
        <p:spPr/>
        <p:txBody>
          <a:bodyPr>
            <a:normAutofit/>
          </a:bodyPr>
          <a:lstStyle/>
          <a:p>
            <a:r>
              <a:rPr lang="el-GR" sz="3200" b="1" dirty="0">
                <a:ln/>
                <a:solidFill>
                  <a:schemeClr val="accent4"/>
                </a:solidFill>
                <a:latin typeface="+mn-lt"/>
                <a:ea typeface="+mn-ea"/>
                <a:cs typeface="+mn-cs"/>
              </a:rPr>
              <a:t>ΠΡΩΤΟΚΟΛΛΑ ΔΕΙΓΜΑΤΟΛΗΨΙΑΣ &amp; ΑΝΑΛΥΣΕΩΝ</a:t>
            </a:r>
            <a:endParaRPr lang="el-GR" sz="3200" dirty="0"/>
          </a:p>
        </p:txBody>
      </p:sp>
      <p:sp>
        <p:nvSpPr>
          <p:cNvPr id="3" name="Θέση περιεχομένου 2">
            <a:extLst>
              <a:ext uri="{FF2B5EF4-FFF2-40B4-BE49-F238E27FC236}">
                <a16:creationId xmlns:a16="http://schemas.microsoft.com/office/drawing/2014/main" id="{B060FE78-5BF6-3BA4-84A4-9EEE8F5B9016}"/>
              </a:ext>
            </a:extLst>
          </p:cNvPr>
          <p:cNvSpPr>
            <a:spLocks noGrp="1"/>
          </p:cNvSpPr>
          <p:nvPr>
            <p:ph idx="1"/>
          </p:nvPr>
        </p:nvSpPr>
        <p:spPr/>
        <p:txBody>
          <a:bodyPr>
            <a:normAutofit fontScale="70000" lnSpcReduction="20000"/>
          </a:bodyPr>
          <a:lstStyle/>
          <a:p>
            <a:pPr algn="just">
              <a:spcAft>
                <a:spcPts val="12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Σύμφωνα με τις οδηγίες που έχει εκδώσει η ΕΓΥ τα προτεινόμενα πρωτόκολλα δειγματοληψιών ανά ομάδα παραμέτρων παρουσιάζονται στα προαναφερόμενα έγγραφα. Συγκεκριμένα καθορίζεται ο απαιτούμενος όγκος του δείγματος, το είδος του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περιέκτη</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απαιτήσεις συντήρησης και φύλαξης και οι απαιτούμενοι χειρισμοί τόσο κατά τη δειγματοληψία όσο και κατά την μεταφορά των </a:t>
            </a:r>
            <a:r>
              <a:rPr lang="el-GR" sz="2800" dirty="0" err="1">
                <a:effectLst/>
                <a:latin typeface="Calibri" panose="020F0502020204030204" pitchFamily="34" charset="0"/>
                <a:ea typeface="Times New Roman" panose="02020603050405020304" pitchFamily="18" charset="0"/>
                <a:cs typeface="Times New Roman" panose="02020603050405020304" pitchFamily="18" charset="0"/>
              </a:rPr>
              <a:t>δειγμάτων</a:t>
            </a:r>
            <a:r>
              <a:rPr lang="el-GR" dirty="0" err="1">
                <a:latin typeface="Calibri" panose="020F0502020204030204" pitchFamily="34" charset="0"/>
                <a:ea typeface="Times New Roman" panose="02020603050405020304" pitchFamily="18" charset="0"/>
                <a:cs typeface="Times New Roman" panose="02020603050405020304" pitchFamily="18" charset="0"/>
              </a:rPr>
              <a:t>σε</a:t>
            </a:r>
            <a:r>
              <a:rPr lang="el-GR" dirty="0">
                <a:latin typeface="Calibri" panose="020F0502020204030204" pitchFamily="34" charset="0"/>
                <a:ea typeface="Times New Roman" panose="02020603050405020304" pitchFamily="18" charset="0"/>
                <a:cs typeface="Times New Roman" panose="02020603050405020304" pitchFamily="18" charset="0"/>
              </a:rPr>
              <a:t> συμφωνία με τα ακόλουθα πρότυπα:</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http://nmwn.ypeka.gr/sites/all/themes/bootstrap/pdfs/P2_PRWTOKOLLA.pdf</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&amp;</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http://nmwn.ypeka.gr/sites/all/themes/bootstrap/pdfs/PROTOCOLS_GROUNDWATER.pdf</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Οι μέθοδοι δειγματοληψίας που περιγράφονται ορίζονται σε κάθε περίπτωση </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EN 5667.01: 2007. Guidance on the design of sampling programmes and sampling techniques.</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ΕΝ</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 5667-4: 1987. Guidance on sampling from lakes, natural and man-made.</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EN 5667.03:2004. Guidance on the preservation and handling of water samples</a:t>
            </a:r>
            <a:endParaRPr lang="el-G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200"/>
              </a:spcAft>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Συγκεκριμένα για τα πρωτόκολλα αναλύσεων ανά ρύπο (για τις ουσίες προτεραιότητας και άλλους ρύπους) για τα επιφανειακά ύδατα, σύμφωνα με τις οδηγίες της ΕΓΥ (</a:t>
            </a:r>
            <a:r>
              <a:rPr lang="el-GR" sz="2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http://nmwn.ypeka.gr/sites/all/themes/bootstrap/pdfs/P2_PRWTOKOLLA.pdf</a:t>
            </a: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ισχύουν τα εξής:</a:t>
            </a:r>
          </a:p>
          <a:p>
            <a:pPr marL="0" indent="0">
              <a:buNone/>
            </a:pPr>
            <a:endParaRPr lang="el-GR" dirty="0"/>
          </a:p>
        </p:txBody>
      </p:sp>
    </p:spTree>
    <p:extLst>
      <p:ext uri="{BB962C8B-B14F-4D97-AF65-F5344CB8AC3E}">
        <p14:creationId xmlns:p14="http://schemas.microsoft.com/office/powerpoint/2010/main" val="375310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495FB0-BAC6-2339-5F88-2A8BA4F7F78B}"/>
              </a:ext>
            </a:extLst>
          </p:cNvPr>
          <p:cNvSpPr>
            <a:spLocks noGrp="1"/>
          </p:cNvSpPr>
          <p:nvPr>
            <p:ph type="title"/>
          </p:nvPr>
        </p:nvSpPr>
        <p:spPr/>
        <p:txBody>
          <a:bodyPr>
            <a:normAutofit/>
          </a:bodyPr>
          <a:lstStyle/>
          <a:p>
            <a:r>
              <a:rPr lang="el-GR" sz="1800" b="1" dirty="0">
                <a:ln/>
                <a:solidFill>
                  <a:schemeClr val="accent4"/>
                </a:solidFill>
                <a:latin typeface="+mn-lt"/>
                <a:ea typeface="+mn-ea"/>
                <a:cs typeface="+mn-cs"/>
              </a:rPr>
              <a:t>ΕΠΙΦΑΝΕΙΑΚΑ ΥΔΑΤΙΚΑ ΣΥΣΤΗΜΑΤΑ  – ΠΡΟΤΕΙΝΟΜΕΝΕΣ ΘΕΣΕΙΣ ΣΗΜΕΙΩΝ ΔΕΙΓΜΑΤΟΛΗΨΙΑΣ </a:t>
            </a:r>
          </a:p>
        </p:txBody>
      </p:sp>
      <p:pic>
        <p:nvPicPr>
          <p:cNvPr id="2051" name="Εικόνα 1">
            <a:extLst>
              <a:ext uri="{FF2B5EF4-FFF2-40B4-BE49-F238E27FC236}">
                <a16:creationId xmlns:a16="http://schemas.microsoft.com/office/drawing/2014/main" id="{B8BE0E9E-5E98-6563-A4B3-ABA6E2CC6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37"/>
          <a:stretch>
            <a:fillRect/>
          </a:stretch>
        </p:blipFill>
        <p:spPr bwMode="auto">
          <a:xfrm>
            <a:off x="1733664" y="1293541"/>
            <a:ext cx="8724672" cy="52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06208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2464</TotalTime>
  <Words>2783</Words>
  <Application>Microsoft Office PowerPoint</Application>
  <PresentationFormat>Ευρεία οθόνη</PresentationFormat>
  <Paragraphs>549</Paragraphs>
  <Slides>24</Slides>
  <Notes>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24</vt:i4>
      </vt:variant>
    </vt:vector>
  </HeadingPairs>
  <TitlesOfParts>
    <vt:vector size="32" baseType="lpstr">
      <vt:lpstr>Aptos</vt:lpstr>
      <vt:lpstr>Aptos Display</vt:lpstr>
      <vt:lpstr>Arial</vt:lpstr>
      <vt:lpstr>Calibri</vt:lpstr>
      <vt:lpstr>Calibri Light</vt:lpstr>
      <vt:lpstr>Times New Roman</vt:lpstr>
      <vt:lpstr>Wingdings</vt:lpstr>
      <vt:lpstr>Θέμα του Office</vt:lpstr>
      <vt:lpstr>Παρουσίαση του PowerPoint</vt:lpstr>
      <vt:lpstr>ΔΗΜΙΟΥΡΓΙΑ ΠΕΡΙΦΕΡΕΙΑΚΟΥ ΔΙΚΤΥΟΥ ΑΝΑΤΟΛΙΚΗΣ ΜΑΚΕΔΟΝΙΑΣ – ΘΡΑΚΗΣ ΠΑΡΑΚΟΛΟΥΘΗΣΗΣ ΕΠΙΦΑΝΕΙΑΚΩΝ ΚΑΙ ΥΠΟΓΕΙΩΝ ΥΔΑΤΩΝ </vt:lpstr>
      <vt:lpstr>ΣΤΟΧΟΣ ΤΟΥ ΕΡΓΟΥ</vt:lpstr>
      <vt:lpstr>ΠΟΥ ΕΣΤΙΑΖΕΙ ΤΟ ΠΕΡΙΦΕΡΕΑΙΚΟ ΔΙΚΤΥΟ</vt:lpstr>
      <vt:lpstr>ΕΚΤΕΛΕΣΘΕΙΣΕΣ ΕΡΓΑΣΙΕΣ</vt:lpstr>
      <vt:lpstr>ΑΝΑΓΚΑΙΟΤΗΤΑ ΤΟΥ ΕΡΓΟΥ</vt:lpstr>
      <vt:lpstr>ΠΡΩΤΟΚΟΛΛΑ ΔΕΙΓΜΑΤΟΛΗΨΙΑΣ &amp; ΑΝΑΛΥΣΕΩΝ</vt:lpstr>
      <vt:lpstr>ΠΡΩΤΟΚΟΛΛΑ ΔΕΙΓΜΑΤΟΛΗΨΙΑΣ &amp; ΑΝΑΛΥΣΕΩΝ</vt:lpstr>
      <vt:lpstr>ΕΠΙΦΑΝΕΙΑΚΑ ΥΔΑΤΙΚΑ ΣΥΣΤΗΜΑΤΑ  – ΠΡΟΤΕΙΝΟΜΕΝΕΣ ΘΕΣΕΙΣ ΣΗΜΕΙΩΝ ΔΕΙΓΜΑΤΟΛΗΨΙΑΣ </vt:lpstr>
      <vt:lpstr>ΥΠΟΓΕΙΑ ΥΔΑΤΙΚΑ ΣΥΣΤΗΜΑΤΑ – ΠΡΟΤΕΙΝΟΜΕΝΕΣ ΘΕΣΕΙΣ ΣΗΜΕΙΩΝ ΔΕΙΓΜΑΤΟΛΗΨΙΑΣ </vt:lpstr>
      <vt:lpstr>ΠΑΡΑΜΕΤΡΟΙ ΠΑΡΑΚΟΛΟΥΘΗΣΗΣ ΓΙΑ ΤΑ ΕΠΙΦΑΝΕΙΑΚΑ ΥΔΑΤΑ</vt:lpstr>
      <vt:lpstr>ΠΑΡΑΜΕΤΡΟΙ ΠΑΡΑΚΟΛΟΥΘΗΣΗΣ ΓΙΑ ΤΑ ΕΠΙΦΑΝΕΙΑΚΑ ΥΔΑΤΑ</vt:lpstr>
      <vt:lpstr>ΠΑΡΑΜΕΤΡΟΙ ΠΑΡΑΚΟΛΟΥΘΗΣΗΣ ΓΙΑ ΤΑ ΕΠΙΦΑΝΕΙΑΚΑ ΝΕΡΑ</vt:lpstr>
      <vt:lpstr>ΠΑΡΑΜΕΤΡΟΙ ΠΑΡΑΚΟΛΟΥΘΗΣΗΣ ΓΙΑ ΤΑ ΥΠΟΓΕΙΑ ΝΕΡΑ</vt:lpstr>
      <vt:lpstr>ΠΑΡΑΜΕΤΡΟΙ ΠΑΡΑΚΟΛΟΥΘΗΣΗΣ ΓΙΑ ΤΑ ΥΠΟΓΕΙΑ ΝΕΡΑ</vt:lpstr>
      <vt:lpstr>ΠΑΡΑΜΕΤΡΟΙ ΠΑΡΑΚΟΛΟΥΘΗΣΗΣ ΓΙΑ ΤΑ ΥΠΟΓΕΙΑ ΝΕΡΑ</vt:lpstr>
      <vt:lpstr>ΑΝΑΔΟΧΟΣ ΤΟΥ ΕΡΓΟΥ</vt:lpstr>
      <vt:lpstr>2η ΑΝΑΘΕΩΡΗΣΗ ΣΧΕΔΙΩΝ ΔΙΑΧΕΙΡΙΣΗΣ ΛΕΚΑΝΩΝ ΑΠΟΡΡΟΗΣ ΥΔΑΤΙΚΩΝ ΔΙΑΜΕΡΙΣΜΑΤΩΝ ΑΝΑΤΟΛΙΚΗΣ ΜΑΚΕΔΟΝΙΑΣ (EL 11) &amp; ΘΡΑΚΗΣ (EL 12)</vt:lpstr>
      <vt:lpstr>2η ΑΝΑΘΕΩΡΗΣΗ ΥΔ 11 &amp; ΥΔ 12</vt:lpstr>
      <vt:lpstr>Β0301 ΣΥΝΤΑΞΗ  - ΕΠΙΚΑΙΡΟΠΟΙΗΣΗ ΓΕΝΙΚΩΝ ΣΧΕΔΙΩΝ ΥΔΡΕΥΣΗΣ (MASTER PLAN)</vt:lpstr>
      <vt:lpstr>B0302 ΔΡΑΣΕΙΣ ΕΝΙΣΧΥΣΗΣ, ΑΠΟΚΑΤΑΣΤΑΣΗΣ, ΕΚΣΥΓΧΡΟΝΙΣΜΟΥ ΔΙΚΤΥΩΝ ΥΔΡΕΥΣΗΣ ΚΑΙ ΕΛΕΓΧΟΣ ΔΙΑΡΡΟΩΝ</vt:lpstr>
      <vt:lpstr>Β0401 - ΠΡΟΣΤΑΣΙΑ ΣΗΜΕΙΩΝ/ΠΕΔΙΩΝ ΥΔΡΟΛΗΨΙΑΣ ΥΔΑΤΟΣ ΠΟΥ ΠΡΟΟΡΙΖΕΤΑΙ ΓΙΑ ΑΝΘΡΩΠΙΝΗ ΚΑΤΑΝΑΛΩΣΗ ΑΠΟ ΥΠΟΓΕΙΑ ΥΔΑΤΙΚΑ ΣΥΣΤΗΜΑΤΑ</vt:lpstr>
      <vt:lpstr>Β0403 - ΠΡΟΣΤΑΣΙΑ ΥΔΡΟΛΗΠΤΙΚΩΝ ΕΡΓΩΝ ΥΔΑΤΟΣ ΠΟΥ ΠΡΟΟΡΙΖΕΤΑΙ ΓΙΑ ΑΝΘΡΩΠΙΝΗ ΚΑΤΑΝΑΛΩΣΗ ΑΠΟ ΕΠΙΦΑΝΕΙΑΚΑ ΥΔΑΤΙΚΑ ΣΥΣΤΗΜΑΤΑ</vt:lpstr>
      <vt:lpstr>Σας ευχαριστώ πολύ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Γεώργιος Καμπάς</dc:creator>
  <cp:lastModifiedBy>Γεώργιος Καμπάς</cp:lastModifiedBy>
  <cp:revision>428</cp:revision>
  <dcterms:created xsi:type="dcterms:W3CDTF">2024-04-02T16:30:21Z</dcterms:created>
  <dcterms:modified xsi:type="dcterms:W3CDTF">2024-09-25T18:21:31Z</dcterms:modified>
</cp:coreProperties>
</file>