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  <p:sldMasterId id="2147483675" r:id="rId5"/>
    <p:sldMasterId id="2147483678" r:id="rId6"/>
  </p:sldMasterIdLst>
  <p:notesMasterIdLst>
    <p:notesMasterId r:id="rId20"/>
  </p:notesMasterIdLst>
  <p:sldIdLst>
    <p:sldId id="260" r:id="rId7"/>
    <p:sldId id="318" r:id="rId8"/>
    <p:sldId id="316" r:id="rId9"/>
    <p:sldId id="317" r:id="rId10"/>
    <p:sldId id="306" r:id="rId11"/>
    <p:sldId id="308" r:id="rId12"/>
    <p:sldId id="309" r:id="rId13"/>
    <p:sldId id="310" r:id="rId14"/>
    <p:sldId id="313" r:id="rId15"/>
    <p:sldId id="314" r:id="rId16"/>
    <p:sldId id="315" r:id="rId17"/>
    <p:sldId id="319" r:id="rId18"/>
    <p:sldId id="270" r:id="rId19"/>
  </p:sldIdLst>
  <p:sldSz cx="24239538" cy="13716000"/>
  <p:notesSz cx="6858000" cy="9144000"/>
  <p:defaultTextStyle>
    <a:defPPr>
      <a:defRPr lang="el-GR"/>
    </a:defPPr>
    <a:lvl1pPr marL="0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1pPr>
    <a:lvl2pPr marL="910903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2pPr>
    <a:lvl3pPr marL="1821805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3pPr>
    <a:lvl4pPr marL="2732708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4pPr>
    <a:lvl5pPr marL="3643609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5pPr>
    <a:lvl6pPr marL="4554513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6pPr>
    <a:lvl7pPr marL="5465414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7pPr>
    <a:lvl8pPr marL="6376318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8pPr>
    <a:lvl9pPr marL="7287221" algn="l" defTabSz="1821805" rtl="0" eaLnBrk="1" latinLnBrk="0" hangingPunct="1">
      <a:defRPr sz="35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" initials="a" lastIdx="3" clrIdx="0">
    <p:extLst>
      <p:ext uri="{19B8F6BF-5375-455C-9EA6-DF929625EA0E}">
        <p15:presenceInfo xmlns:p15="http://schemas.microsoft.com/office/powerpoint/2012/main" userId="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F8C"/>
    <a:srgbClr val="19BEDE"/>
    <a:srgbClr val="79CA4C"/>
    <a:srgbClr val="3399FF"/>
    <a:srgbClr val="2AB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8" autoAdjust="0"/>
    <p:restoredTop sz="94660"/>
  </p:normalViewPr>
  <p:slideViewPr>
    <p:cSldViewPr snapToGrid="0">
      <p:cViewPr varScale="1">
        <p:scale>
          <a:sx n="59" d="100"/>
          <a:sy n="59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0" d="100"/>
          <a:sy n="130" d="100"/>
        </p:scale>
        <p:origin x="416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pagonis\Documents\Projects\Q&amp;As-small-projects\Presentations\&#924;&#945;&#943;&#959;&#962;-&#921;&#959;&#973;&#957;&#953;&#959;&#962;%2024\graphs-21-27-&#927;&#928;&#931;_&#922;&#913;&#932;&#913;&#935;&#937;&#929;&#921;&#931;&#924;&#917;&#925;&#913;%20&#931;&#932;&#927;&#921;&#935;&#917;&#921;&#913;%20&#917;&#931;&#928;&#913;%202021-2027_202405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pagonis\Documents\Projects\Q&amp;As-small-projects\Presentations\&#924;&#945;&#943;&#959;&#962;-&#921;&#959;&#973;&#957;&#953;&#959;&#962;%2024\graphs-21-27-&#927;&#928;&#931;_&#922;&#913;&#932;&#913;&#935;&#937;&#929;&#921;&#931;&#924;&#917;&#925;&#913;%20&#931;&#932;&#927;&#921;&#935;&#917;&#921;&#913;%20&#917;&#931;&#928;&#913;%202021-2027_202405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'graph-espa-EndofYear (NO-TC)'!$B$1</c:f>
              <c:strCache>
                <c:ptCount val="1"/>
                <c:pt idx="0">
                  <c:v>Συν. Δημόσια Χρημ.</c:v>
                </c:pt>
              </c:strCache>
            </c:strRef>
          </c:tx>
          <c:spPr>
            <a:solidFill>
              <a:srgbClr val="2C7BB6"/>
            </a:solidFill>
            <a:ln>
              <a:noFill/>
            </a:ln>
          </c:spPr>
          <c:invertIfNegative val="0"/>
          <c:cat>
            <c:strRef>
              <c:f>'graph-espa-EndofYear (NO-TC)'!$A$2:$A$6</c:f>
              <c:strCache>
                <c:ptCount val="3"/>
                <c:pt idx="0">
                  <c:v>ΤΟΜΕΑΚΑ</c:v>
                </c:pt>
                <c:pt idx="1">
                  <c:v>ΠΕΡΙΦΕΡΕΙΑΚΑ</c:v>
                </c:pt>
                <c:pt idx="2">
                  <c:v>ΣΥΝΟΛΟ ΕΣΠΑ</c:v>
                </c:pt>
              </c:strCache>
              <c:extLst/>
            </c:strRef>
          </c:cat>
          <c:val>
            <c:numRef>
              <c:f>'graph-espa-EndofYear (NO-TC)'!$B$2:$B$6</c:f>
              <c:numCache>
                <c:formatCode>#,##0</c:formatCode>
                <c:ptCount val="3"/>
                <c:pt idx="0">
                  <c:v>18187.598262</c:v>
                </c:pt>
                <c:pt idx="1">
                  <c:v>8066.364482</c:v>
                </c:pt>
                <c:pt idx="2">
                  <c:v>26253.962744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3FD-4FF1-A5BC-23716A678CDF}"/>
            </c:ext>
          </c:extLst>
        </c:ser>
        <c:ser>
          <c:idx val="1"/>
          <c:order val="1"/>
          <c:tx>
            <c:strRef>
              <c:f>'graph-espa-EndofYear (NO-TC)'!$C$1</c:f>
              <c:strCache>
                <c:ptCount val="1"/>
                <c:pt idx="0">
                  <c:v>Προσκλήσεις</c:v>
                </c:pt>
              </c:strCache>
            </c:strRef>
          </c:tx>
          <c:spPr>
            <a:solidFill>
              <a:srgbClr val="ABD9E9"/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1.4735832064862014E-2"/>
                  <c:y val="-4.1706325170892097E-4"/>
                </c:manualLayout>
              </c:layout>
              <c:tx>
                <c:strRef>
                  <c:f>'graph-espa-EndofYear (NO-TC)'!$G$2</c:f>
                  <c:strCache>
                    <c:ptCount val="1"/>
                    <c:pt idx="0">
                      <c:v>45,3%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{2567806E-BDB7-48A1-AE87-A7BD242DD2AE}</c15:txfldGUID>
                      <c15:f>'graph-espa-EndofYear (NO-TC)'!$G$2</c15:f>
                      <c15:dlblFieldTableCache>
                        <c:ptCount val="1"/>
                        <c:pt idx="0">
                          <c:v>45,3%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A3FD-4FF1-A5BC-23716A678CDF}"/>
                </c:ext>
              </c:extLst>
            </c:dLbl>
            <c:dLbl>
              <c:idx val="1"/>
              <c:layout>
                <c:manualLayout>
                  <c:x val="1.7976264263014425E-2"/>
                  <c:y val="-9.2921077173045673E-3"/>
                </c:manualLayout>
              </c:layout>
              <c:tx>
                <c:strRef>
                  <c:f>'graph-espa-EndofYear (NO-TC)'!$G$3</c:f>
                  <c:strCache>
                    <c:ptCount val="1"/>
                    <c:pt idx="0">
                      <c:v>48,5%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{4FB0337F-2205-421D-91DF-45ACC93366FF}</c15:txfldGUID>
                      <c15:f>'graph-espa-EndofYear (NO-TC)'!$G$3</c15:f>
                      <c15:dlblFieldTableCache>
                        <c:ptCount val="1"/>
                        <c:pt idx="0">
                          <c:v>48,5%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A3FD-4FF1-A5BC-23716A678CDF}"/>
                </c:ext>
              </c:extLst>
            </c:dLbl>
            <c:dLbl>
              <c:idx val="2"/>
              <c:layout>
                <c:manualLayout>
                  <c:x val="1.4257744701347988E-2"/>
                  <c:y val="-8.6931441262149932E-3"/>
                </c:manualLayout>
              </c:layout>
              <c:tx>
                <c:strRef>
                  <c:f>'graph-espa-EndofYear (NO-TC)'!$G$6</c:f>
                  <c:strCache>
                    <c:ptCount val="1"/>
                    <c:pt idx="0">
                      <c:v>46,3%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{4CDC6919-4451-4D13-80F1-60C40E4E549C}</c15:txfldGUID>
                      <c15:f>'graph-espa-EndofYear (NO-TC)'!$G$6</c15:f>
                      <c15:dlblFieldTableCache>
                        <c:ptCount val="1"/>
                        <c:pt idx="0">
                          <c:v>46,3%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A3FD-4FF1-A5BC-23716A678CD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'graph-espa-EndofYear (NO-TC)'!$A$2:$A$6</c:f>
              <c:strCache>
                <c:ptCount val="3"/>
                <c:pt idx="0">
                  <c:v>ΤΟΜΕΑΚΑ</c:v>
                </c:pt>
                <c:pt idx="1">
                  <c:v>ΠΕΡΙΦΕΡΕΙΑΚΑ</c:v>
                </c:pt>
                <c:pt idx="2">
                  <c:v>ΣΥΝΟΛΟ ΕΣΠΑ</c:v>
                </c:pt>
              </c:strCache>
              <c:extLst/>
            </c:strRef>
          </c:cat>
          <c:val>
            <c:numRef>
              <c:f>'graph-espa-EndofYear (NO-TC)'!$C$2:$C$6</c:f>
              <c:numCache>
                <c:formatCode>#,##0</c:formatCode>
                <c:ptCount val="3"/>
                <c:pt idx="0">
                  <c:v>8239.7494019999995</c:v>
                </c:pt>
                <c:pt idx="1">
                  <c:v>3914.926614</c:v>
                </c:pt>
                <c:pt idx="2">
                  <c:v>12154.676015999999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A3FD-4FF1-A5BC-23716A678CDF}"/>
            </c:ext>
          </c:extLst>
        </c:ser>
        <c:ser>
          <c:idx val="2"/>
          <c:order val="2"/>
          <c:tx>
            <c:strRef>
              <c:f>'graph-espa-EndofYear (NO-TC)'!$D$1</c:f>
              <c:strCache>
                <c:ptCount val="1"/>
                <c:pt idx="0">
                  <c:v>Εντάξεις</c:v>
                </c:pt>
              </c:strCache>
            </c:strRef>
          </c:tx>
          <c:spPr>
            <a:solidFill>
              <a:srgbClr val="FFFFBF"/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1.6372499328893987E-2"/>
                  <c:y val="-5.0954178876782526E-3"/>
                </c:manualLayout>
              </c:layout>
              <c:tx>
                <c:strRef>
                  <c:f>'graph-espa-EndofYear (NO-TC)'!$H$2</c:f>
                  <c:strCache>
                    <c:ptCount val="1"/>
                    <c:pt idx="0">
                      <c:v>29,4%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{19FDD915-F1E9-44E1-AFD1-16094ABF1170}</c15:txfldGUID>
                      <c15:f>'graph-espa-EndofYear (NO-TC)'!$H$2</c15:f>
                      <c15:dlblFieldTableCache>
                        <c:ptCount val="1"/>
                        <c:pt idx="0">
                          <c:v>29,4%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A3FD-4FF1-A5BC-23716A678CDF}"/>
                </c:ext>
              </c:extLst>
            </c:dLbl>
            <c:dLbl>
              <c:idx val="1"/>
              <c:layout>
                <c:manualLayout>
                  <c:x val="1.2715712988192485E-2"/>
                  <c:y val="-3.767998626339932E-3"/>
                </c:manualLayout>
              </c:layout>
              <c:tx>
                <c:strRef>
                  <c:f>'graph-espa-EndofYear (NO-TC)'!$H$3</c:f>
                  <c:strCache>
                    <c:ptCount val="1"/>
                    <c:pt idx="0">
                      <c:v>28,3%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{BFDF3658-63B8-4142-87AA-4C054C9B7BFE}</c15:txfldGUID>
                      <c15:f>'graph-espa-EndofYear (NO-TC)'!$H$3</c15:f>
                      <c15:dlblFieldTableCache>
                        <c:ptCount val="1"/>
                        <c:pt idx="0">
                          <c:v>28,3%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A3FD-4FF1-A5BC-23716A678CDF}"/>
                </c:ext>
              </c:extLst>
            </c:dLbl>
            <c:dLbl>
              <c:idx val="2"/>
              <c:layout>
                <c:manualLayout>
                  <c:x val="1.9058576017236262E-2"/>
                  <c:y val="3.5053310643861827E-4"/>
                </c:manualLayout>
              </c:layout>
              <c:tx>
                <c:strRef>
                  <c:f>'graph-espa-EndofYear (NO-TC)'!$H$6</c:f>
                  <c:strCache>
                    <c:ptCount val="1"/>
                    <c:pt idx="0">
                      <c:v>29,0%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{8DC6EA95-3407-4B19-A996-7D72C125B48E}</c15:txfldGUID>
                      <c15:f>'graph-espa-EndofYear (NO-TC)'!$H$6</c15:f>
                      <c15:dlblFieldTableCache>
                        <c:ptCount val="1"/>
                        <c:pt idx="0">
                          <c:v>29,0%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A3FD-4FF1-A5BC-23716A678CD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'graph-espa-EndofYear (NO-TC)'!$A$2:$A$6</c:f>
              <c:strCache>
                <c:ptCount val="3"/>
                <c:pt idx="0">
                  <c:v>ΤΟΜΕΑΚΑ</c:v>
                </c:pt>
                <c:pt idx="1">
                  <c:v>ΠΕΡΙΦΕΡΕΙΑΚΑ</c:v>
                </c:pt>
                <c:pt idx="2">
                  <c:v>ΣΥΝΟΛΟ ΕΣΠΑ</c:v>
                </c:pt>
              </c:strCache>
              <c:extLst/>
            </c:strRef>
          </c:cat>
          <c:val>
            <c:numRef>
              <c:f>'graph-espa-EndofYear (NO-TC)'!$D$2:$D$6</c:f>
              <c:numCache>
                <c:formatCode>#,##0</c:formatCode>
                <c:ptCount val="3"/>
                <c:pt idx="0">
                  <c:v>5341.8681919999999</c:v>
                </c:pt>
                <c:pt idx="1">
                  <c:v>2282.2301109999999</c:v>
                </c:pt>
                <c:pt idx="2">
                  <c:v>7624.0983029999998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A3FD-4FF1-A5BC-23716A678CDF}"/>
            </c:ext>
          </c:extLst>
        </c:ser>
        <c:ser>
          <c:idx val="3"/>
          <c:order val="3"/>
          <c:tx>
            <c:strRef>
              <c:f>'graph-espa-EndofYear (NO-TC)'!$E$1</c:f>
              <c:strCache>
                <c:ptCount val="1"/>
                <c:pt idx="0">
                  <c:v>Συμβάσεις</c:v>
                </c:pt>
              </c:strCache>
            </c:strRef>
          </c:tx>
          <c:spPr>
            <a:solidFill>
              <a:srgbClr val="FDAE61"/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1.8165304268846459E-2"/>
                  <c:y val="-5.0775194908427709E-3"/>
                </c:manualLayout>
              </c:layout>
              <c:tx>
                <c:strRef>
                  <c:f>'graph-espa-EndofYear (NO-TC)'!$I$2</c:f>
                  <c:strCache>
                    <c:ptCount val="1"/>
                    <c:pt idx="0">
                      <c:v>16,6%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{861B44AC-B0FD-4663-A12E-5C9DC88E755F}</c15:txfldGUID>
                      <c15:f>'graph-espa-EndofYear (NO-TC)'!$I$2</c15:f>
                      <c15:dlblFieldTableCache>
                        <c:ptCount val="1"/>
                        <c:pt idx="0">
                          <c:v>16,6%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A3FD-4FF1-A5BC-23716A678CDF}"/>
                </c:ext>
              </c:extLst>
            </c:dLbl>
            <c:dLbl>
              <c:idx val="1"/>
              <c:layout>
                <c:manualLayout>
                  <c:x val="1.6348773841961785E-2"/>
                  <c:y val="8.9285451468099197E-3"/>
                </c:manualLayout>
              </c:layout>
              <c:tx>
                <c:strRef>
                  <c:f>'graph-espa-EndofYear (NO-TC)'!$I$3</c:f>
                  <c:strCache>
                    <c:ptCount val="1"/>
                    <c:pt idx="0">
                      <c:v>19,4%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{9AD861C6-6FCC-4C0E-8431-3697C4B08502}</c15:txfldGUID>
                      <c15:f>'graph-espa-EndofYear (NO-TC)'!$I$3</c15:f>
                      <c15:dlblFieldTableCache>
                        <c:ptCount val="1"/>
                        <c:pt idx="0">
                          <c:v>19,4%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A3FD-4FF1-A5BC-23716A678CDF}"/>
                </c:ext>
              </c:extLst>
            </c:dLbl>
            <c:dLbl>
              <c:idx val="2"/>
              <c:layout>
                <c:manualLayout>
                  <c:x val="1.2459539287834252E-2"/>
                  <c:y val="9.345794392523251E-3"/>
                </c:manualLayout>
              </c:layout>
              <c:tx>
                <c:strRef>
                  <c:f>'graph-espa-EndofYear (NO-TC)'!$I$6</c:f>
                  <c:strCache>
                    <c:ptCount val="1"/>
                    <c:pt idx="0">
                      <c:v>17,4%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{D16DA3DA-08B2-44F4-983C-0F8C78BBC9A2}</c15:txfldGUID>
                      <c15:f>'graph-espa-EndofYear (NO-TC)'!$I$6</c15:f>
                      <c15:dlblFieldTableCache>
                        <c:ptCount val="1"/>
                        <c:pt idx="0">
                          <c:v>17,4%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A3FD-4FF1-A5BC-23716A678CD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'graph-espa-EndofYear (NO-TC)'!$A$2:$A$6</c:f>
              <c:strCache>
                <c:ptCount val="3"/>
                <c:pt idx="0">
                  <c:v>ΤΟΜΕΑΚΑ</c:v>
                </c:pt>
                <c:pt idx="1">
                  <c:v>ΠΕΡΙΦΕΡΕΙΑΚΑ</c:v>
                </c:pt>
                <c:pt idx="2">
                  <c:v>ΣΥΝΟΛΟ ΕΣΠΑ</c:v>
                </c:pt>
              </c:strCache>
              <c:extLst/>
            </c:strRef>
          </c:cat>
          <c:val>
            <c:numRef>
              <c:f>'graph-espa-EndofYear (NO-TC)'!$E$2:$E$6</c:f>
              <c:numCache>
                <c:formatCode>#,##0</c:formatCode>
                <c:ptCount val="3"/>
                <c:pt idx="0">
                  <c:v>3012.6638170000001</c:v>
                </c:pt>
                <c:pt idx="1">
                  <c:v>1562.3228429999999</c:v>
                </c:pt>
                <c:pt idx="2">
                  <c:v>4574.9866599999996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C-A3FD-4FF1-A5BC-23716A678CDF}"/>
            </c:ext>
          </c:extLst>
        </c:ser>
        <c:ser>
          <c:idx val="4"/>
          <c:order val="4"/>
          <c:tx>
            <c:strRef>
              <c:f>'graph-espa-EndofYear (NO-TC)'!$F$1</c:f>
              <c:strCache>
                <c:ptCount val="1"/>
                <c:pt idx="0">
                  <c:v>Πληρωμές</c:v>
                </c:pt>
              </c:strCache>
            </c:strRef>
          </c:tx>
          <c:spPr>
            <a:solidFill>
              <a:srgbClr val="D7191C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423946884763006E-2"/>
                  <c:y val="0"/>
                </c:manualLayout>
              </c:layout>
              <c:tx>
                <c:strRef>
                  <c:f>'graph-espa-EndofYear (NO-TC)'!$J$2</c:f>
                  <c:strCache>
                    <c:ptCount val="1"/>
                    <c:pt idx="0">
                      <c:v>2,4%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{A28736BE-D6D2-4D01-A3F9-8BDD9C0880A6}</c15:txfldGUID>
                      <c15:f>'graph-espa-EndofYear (NO-TC)'!$J$2</c15:f>
                      <c15:dlblFieldTableCache>
                        <c:ptCount val="1"/>
                        <c:pt idx="0">
                          <c:v>2,4%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A3FD-4FF1-A5BC-23716A678CDF}"/>
                </c:ext>
              </c:extLst>
            </c:dLbl>
            <c:dLbl>
              <c:idx val="1"/>
              <c:layout>
                <c:manualLayout>
                  <c:x val="1.423946884763006E-2"/>
                  <c:y val="4.8840048840047947E-3"/>
                </c:manualLayout>
              </c:layout>
              <c:tx>
                <c:strRef>
                  <c:f>'graph-espa-EndofYear (NO-TC)'!$J$3</c:f>
                  <c:strCache>
                    <c:ptCount val="1"/>
                    <c:pt idx="0">
                      <c:v>5,9%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{5F5C4840-68EE-47AC-A112-4AA8E4F2B4F6}</c15:txfldGUID>
                      <c15:f>'graph-espa-EndofYear (NO-TC)'!$J$3</c15:f>
                      <c15:dlblFieldTableCache>
                        <c:ptCount val="1"/>
                        <c:pt idx="0">
                          <c:v>5,9%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A3FD-4FF1-A5BC-23716A678CDF}"/>
                </c:ext>
              </c:extLst>
            </c:dLbl>
            <c:dLbl>
              <c:idx val="2"/>
              <c:layout>
                <c:manualLayout>
                  <c:x val="1.258713615578614E-2"/>
                  <c:y val="0"/>
                </c:manualLayout>
              </c:layout>
              <c:tx>
                <c:strRef>
                  <c:f>'graph-espa-EndofYear (NO-TC)'!$J$6</c:f>
                  <c:strCache>
                    <c:ptCount val="1"/>
                    <c:pt idx="0">
                      <c:v>3,5%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{5CEA9234-BFA7-4EF3-85A1-E5B95EF1E0AA}</c15:txfldGUID>
                      <c15:f>'graph-espa-EndofYear (NO-TC)'!$J$6</c15:f>
                      <c15:dlblFieldTableCache>
                        <c:ptCount val="1"/>
                        <c:pt idx="0">
                          <c:v>3,5%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A3FD-4FF1-A5BC-23716A678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'graph-espa-EndofYear (NO-TC)'!$A$2:$A$6</c:f>
              <c:strCache>
                <c:ptCount val="3"/>
                <c:pt idx="0">
                  <c:v>ΤΟΜΕΑΚΑ</c:v>
                </c:pt>
                <c:pt idx="1">
                  <c:v>ΠΕΡΙΦΕΡΕΙΑΚΑ</c:v>
                </c:pt>
                <c:pt idx="2">
                  <c:v>ΣΥΝΟΛΟ ΕΣΠΑ</c:v>
                </c:pt>
              </c:strCache>
              <c:extLst/>
            </c:strRef>
          </c:cat>
          <c:val>
            <c:numRef>
              <c:f>'graph-espa-EndofYear (NO-TC)'!$F$2:$F$6</c:f>
              <c:numCache>
                <c:formatCode>#,##0</c:formatCode>
                <c:ptCount val="3"/>
                <c:pt idx="0">
                  <c:v>436.24756200000002</c:v>
                </c:pt>
                <c:pt idx="1">
                  <c:v>472.75915700000002</c:v>
                </c:pt>
                <c:pt idx="2">
                  <c:v>909.00671899999998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0-A3FD-4FF1-A5BC-23716A678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44"/>
        <c:axId val="780134543"/>
        <c:axId val="1"/>
      </c:barChart>
      <c:catAx>
        <c:axId val="780134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19050">
              <a:solidFill>
                <a:schemeClr val="bg1"/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20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l-GR" sz="2000"/>
                  <a:t>Ποσά σε εκ. Ευρώ</a:t>
                </a:r>
              </a:p>
            </c:rich>
          </c:tx>
          <c:layout>
            <c:manualLayout>
              <c:xMode val="edge"/>
              <c:yMode val="edge"/>
              <c:x val="3.0821722747002081E-2"/>
              <c:y val="0.67922817340140174"/>
            </c:manualLayout>
          </c:layout>
          <c:overlay val="0"/>
        </c:title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780134543"/>
        <c:crosses val="autoZero"/>
        <c:crossBetween val="between"/>
      </c:valAx>
      <c:dTable>
        <c:showHorzBorder val="1"/>
        <c:showVertBorder val="0"/>
        <c:showOutline val="0"/>
        <c:showKeys val="1"/>
        <c:txPr>
          <a:bodyPr/>
          <a:lstStyle/>
          <a:p>
            <a:pPr rtl="0"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</c:dTable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452072918678081E-2"/>
          <c:y val="3.4587288738440407E-2"/>
          <c:w val="0.87558425768985959"/>
          <c:h val="0.70847621851006937"/>
        </c:manualLayout>
      </c:layout>
      <c:barChart>
        <c:barDir val="col"/>
        <c:grouping val="clustered"/>
        <c:varyColors val="0"/>
        <c:ser>
          <c:idx val="5"/>
          <c:order val="5"/>
          <c:tx>
            <c:strRef>
              <c:f>Περιφερειακά!$H$1</c:f>
              <c:strCache>
                <c:ptCount val="1"/>
                <c:pt idx="0">
                  <c:v>%Προσκλήσεις</c:v>
                </c:pt>
              </c:strCache>
              <c:extLst xmlns:c15="http://schemas.microsoft.com/office/drawing/2012/chart"/>
            </c:strRef>
          </c:tx>
          <c:spPr>
            <a:solidFill>
              <a:srgbClr val="ABD9E9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Περιφερειακά!$B$2:$B$14</c:f>
              <c:strCache>
                <c:ptCount val="13"/>
                <c:pt idx="0">
                  <c:v>ΑΜΘ</c:v>
                </c:pt>
                <c:pt idx="1">
                  <c:v>Κεντ. Μακεδονία</c:v>
                </c:pt>
                <c:pt idx="2">
                  <c:v>Θεσσαλία</c:v>
                </c:pt>
                <c:pt idx="3">
                  <c:v>Ήπειρος</c:v>
                </c:pt>
                <c:pt idx="4">
                  <c:v>Δυτ. Ελλάδα</c:v>
                </c:pt>
                <c:pt idx="5">
                  <c:v>Δυτ. Μακεδονία</c:v>
                </c:pt>
                <c:pt idx="6">
                  <c:v>Στ. Ελλάδα</c:v>
                </c:pt>
                <c:pt idx="7">
                  <c:v>Πελοπόννησος</c:v>
                </c:pt>
                <c:pt idx="8">
                  <c:v>Ιόνια</c:v>
                </c:pt>
                <c:pt idx="9">
                  <c:v>Βόρειο Αιγαίο</c:v>
                </c:pt>
                <c:pt idx="10">
                  <c:v>Κρήτη</c:v>
                </c:pt>
                <c:pt idx="11">
                  <c:v>Αττική</c:v>
                </c:pt>
                <c:pt idx="12">
                  <c:v>Νότιο Αιγαίο</c:v>
                </c:pt>
              </c:strCache>
              <c:extLst xmlns:c15="http://schemas.microsoft.com/office/drawing/2012/chart"/>
            </c:strRef>
          </c:cat>
          <c:val>
            <c:numRef>
              <c:f>Περιφερειακά!$H$2:$H$14</c:f>
              <c:numCache>
                <c:formatCode>0%</c:formatCode>
                <c:ptCount val="13"/>
                <c:pt idx="0">
                  <c:v>0.76288367605658303</c:v>
                </c:pt>
                <c:pt idx="1">
                  <c:v>0.64053330309141676</c:v>
                </c:pt>
                <c:pt idx="2">
                  <c:v>0.39854464766281811</c:v>
                </c:pt>
                <c:pt idx="3">
                  <c:v>0.35824824751288475</c:v>
                </c:pt>
                <c:pt idx="4">
                  <c:v>0.51426095457419196</c:v>
                </c:pt>
                <c:pt idx="5">
                  <c:v>0.39722401730326923</c:v>
                </c:pt>
                <c:pt idx="6">
                  <c:v>0.26688047193225051</c:v>
                </c:pt>
                <c:pt idx="7">
                  <c:v>0.56007794572483316</c:v>
                </c:pt>
                <c:pt idx="8">
                  <c:v>0.37298031459790082</c:v>
                </c:pt>
                <c:pt idx="9">
                  <c:v>0.37847923985468734</c:v>
                </c:pt>
                <c:pt idx="10">
                  <c:v>0.43738554288479581</c:v>
                </c:pt>
                <c:pt idx="11">
                  <c:v>0.38148403846883688</c:v>
                </c:pt>
                <c:pt idx="12">
                  <c:v>0.65970843394731737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0-EC0F-4908-A736-70E87883A785}"/>
            </c:ext>
          </c:extLst>
        </c:ser>
        <c:ser>
          <c:idx val="6"/>
          <c:order val="6"/>
          <c:tx>
            <c:strRef>
              <c:f>Περιφερειακά!$I$1</c:f>
              <c:strCache>
                <c:ptCount val="1"/>
                <c:pt idx="0">
                  <c:v>%Εντάξεις</c:v>
                </c:pt>
              </c:strCache>
              <c:extLst xmlns:c15="http://schemas.microsoft.com/office/drawing/2012/chart"/>
            </c:strRef>
          </c:tx>
          <c:spPr>
            <a:solidFill>
              <a:srgbClr val="FFFFB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Περιφερειακά!$B$2:$B$14</c:f>
              <c:strCache>
                <c:ptCount val="13"/>
                <c:pt idx="0">
                  <c:v>ΑΜΘ</c:v>
                </c:pt>
                <c:pt idx="1">
                  <c:v>Κεντ. Μακεδονία</c:v>
                </c:pt>
                <c:pt idx="2">
                  <c:v>Θεσσαλία</c:v>
                </c:pt>
                <c:pt idx="3">
                  <c:v>Ήπειρος</c:v>
                </c:pt>
                <c:pt idx="4">
                  <c:v>Δυτ. Ελλάδα</c:v>
                </c:pt>
                <c:pt idx="5">
                  <c:v>Δυτ. Μακεδονία</c:v>
                </c:pt>
                <c:pt idx="6">
                  <c:v>Στ. Ελλάδα</c:v>
                </c:pt>
                <c:pt idx="7">
                  <c:v>Πελοπόννησος</c:v>
                </c:pt>
                <c:pt idx="8">
                  <c:v>Ιόνια</c:v>
                </c:pt>
                <c:pt idx="9">
                  <c:v>Βόρειο Αιγαίο</c:v>
                </c:pt>
                <c:pt idx="10">
                  <c:v>Κρήτη</c:v>
                </c:pt>
                <c:pt idx="11">
                  <c:v>Αττική</c:v>
                </c:pt>
                <c:pt idx="12">
                  <c:v>Νότιο Αιγαίο</c:v>
                </c:pt>
              </c:strCache>
              <c:extLst xmlns:c15="http://schemas.microsoft.com/office/drawing/2012/chart"/>
            </c:strRef>
          </c:cat>
          <c:val>
            <c:numRef>
              <c:f>Περιφερειακά!$I$2:$I$14</c:f>
              <c:numCache>
                <c:formatCode>0%</c:formatCode>
                <c:ptCount val="13"/>
                <c:pt idx="0">
                  <c:v>0.38786255295475841</c:v>
                </c:pt>
                <c:pt idx="1">
                  <c:v>0.37190279509600593</c:v>
                </c:pt>
                <c:pt idx="2">
                  <c:v>0.2825166118624261</c:v>
                </c:pt>
                <c:pt idx="3">
                  <c:v>0.25048433117975411</c:v>
                </c:pt>
                <c:pt idx="4">
                  <c:v>0.24670571291683469</c:v>
                </c:pt>
                <c:pt idx="5">
                  <c:v>0.11777685968325702</c:v>
                </c:pt>
                <c:pt idx="6">
                  <c:v>0.14766852898733024</c:v>
                </c:pt>
                <c:pt idx="7">
                  <c:v>0.43954053900145262</c:v>
                </c:pt>
                <c:pt idx="8">
                  <c:v>0.21420373153822797</c:v>
                </c:pt>
                <c:pt idx="9">
                  <c:v>0.19960450932111465</c:v>
                </c:pt>
                <c:pt idx="10">
                  <c:v>0.18330324719102048</c:v>
                </c:pt>
                <c:pt idx="11">
                  <c:v>0.27144702634347972</c:v>
                </c:pt>
                <c:pt idx="12">
                  <c:v>0.3794502757382413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1-EC0F-4908-A736-70E87883A785}"/>
            </c:ext>
          </c:extLst>
        </c:ser>
        <c:ser>
          <c:idx val="7"/>
          <c:order val="7"/>
          <c:tx>
            <c:strRef>
              <c:f>Περιφερειακά!$J$1</c:f>
              <c:strCache>
                <c:ptCount val="1"/>
                <c:pt idx="0">
                  <c:v>%Συμβάσεις</c:v>
                </c:pt>
              </c:strCache>
              <c:extLst xmlns:c15="http://schemas.microsoft.com/office/drawing/2012/chart"/>
            </c:strRef>
          </c:tx>
          <c:spPr>
            <a:solidFill>
              <a:srgbClr val="FDAE6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Περιφερειακά!$B$2:$B$14</c:f>
              <c:strCache>
                <c:ptCount val="13"/>
                <c:pt idx="0">
                  <c:v>ΑΜΘ</c:v>
                </c:pt>
                <c:pt idx="1">
                  <c:v>Κεντ. Μακεδονία</c:v>
                </c:pt>
                <c:pt idx="2">
                  <c:v>Θεσσαλία</c:v>
                </c:pt>
                <c:pt idx="3">
                  <c:v>Ήπειρος</c:v>
                </c:pt>
                <c:pt idx="4">
                  <c:v>Δυτ. Ελλάδα</c:v>
                </c:pt>
                <c:pt idx="5">
                  <c:v>Δυτ. Μακεδονία</c:v>
                </c:pt>
                <c:pt idx="6">
                  <c:v>Στ. Ελλάδα</c:v>
                </c:pt>
                <c:pt idx="7">
                  <c:v>Πελοπόννησος</c:v>
                </c:pt>
                <c:pt idx="8">
                  <c:v>Ιόνια</c:v>
                </c:pt>
                <c:pt idx="9">
                  <c:v>Βόρειο Αιγαίο</c:v>
                </c:pt>
                <c:pt idx="10">
                  <c:v>Κρήτη</c:v>
                </c:pt>
                <c:pt idx="11">
                  <c:v>Αττική</c:v>
                </c:pt>
                <c:pt idx="12">
                  <c:v>Νότιο Αιγαίο</c:v>
                </c:pt>
              </c:strCache>
              <c:extLst xmlns:c15="http://schemas.microsoft.com/office/drawing/2012/chart"/>
            </c:strRef>
          </c:cat>
          <c:val>
            <c:numRef>
              <c:f>Περιφερειακά!$J$2:$J$14</c:f>
              <c:numCache>
                <c:formatCode>0%</c:formatCode>
                <c:ptCount val="13"/>
                <c:pt idx="0">
                  <c:v>0.23946507016537472</c:v>
                </c:pt>
                <c:pt idx="1">
                  <c:v>0.28334689766653826</c:v>
                </c:pt>
                <c:pt idx="2">
                  <c:v>0.20492019339435263</c:v>
                </c:pt>
                <c:pt idx="3">
                  <c:v>0.16357055798175824</c:v>
                </c:pt>
                <c:pt idx="4">
                  <c:v>9.9570367726770484E-2</c:v>
                </c:pt>
                <c:pt idx="5">
                  <c:v>8.2044846365322333E-2</c:v>
                </c:pt>
                <c:pt idx="6">
                  <c:v>0.10746066227097423</c:v>
                </c:pt>
                <c:pt idx="7">
                  <c:v>0.33928024416762931</c:v>
                </c:pt>
                <c:pt idx="8">
                  <c:v>0.15477963918229712</c:v>
                </c:pt>
                <c:pt idx="9">
                  <c:v>8.4322203424501432E-2</c:v>
                </c:pt>
                <c:pt idx="10">
                  <c:v>0.15243226393281017</c:v>
                </c:pt>
                <c:pt idx="11">
                  <c:v>0.19793731880623619</c:v>
                </c:pt>
                <c:pt idx="12">
                  <c:v>0.1904756245922801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2-EC0F-4908-A736-70E87883A785}"/>
            </c:ext>
          </c:extLst>
        </c:ser>
        <c:ser>
          <c:idx val="8"/>
          <c:order val="8"/>
          <c:tx>
            <c:strRef>
              <c:f>Περιφερειακά!$K$1</c:f>
              <c:strCache>
                <c:ptCount val="1"/>
                <c:pt idx="0">
                  <c:v>%Δαπάνες</c:v>
                </c:pt>
              </c:strCache>
              <c:extLst xmlns:c15="http://schemas.microsoft.com/office/drawing/2012/chart"/>
            </c:strRef>
          </c:tx>
          <c:spPr>
            <a:solidFill>
              <a:srgbClr val="D7191C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Περιφερειακά!$B$2:$B$14</c:f>
              <c:strCache>
                <c:ptCount val="13"/>
                <c:pt idx="0">
                  <c:v>ΑΜΘ</c:v>
                </c:pt>
                <c:pt idx="1">
                  <c:v>Κεντ. Μακεδονία</c:v>
                </c:pt>
                <c:pt idx="2">
                  <c:v>Θεσσαλία</c:v>
                </c:pt>
                <c:pt idx="3">
                  <c:v>Ήπειρος</c:v>
                </c:pt>
                <c:pt idx="4">
                  <c:v>Δυτ. Ελλάδα</c:v>
                </c:pt>
                <c:pt idx="5">
                  <c:v>Δυτ. Μακεδονία</c:v>
                </c:pt>
                <c:pt idx="6">
                  <c:v>Στ. Ελλάδα</c:v>
                </c:pt>
                <c:pt idx="7">
                  <c:v>Πελοπόννησος</c:v>
                </c:pt>
                <c:pt idx="8">
                  <c:v>Ιόνια</c:v>
                </c:pt>
                <c:pt idx="9">
                  <c:v>Βόρειο Αιγαίο</c:v>
                </c:pt>
                <c:pt idx="10">
                  <c:v>Κρήτη</c:v>
                </c:pt>
                <c:pt idx="11">
                  <c:v>Αττική</c:v>
                </c:pt>
                <c:pt idx="12">
                  <c:v>Νότιο Αιγαίο</c:v>
                </c:pt>
              </c:strCache>
              <c:extLst xmlns:c15="http://schemas.microsoft.com/office/drawing/2012/chart"/>
            </c:strRef>
          </c:cat>
          <c:val>
            <c:numRef>
              <c:f>Περιφερειακά!$K$2:$K$14</c:f>
              <c:numCache>
                <c:formatCode>0%</c:formatCode>
                <c:ptCount val="13"/>
                <c:pt idx="0">
                  <c:v>6.3520554377593103E-2</c:v>
                </c:pt>
                <c:pt idx="1">
                  <c:v>9.4008482036532254E-2</c:v>
                </c:pt>
                <c:pt idx="2">
                  <c:v>4.1524957893521369E-2</c:v>
                </c:pt>
                <c:pt idx="3">
                  <c:v>3.6683677337238207E-2</c:v>
                </c:pt>
                <c:pt idx="4">
                  <c:v>1.4233125665185156E-2</c:v>
                </c:pt>
                <c:pt idx="5">
                  <c:v>2.4394348355064009E-3</c:v>
                </c:pt>
                <c:pt idx="6">
                  <c:v>2.3178890762302777E-2</c:v>
                </c:pt>
                <c:pt idx="7">
                  <c:v>0.16373587481184027</c:v>
                </c:pt>
                <c:pt idx="8">
                  <c:v>1.8712768691830355E-2</c:v>
                </c:pt>
                <c:pt idx="9">
                  <c:v>2.8021490819995155E-2</c:v>
                </c:pt>
                <c:pt idx="10">
                  <c:v>3.7558615589476138E-2</c:v>
                </c:pt>
                <c:pt idx="11">
                  <c:v>7.2346787785981567E-2</c:v>
                </c:pt>
                <c:pt idx="12">
                  <c:v>5.8219852207176293E-2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3-EC0F-4908-A736-70E87883A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44"/>
        <c:axId val="780134543"/>
        <c:axId val="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Περιφερειακά!$C$1</c15:sqref>
                        </c15:formulaRef>
                      </c:ext>
                    </c:extLst>
                    <c:strCache>
                      <c:ptCount val="1"/>
                      <c:pt idx="0">
                        <c:v>Συν. Δημόσια Χρημ.</c:v>
                      </c:pt>
                    </c:strCache>
                  </c:strRef>
                </c:tx>
                <c:spPr>
                  <a:solidFill>
                    <a:srgbClr val="2C7BB6"/>
                  </a:solidFill>
                  <a:ln>
                    <a:noFill/>
                  </a:ln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Περιφερειακά!$B$2:$B$14</c15:sqref>
                        </c15:formulaRef>
                      </c:ext>
                    </c:extLst>
                    <c:strCache>
                      <c:ptCount val="13"/>
                      <c:pt idx="0">
                        <c:v>ΑΜΘ</c:v>
                      </c:pt>
                      <c:pt idx="1">
                        <c:v>Κεντ. Μακεδονία</c:v>
                      </c:pt>
                      <c:pt idx="2">
                        <c:v>Θεσσαλία</c:v>
                      </c:pt>
                      <c:pt idx="3">
                        <c:v>Ήπειρος</c:v>
                      </c:pt>
                      <c:pt idx="4">
                        <c:v>Δυτ. Ελλάδα</c:v>
                      </c:pt>
                      <c:pt idx="5">
                        <c:v>Δυτ. Μακεδονία</c:v>
                      </c:pt>
                      <c:pt idx="6">
                        <c:v>Στ. Ελλάδα</c:v>
                      </c:pt>
                      <c:pt idx="7">
                        <c:v>Πελοπόννησος</c:v>
                      </c:pt>
                      <c:pt idx="8">
                        <c:v>Ιόνια</c:v>
                      </c:pt>
                      <c:pt idx="9">
                        <c:v>Βόρειο Αιγαίο</c:v>
                      </c:pt>
                      <c:pt idx="10">
                        <c:v>Κρήτη</c:v>
                      </c:pt>
                      <c:pt idx="11">
                        <c:v>Αττική</c:v>
                      </c:pt>
                      <c:pt idx="12">
                        <c:v>Νότιο Αιγαίο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Περιφερειακά!$C$2:$C$14</c15:sqref>
                        </c15:formulaRef>
                      </c:ext>
                    </c:extLst>
                    <c:numCache>
                      <c:formatCode>#,##0</c:formatCode>
                      <c:ptCount val="13"/>
                      <c:pt idx="0">
                        <c:v>639.09884599999998</c:v>
                      </c:pt>
                      <c:pt idx="1">
                        <c:v>1440.1027340000001</c:v>
                      </c:pt>
                      <c:pt idx="2">
                        <c:v>553.88566700000001</c:v>
                      </c:pt>
                      <c:pt idx="3">
                        <c:v>426.0659</c:v>
                      </c:pt>
                      <c:pt idx="4">
                        <c:v>628.44720199999995</c:v>
                      </c:pt>
                      <c:pt idx="5">
                        <c:v>394.11095799999998</c:v>
                      </c:pt>
                      <c:pt idx="6">
                        <c:v>426.06590199999999</c:v>
                      </c:pt>
                      <c:pt idx="7">
                        <c:v>410.08843100000001</c:v>
                      </c:pt>
                      <c:pt idx="8">
                        <c:v>287.59448099999997</c:v>
                      </c:pt>
                      <c:pt idx="9">
                        <c:v>394.01940000000002</c:v>
                      </c:pt>
                      <c:pt idx="10">
                        <c:v>564.53731500000004</c:v>
                      </c:pt>
                      <c:pt idx="11">
                        <c:v>1616.995496</c:v>
                      </c:pt>
                      <c:pt idx="12">
                        <c:v>285.35214999999999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EC0F-4908-A736-70E87883A78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Περιφερειακά!$D$1</c15:sqref>
                        </c15:formulaRef>
                      </c:ext>
                    </c:extLst>
                    <c:strCache>
                      <c:ptCount val="1"/>
                      <c:pt idx="0">
                        <c:v>Προσκλήσεις</c:v>
                      </c:pt>
                    </c:strCache>
                  </c:strRef>
                </c:tx>
                <c:spPr>
                  <a:solidFill>
                    <a:srgbClr val="ABD9E9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Περιφερειακά!$B$2:$B$14</c15:sqref>
                        </c15:formulaRef>
                      </c:ext>
                    </c:extLst>
                    <c:strCache>
                      <c:ptCount val="13"/>
                      <c:pt idx="0">
                        <c:v>ΑΜΘ</c:v>
                      </c:pt>
                      <c:pt idx="1">
                        <c:v>Κεντ. Μακεδονία</c:v>
                      </c:pt>
                      <c:pt idx="2">
                        <c:v>Θεσσαλία</c:v>
                      </c:pt>
                      <c:pt idx="3">
                        <c:v>Ήπειρος</c:v>
                      </c:pt>
                      <c:pt idx="4">
                        <c:v>Δυτ. Ελλάδα</c:v>
                      </c:pt>
                      <c:pt idx="5">
                        <c:v>Δυτ. Μακεδονία</c:v>
                      </c:pt>
                      <c:pt idx="6">
                        <c:v>Στ. Ελλάδα</c:v>
                      </c:pt>
                      <c:pt idx="7">
                        <c:v>Πελοπόννησος</c:v>
                      </c:pt>
                      <c:pt idx="8">
                        <c:v>Ιόνια</c:v>
                      </c:pt>
                      <c:pt idx="9">
                        <c:v>Βόρειο Αιγαίο</c:v>
                      </c:pt>
                      <c:pt idx="10">
                        <c:v>Κρήτη</c:v>
                      </c:pt>
                      <c:pt idx="11">
                        <c:v>Αττική</c:v>
                      </c:pt>
                      <c:pt idx="12">
                        <c:v>Νότιο Αιγαίο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Περιφερειακά!$D$2:$D$14</c15:sqref>
                        </c15:formulaRef>
                      </c:ext>
                    </c:extLst>
                    <c:numCache>
                      <c:formatCode>#,##0</c:formatCode>
                      <c:ptCount val="13"/>
                      <c:pt idx="0">
                        <c:v>487.55807700000003</c:v>
                      </c:pt>
                      <c:pt idx="1">
                        <c:v>922.433761</c:v>
                      </c:pt>
                      <c:pt idx="2">
                        <c:v>220.74816799999999</c:v>
                      </c:pt>
                      <c:pt idx="3">
                        <c:v>152.637362</c:v>
                      </c:pt>
                      <c:pt idx="4">
                        <c:v>323.185858</c:v>
                      </c:pt>
                      <c:pt idx="5">
                        <c:v>156.55033800000001</c:v>
                      </c:pt>
                      <c:pt idx="6">
                        <c:v>113.708669</c:v>
                      </c:pt>
                      <c:pt idx="7">
                        <c:v>229.68148600000001</c:v>
                      </c:pt>
                      <c:pt idx="8">
                        <c:v>107.26708000000001</c:v>
                      </c:pt>
                      <c:pt idx="9">
                        <c:v>149.128163</c:v>
                      </c:pt>
                      <c:pt idx="10">
                        <c:v>246.92045999999999</c:v>
                      </c:pt>
                      <c:pt idx="11">
                        <c:v>616.85797200000002</c:v>
                      </c:pt>
                      <c:pt idx="12">
                        <c:v>188.24922000000001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C0F-4908-A736-70E87883A78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Περιφερειακά!$E$1</c15:sqref>
                        </c15:formulaRef>
                      </c:ext>
                    </c:extLst>
                    <c:strCache>
                      <c:ptCount val="1"/>
                      <c:pt idx="0">
                        <c:v>Εντάξεις</c:v>
                      </c:pt>
                    </c:strCache>
                  </c:strRef>
                </c:tx>
                <c:spPr>
                  <a:solidFill>
                    <a:srgbClr val="FFFFBF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Περιφερειακά!$B$2:$B$14</c15:sqref>
                        </c15:formulaRef>
                      </c:ext>
                    </c:extLst>
                    <c:strCache>
                      <c:ptCount val="13"/>
                      <c:pt idx="0">
                        <c:v>ΑΜΘ</c:v>
                      </c:pt>
                      <c:pt idx="1">
                        <c:v>Κεντ. Μακεδονία</c:v>
                      </c:pt>
                      <c:pt idx="2">
                        <c:v>Θεσσαλία</c:v>
                      </c:pt>
                      <c:pt idx="3">
                        <c:v>Ήπειρος</c:v>
                      </c:pt>
                      <c:pt idx="4">
                        <c:v>Δυτ. Ελλάδα</c:v>
                      </c:pt>
                      <c:pt idx="5">
                        <c:v>Δυτ. Μακεδονία</c:v>
                      </c:pt>
                      <c:pt idx="6">
                        <c:v>Στ. Ελλάδα</c:v>
                      </c:pt>
                      <c:pt idx="7">
                        <c:v>Πελοπόννησος</c:v>
                      </c:pt>
                      <c:pt idx="8">
                        <c:v>Ιόνια</c:v>
                      </c:pt>
                      <c:pt idx="9">
                        <c:v>Βόρειο Αιγαίο</c:v>
                      </c:pt>
                      <c:pt idx="10">
                        <c:v>Κρήτη</c:v>
                      </c:pt>
                      <c:pt idx="11">
                        <c:v>Αττική</c:v>
                      </c:pt>
                      <c:pt idx="12">
                        <c:v>Νότιο Αιγαίο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Περιφερειακά!$E$2:$E$14</c15:sqref>
                        </c15:formulaRef>
                      </c:ext>
                    </c:extLst>
                    <c:numCache>
                      <c:formatCode>#,##0</c:formatCode>
                      <c:ptCount val="13"/>
                      <c:pt idx="0">
                        <c:v>247.88251</c:v>
                      </c:pt>
                      <c:pt idx="1">
                        <c:v>535.57823199999996</c:v>
                      </c:pt>
                      <c:pt idx="2">
                        <c:v>156.48190199999999</c:v>
                      </c:pt>
                      <c:pt idx="3">
                        <c:v>106.722832</c:v>
                      </c:pt>
                      <c:pt idx="4">
                        <c:v>155.041515</c:v>
                      </c:pt>
                      <c:pt idx="5">
                        <c:v>46.417150999999997</c:v>
                      </c:pt>
                      <c:pt idx="6">
                        <c:v>62.916525</c:v>
                      </c:pt>
                      <c:pt idx="7">
                        <c:v>180.25049000000001</c:v>
                      </c:pt>
                      <c:pt idx="8">
                        <c:v>61.603811</c:v>
                      </c:pt>
                      <c:pt idx="9">
                        <c:v>78.648049</c:v>
                      </c:pt>
                      <c:pt idx="10">
                        <c:v>103.481523</c:v>
                      </c:pt>
                      <c:pt idx="11">
                        <c:v>438.92861900000003</c:v>
                      </c:pt>
                      <c:pt idx="12">
                        <c:v>108.27695199999999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C0F-4908-A736-70E87883A78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Περιφερειακά!$F$1</c15:sqref>
                        </c15:formulaRef>
                      </c:ext>
                    </c:extLst>
                    <c:strCache>
                      <c:ptCount val="1"/>
                      <c:pt idx="0">
                        <c:v>Συμβάσεις</c:v>
                      </c:pt>
                    </c:strCache>
                  </c:strRef>
                </c:tx>
                <c:spPr>
                  <a:solidFill>
                    <a:srgbClr val="FDAE61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Περιφερειακά!$B$2:$B$14</c15:sqref>
                        </c15:formulaRef>
                      </c:ext>
                    </c:extLst>
                    <c:strCache>
                      <c:ptCount val="13"/>
                      <c:pt idx="0">
                        <c:v>ΑΜΘ</c:v>
                      </c:pt>
                      <c:pt idx="1">
                        <c:v>Κεντ. Μακεδονία</c:v>
                      </c:pt>
                      <c:pt idx="2">
                        <c:v>Θεσσαλία</c:v>
                      </c:pt>
                      <c:pt idx="3">
                        <c:v>Ήπειρος</c:v>
                      </c:pt>
                      <c:pt idx="4">
                        <c:v>Δυτ. Ελλάδα</c:v>
                      </c:pt>
                      <c:pt idx="5">
                        <c:v>Δυτ. Μακεδονία</c:v>
                      </c:pt>
                      <c:pt idx="6">
                        <c:v>Στ. Ελλάδα</c:v>
                      </c:pt>
                      <c:pt idx="7">
                        <c:v>Πελοπόννησος</c:v>
                      </c:pt>
                      <c:pt idx="8">
                        <c:v>Ιόνια</c:v>
                      </c:pt>
                      <c:pt idx="9">
                        <c:v>Βόρειο Αιγαίο</c:v>
                      </c:pt>
                      <c:pt idx="10">
                        <c:v>Κρήτη</c:v>
                      </c:pt>
                      <c:pt idx="11">
                        <c:v>Αττική</c:v>
                      </c:pt>
                      <c:pt idx="12">
                        <c:v>Νότιο Αιγαίο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Περιφερειακά!$F$2:$F$14</c15:sqref>
                        </c15:formulaRef>
                      </c:ext>
                    </c:extLst>
                    <c:numCache>
                      <c:formatCode>#,##0</c:formatCode>
                      <c:ptCount val="13"/>
                      <c:pt idx="0">
                        <c:v>153.04185000000001</c:v>
                      </c:pt>
                      <c:pt idx="1">
                        <c:v>408.04864199999997</c:v>
                      </c:pt>
                      <c:pt idx="2">
                        <c:v>113.502358</c:v>
                      </c:pt>
                      <c:pt idx="3">
                        <c:v>69.691837000000007</c:v>
                      </c:pt>
                      <c:pt idx="4">
                        <c:v>62.574719000000002</c:v>
                      </c:pt>
                      <c:pt idx="5">
                        <c:v>32.334772999999998</c:v>
                      </c:pt>
                      <c:pt idx="6">
                        <c:v>45.785324000000003</c:v>
                      </c:pt>
                      <c:pt idx="7">
                        <c:v>139.13490300000001</c:v>
                      </c:pt>
                      <c:pt idx="8">
                        <c:v>44.513770000000001</c:v>
                      </c:pt>
                      <c:pt idx="9">
                        <c:v>33.224584</c:v>
                      </c:pt>
                      <c:pt idx="10">
                        <c:v>86.053701000000004</c:v>
                      </c:pt>
                      <c:pt idx="11">
                        <c:v>320.06375300000002</c:v>
                      </c:pt>
                      <c:pt idx="12">
                        <c:v>54.352629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C0F-4908-A736-70E87883A78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Περιφερειακά!$G$1</c15:sqref>
                        </c15:formulaRef>
                      </c:ext>
                    </c:extLst>
                    <c:strCache>
                      <c:ptCount val="1"/>
                      <c:pt idx="0">
                        <c:v>Δαπάνες</c:v>
                      </c:pt>
                    </c:strCache>
                  </c:strRef>
                </c:tx>
                <c:spPr>
                  <a:solidFill>
                    <a:srgbClr val="D7191C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Περιφερειακά!$B$2:$B$14</c15:sqref>
                        </c15:formulaRef>
                      </c:ext>
                    </c:extLst>
                    <c:strCache>
                      <c:ptCount val="13"/>
                      <c:pt idx="0">
                        <c:v>ΑΜΘ</c:v>
                      </c:pt>
                      <c:pt idx="1">
                        <c:v>Κεντ. Μακεδονία</c:v>
                      </c:pt>
                      <c:pt idx="2">
                        <c:v>Θεσσαλία</c:v>
                      </c:pt>
                      <c:pt idx="3">
                        <c:v>Ήπειρος</c:v>
                      </c:pt>
                      <c:pt idx="4">
                        <c:v>Δυτ. Ελλάδα</c:v>
                      </c:pt>
                      <c:pt idx="5">
                        <c:v>Δυτ. Μακεδονία</c:v>
                      </c:pt>
                      <c:pt idx="6">
                        <c:v>Στ. Ελλάδα</c:v>
                      </c:pt>
                      <c:pt idx="7">
                        <c:v>Πελοπόννησος</c:v>
                      </c:pt>
                      <c:pt idx="8">
                        <c:v>Ιόνια</c:v>
                      </c:pt>
                      <c:pt idx="9">
                        <c:v>Βόρειο Αιγαίο</c:v>
                      </c:pt>
                      <c:pt idx="10">
                        <c:v>Κρήτη</c:v>
                      </c:pt>
                      <c:pt idx="11">
                        <c:v>Αττική</c:v>
                      </c:pt>
                      <c:pt idx="12">
                        <c:v>Νότιο Αιγαίο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Περιφερειακά!$G$2:$G$14</c15:sqref>
                        </c15:formulaRef>
                      </c:ext>
                    </c:extLst>
                    <c:numCache>
                      <c:formatCode>#,##0</c:formatCode>
                      <c:ptCount val="13"/>
                      <c:pt idx="0">
                        <c:v>40.595913000000003</c:v>
                      </c:pt>
                      <c:pt idx="1">
                        <c:v>135.38187199999999</c:v>
                      </c:pt>
                      <c:pt idx="2">
                        <c:v>23.000078999999999</c:v>
                      </c:pt>
                      <c:pt idx="3">
                        <c:v>15.629664</c:v>
                      </c:pt>
                      <c:pt idx="4">
                        <c:v>8.9447679999999998</c:v>
                      </c:pt>
                      <c:pt idx="5">
                        <c:v>0.96140800000000004</c:v>
                      </c:pt>
                      <c:pt idx="6">
                        <c:v>9.8757350000000006</c:v>
                      </c:pt>
                      <c:pt idx="7">
                        <c:v>67.146187999999995</c:v>
                      </c:pt>
                      <c:pt idx="8">
                        <c:v>5.3816889999999997</c:v>
                      </c:pt>
                      <c:pt idx="9">
                        <c:v>11.041010999999999</c:v>
                      </c:pt>
                      <c:pt idx="10">
                        <c:v>21.203240000000001</c:v>
                      </c:pt>
                      <c:pt idx="11">
                        <c:v>116.98443</c:v>
                      </c:pt>
                      <c:pt idx="12">
                        <c:v>16.613160000000001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C0F-4908-A736-70E87883A785}"/>
                  </c:ext>
                </c:extLst>
              </c15:ser>
            </c15:filteredBarSeries>
          </c:ext>
        </c:extLst>
      </c:barChart>
      <c:catAx>
        <c:axId val="780134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19050">
              <a:solidFill>
                <a:schemeClr val="bg1"/>
              </a:solidFill>
            </a:ln>
          </c:spPr>
        </c:majorGridlines>
        <c:numFmt formatCode="0%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/>
            </a:pPr>
            <a:endParaRPr lang="el-GR"/>
          </a:p>
        </c:txPr>
        <c:crossAx val="780134543"/>
        <c:crosses val="autoZero"/>
        <c:crossBetween val="between"/>
      </c:valAx>
      <c:dTable>
        <c:showHorzBorder val="1"/>
        <c:showVertBorder val="0"/>
        <c:showOutline val="0"/>
        <c:showKeys val="1"/>
        <c:txPr>
          <a:bodyPr/>
          <a:lstStyle/>
          <a:p>
            <a:pPr rtl="0">
              <a:defRPr sz="2000"/>
            </a:pPr>
            <a:endParaRPr lang="el-GR"/>
          </a:p>
        </c:txPr>
      </c:dTable>
      <c:spPr>
        <a:solidFill>
          <a:srgbClr val="F2F2F2"/>
        </a:solidFill>
      </c:spPr>
    </c:plotArea>
    <c:plotVisOnly val="1"/>
    <c:dispBlanksAs val="gap"/>
    <c:showDLblsOverMax val="0"/>
  </c:chart>
  <c:spPr>
    <a:noFill/>
    <a:ln>
      <a:noFill/>
    </a:ln>
  </c:spPr>
  <c:txPr>
    <a:bodyPr rot="-5400000" vert="horz"/>
    <a:lstStyle/>
    <a:p>
      <a:pPr>
        <a:defRPr sz="7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9083D5-8B0E-4F00-B124-EAE4764A8FD7}" type="doc">
      <dgm:prSet loTypeId="urn:microsoft.com/office/officeart/2005/8/layout/hList6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l-GR"/>
        </a:p>
      </dgm:t>
    </dgm:pt>
    <dgm:pt modelId="{85DC5986-1FA2-449D-8B55-13ADC397E276}">
      <dgm:prSet phldrT="[Κείμενο]" custT="1"/>
      <dgm:spPr/>
      <dgm:t>
        <a:bodyPr/>
        <a:lstStyle/>
        <a:p>
          <a:r>
            <a:rPr lang="el-GR" sz="1600" dirty="0"/>
            <a:t>Συγκέντρωση, </a:t>
          </a:r>
          <a:r>
            <a:rPr lang="el-GR" sz="1600" dirty="0" err="1"/>
            <a:t>ομογενοποίηση</a:t>
          </a:r>
          <a:r>
            <a:rPr lang="el-GR" sz="1600" dirty="0"/>
            <a:t> και ανάλυση δεδομένων</a:t>
          </a:r>
        </a:p>
      </dgm:t>
    </dgm:pt>
    <dgm:pt modelId="{A6520EFE-AB27-4372-BF01-172F3E0E73C4}" type="parTrans" cxnId="{5C0A8C39-726E-428A-9BCA-EE515309BECD}">
      <dgm:prSet/>
      <dgm:spPr/>
      <dgm:t>
        <a:bodyPr/>
        <a:lstStyle/>
        <a:p>
          <a:endParaRPr lang="el-GR"/>
        </a:p>
      </dgm:t>
    </dgm:pt>
    <dgm:pt modelId="{ECB6780B-78BC-4C62-B857-EE7E27A4BE4F}" type="sibTrans" cxnId="{5C0A8C39-726E-428A-9BCA-EE515309BECD}">
      <dgm:prSet/>
      <dgm:spPr/>
      <dgm:t>
        <a:bodyPr/>
        <a:lstStyle/>
        <a:p>
          <a:endParaRPr lang="el-GR"/>
        </a:p>
      </dgm:t>
    </dgm:pt>
    <dgm:pt modelId="{D0F8EB99-403F-4049-A7F2-B0ECEC1D442D}">
      <dgm:prSet phldrT="[Κείμενο]" custT="1"/>
      <dgm:spPr/>
      <dgm:t>
        <a:bodyPr/>
        <a:lstStyle/>
        <a:p>
          <a:r>
            <a:rPr lang="el-GR" sz="1600" dirty="0"/>
            <a:t>Συσχέτιση των δράσεων ΤΑΑ σε Στόχους Πολιτικής και Ειδικούς Στόχους των κανονισμών της ΠΣ</a:t>
          </a:r>
        </a:p>
      </dgm:t>
    </dgm:pt>
    <dgm:pt modelId="{78235B0D-2E08-4B22-AF4A-3504310E5DE4}" type="parTrans" cxnId="{EE990890-96B9-4BAF-B11D-9D96B29EC7F9}">
      <dgm:prSet/>
      <dgm:spPr/>
      <dgm:t>
        <a:bodyPr/>
        <a:lstStyle/>
        <a:p>
          <a:endParaRPr lang="el-GR"/>
        </a:p>
      </dgm:t>
    </dgm:pt>
    <dgm:pt modelId="{E7799D0B-A406-4FE9-B622-3A93B0CEFA8F}" type="sibTrans" cxnId="{EE990890-96B9-4BAF-B11D-9D96B29EC7F9}">
      <dgm:prSet/>
      <dgm:spPr/>
      <dgm:t>
        <a:bodyPr/>
        <a:lstStyle/>
        <a:p>
          <a:endParaRPr lang="el-GR"/>
        </a:p>
      </dgm:t>
    </dgm:pt>
    <dgm:pt modelId="{477983BD-4C39-4E50-9C68-E95661ADF4C3}">
      <dgm:prSet phldrT="[Κείμενο]" custT="1"/>
      <dgm:spPr/>
      <dgm:t>
        <a:bodyPr/>
        <a:lstStyle/>
        <a:p>
          <a:r>
            <a:rPr lang="el-GR" sz="1600" dirty="0"/>
            <a:t>Σύνθεση και παρουσίαση της πορείας υλοποίησης</a:t>
          </a:r>
        </a:p>
      </dgm:t>
    </dgm:pt>
    <dgm:pt modelId="{AC6B8D23-4720-4A83-AE06-2B0FD3708B2F}" type="parTrans" cxnId="{7E5B7698-9DB7-47DC-9D5C-DA8CEF3A25A0}">
      <dgm:prSet/>
      <dgm:spPr/>
      <dgm:t>
        <a:bodyPr/>
        <a:lstStyle/>
        <a:p>
          <a:endParaRPr lang="el-GR"/>
        </a:p>
      </dgm:t>
    </dgm:pt>
    <dgm:pt modelId="{4ACF1599-A2BD-4BA4-A38D-6B6BD2397C61}" type="sibTrans" cxnId="{7E5B7698-9DB7-47DC-9D5C-DA8CEF3A25A0}">
      <dgm:prSet/>
      <dgm:spPr/>
      <dgm:t>
        <a:bodyPr/>
        <a:lstStyle/>
        <a:p>
          <a:endParaRPr lang="el-GR"/>
        </a:p>
      </dgm:t>
    </dgm:pt>
    <dgm:pt modelId="{8C2DD229-AB8E-46F7-B8E6-48CD2CE0F6CF}">
      <dgm:prSet phldrT="[Κείμενο]" custT="1"/>
      <dgm:spPr/>
      <dgm:t>
        <a:bodyPr/>
        <a:lstStyle/>
        <a:p>
          <a:r>
            <a:rPr lang="el-GR" sz="1600" dirty="0"/>
            <a:t>Κοινό σύστημα δεικτών εκροών</a:t>
          </a:r>
        </a:p>
      </dgm:t>
    </dgm:pt>
    <dgm:pt modelId="{8E816408-EE96-40A2-B50B-D9B35388FE7D}" type="parTrans" cxnId="{B57F2A2F-33D3-449E-AB79-37F95C81806C}">
      <dgm:prSet/>
      <dgm:spPr/>
      <dgm:t>
        <a:bodyPr/>
        <a:lstStyle/>
        <a:p>
          <a:endParaRPr lang="el-GR"/>
        </a:p>
      </dgm:t>
    </dgm:pt>
    <dgm:pt modelId="{7BE6793B-8B07-46DA-A9E9-217FE7C94421}" type="sibTrans" cxnId="{B57F2A2F-33D3-449E-AB79-37F95C81806C}">
      <dgm:prSet/>
      <dgm:spPr/>
      <dgm:t>
        <a:bodyPr/>
        <a:lstStyle/>
        <a:p>
          <a:endParaRPr lang="el-GR"/>
        </a:p>
      </dgm:t>
    </dgm:pt>
    <dgm:pt modelId="{35CF16CB-1E56-4DB0-8FCB-074B80150D57}">
      <dgm:prSet phldrT="[Κείμενο]" custT="1"/>
      <dgm:spPr/>
      <dgm:t>
        <a:bodyPr/>
        <a:lstStyle/>
        <a:p>
          <a:r>
            <a:rPr lang="el-GR" sz="1600" dirty="0"/>
            <a:t>Λοιπά θέματα συντονισμού</a:t>
          </a:r>
        </a:p>
      </dgm:t>
    </dgm:pt>
    <dgm:pt modelId="{CC84C77F-011C-4229-A4D9-CA433B7C8935}" type="parTrans" cxnId="{D68C4737-794A-4FE5-88D0-E8AD57BD1522}">
      <dgm:prSet/>
      <dgm:spPr/>
      <dgm:t>
        <a:bodyPr/>
        <a:lstStyle/>
        <a:p>
          <a:endParaRPr lang="el-GR"/>
        </a:p>
      </dgm:t>
    </dgm:pt>
    <dgm:pt modelId="{656533E0-1F51-428F-A718-B84EFBD53210}" type="sibTrans" cxnId="{D68C4737-794A-4FE5-88D0-E8AD57BD1522}">
      <dgm:prSet/>
      <dgm:spPr/>
      <dgm:t>
        <a:bodyPr/>
        <a:lstStyle/>
        <a:p>
          <a:endParaRPr lang="el-GR"/>
        </a:p>
      </dgm:t>
    </dgm:pt>
    <dgm:pt modelId="{F6AD2F51-E7BF-4435-B52F-1980DCC34D82}" type="pres">
      <dgm:prSet presAssocID="{6B9083D5-8B0E-4F00-B124-EAE4764A8F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AF273A6-749F-4438-AD70-24394120413E}" type="pres">
      <dgm:prSet presAssocID="{85DC5986-1FA2-449D-8B55-13ADC397E27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40C7F5-4269-4BBB-A3D4-D9610A3BC091}" type="pres">
      <dgm:prSet presAssocID="{ECB6780B-78BC-4C62-B857-EE7E27A4BE4F}" presName="sibTrans" presStyleCnt="0"/>
      <dgm:spPr/>
    </dgm:pt>
    <dgm:pt modelId="{39677915-6EE5-43F3-8F4D-958D92928AFF}" type="pres">
      <dgm:prSet presAssocID="{D0F8EB99-403F-4049-A7F2-B0ECEC1D442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E83641-4759-431C-9FC2-2646F07C8A40}" type="pres">
      <dgm:prSet presAssocID="{E7799D0B-A406-4FE9-B622-3A93B0CEFA8F}" presName="sibTrans" presStyleCnt="0"/>
      <dgm:spPr/>
    </dgm:pt>
    <dgm:pt modelId="{9C0E90B4-692A-406F-A738-B4B66F7DBE98}" type="pres">
      <dgm:prSet presAssocID="{477983BD-4C39-4E50-9C68-E95661ADF4C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992AE4B-F790-44C0-AEDB-CB964128F987}" type="pres">
      <dgm:prSet presAssocID="{4ACF1599-A2BD-4BA4-A38D-6B6BD2397C61}" presName="sibTrans" presStyleCnt="0"/>
      <dgm:spPr/>
    </dgm:pt>
    <dgm:pt modelId="{958C5F43-17C8-4433-968C-D9CAB68F6D87}" type="pres">
      <dgm:prSet presAssocID="{8C2DD229-AB8E-46F7-B8E6-48CD2CE0F6C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32C4BE-4F74-48B1-AD2E-EDF6E997E564}" type="pres">
      <dgm:prSet presAssocID="{7BE6793B-8B07-46DA-A9E9-217FE7C94421}" presName="sibTrans" presStyleCnt="0"/>
      <dgm:spPr/>
    </dgm:pt>
    <dgm:pt modelId="{73356D3C-2163-43A0-9DA2-2641DAF8A8BB}" type="pres">
      <dgm:prSet presAssocID="{35CF16CB-1E56-4DB0-8FCB-074B80150D5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A1440D2-AFB7-485C-A9C9-6DFB9640EC18}" type="presOf" srcId="{35CF16CB-1E56-4DB0-8FCB-074B80150D57}" destId="{73356D3C-2163-43A0-9DA2-2641DAF8A8BB}" srcOrd="0" destOrd="0" presId="urn:microsoft.com/office/officeart/2005/8/layout/hList6"/>
    <dgm:cxn modelId="{7E5B7698-9DB7-47DC-9D5C-DA8CEF3A25A0}" srcId="{6B9083D5-8B0E-4F00-B124-EAE4764A8FD7}" destId="{477983BD-4C39-4E50-9C68-E95661ADF4C3}" srcOrd="2" destOrd="0" parTransId="{AC6B8D23-4720-4A83-AE06-2B0FD3708B2F}" sibTransId="{4ACF1599-A2BD-4BA4-A38D-6B6BD2397C61}"/>
    <dgm:cxn modelId="{D68C4737-794A-4FE5-88D0-E8AD57BD1522}" srcId="{6B9083D5-8B0E-4F00-B124-EAE4764A8FD7}" destId="{35CF16CB-1E56-4DB0-8FCB-074B80150D57}" srcOrd="4" destOrd="0" parTransId="{CC84C77F-011C-4229-A4D9-CA433B7C8935}" sibTransId="{656533E0-1F51-428F-A718-B84EFBD53210}"/>
    <dgm:cxn modelId="{B57F2A2F-33D3-449E-AB79-37F95C81806C}" srcId="{6B9083D5-8B0E-4F00-B124-EAE4764A8FD7}" destId="{8C2DD229-AB8E-46F7-B8E6-48CD2CE0F6CF}" srcOrd="3" destOrd="0" parTransId="{8E816408-EE96-40A2-B50B-D9B35388FE7D}" sibTransId="{7BE6793B-8B07-46DA-A9E9-217FE7C94421}"/>
    <dgm:cxn modelId="{9796D239-65FC-477C-879B-342BB8EFB734}" type="presOf" srcId="{D0F8EB99-403F-4049-A7F2-B0ECEC1D442D}" destId="{39677915-6EE5-43F3-8F4D-958D92928AFF}" srcOrd="0" destOrd="0" presId="urn:microsoft.com/office/officeart/2005/8/layout/hList6"/>
    <dgm:cxn modelId="{C5E838B2-EA20-447E-9C2A-D33D567BCECE}" type="presOf" srcId="{8C2DD229-AB8E-46F7-B8E6-48CD2CE0F6CF}" destId="{958C5F43-17C8-4433-968C-D9CAB68F6D87}" srcOrd="0" destOrd="0" presId="urn:microsoft.com/office/officeart/2005/8/layout/hList6"/>
    <dgm:cxn modelId="{FF6E4F15-C03E-43D1-BAB8-AC7AFEDCD1D1}" type="presOf" srcId="{477983BD-4C39-4E50-9C68-E95661ADF4C3}" destId="{9C0E90B4-692A-406F-A738-B4B66F7DBE98}" srcOrd="0" destOrd="0" presId="urn:microsoft.com/office/officeart/2005/8/layout/hList6"/>
    <dgm:cxn modelId="{5C0A8C39-726E-428A-9BCA-EE515309BECD}" srcId="{6B9083D5-8B0E-4F00-B124-EAE4764A8FD7}" destId="{85DC5986-1FA2-449D-8B55-13ADC397E276}" srcOrd="0" destOrd="0" parTransId="{A6520EFE-AB27-4372-BF01-172F3E0E73C4}" sibTransId="{ECB6780B-78BC-4C62-B857-EE7E27A4BE4F}"/>
    <dgm:cxn modelId="{43DF9C4A-AEA9-4BED-8C61-6B66A3F08A71}" type="presOf" srcId="{6B9083D5-8B0E-4F00-B124-EAE4764A8FD7}" destId="{F6AD2F51-E7BF-4435-B52F-1980DCC34D82}" srcOrd="0" destOrd="0" presId="urn:microsoft.com/office/officeart/2005/8/layout/hList6"/>
    <dgm:cxn modelId="{8DA5F04D-697C-461B-9ACB-79F8D51FA2FC}" type="presOf" srcId="{85DC5986-1FA2-449D-8B55-13ADC397E276}" destId="{5AF273A6-749F-4438-AD70-24394120413E}" srcOrd="0" destOrd="0" presId="urn:microsoft.com/office/officeart/2005/8/layout/hList6"/>
    <dgm:cxn modelId="{EE990890-96B9-4BAF-B11D-9D96B29EC7F9}" srcId="{6B9083D5-8B0E-4F00-B124-EAE4764A8FD7}" destId="{D0F8EB99-403F-4049-A7F2-B0ECEC1D442D}" srcOrd="1" destOrd="0" parTransId="{78235B0D-2E08-4B22-AF4A-3504310E5DE4}" sibTransId="{E7799D0B-A406-4FE9-B622-3A93B0CEFA8F}"/>
    <dgm:cxn modelId="{4657B3FC-81B0-4258-9C00-75BB06253FE6}" type="presParOf" srcId="{F6AD2F51-E7BF-4435-B52F-1980DCC34D82}" destId="{5AF273A6-749F-4438-AD70-24394120413E}" srcOrd="0" destOrd="0" presId="urn:microsoft.com/office/officeart/2005/8/layout/hList6"/>
    <dgm:cxn modelId="{A62FDFFA-B9FB-49E9-81A1-F12AA0057353}" type="presParOf" srcId="{F6AD2F51-E7BF-4435-B52F-1980DCC34D82}" destId="{1840C7F5-4269-4BBB-A3D4-D9610A3BC091}" srcOrd="1" destOrd="0" presId="urn:microsoft.com/office/officeart/2005/8/layout/hList6"/>
    <dgm:cxn modelId="{B31C7272-EA41-4D7B-BDEC-36B2E799F014}" type="presParOf" srcId="{F6AD2F51-E7BF-4435-B52F-1980DCC34D82}" destId="{39677915-6EE5-43F3-8F4D-958D92928AFF}" srcOrd="2" destOrd="0" presId="urn:microsoft.com/office/officeart/2005/8/layout/hList6"/>
    <dgm:cxn modelId="{82BE32AE-7C2D-4103-B58D-C59AB214DFFC}" type="presParOf" srcId="{F6AD2F51-E7BF-4435-B52F-1980DCC34D82}" destId="{85E83641-4759-431C-9FC2-2646F07C8A40}" srcOrd="3" destOrd="0" presId="urn:microsoft.com/office/officeart/2005/8/layout/hList6"/>
    <dgm:cxn modelId="{7EE01CF4-9294-4C90-B7A0-24707B06E8BF}" type="presParOf" srcId="{F6AD2F51-E7BF-4435-B52F-1980DCC34D82}" destId="{9C0E90B4-692A-406F-A738-B4B66F7DBE98}" srcOrd="4" destOrd="0" presId="urn:microsoft.com/office/officeart/2005/8/layout/hList6"/>
    <dgm:cxn modelId="{822D4F4F-2AC5-4574-B03E-D2BF73A804FC}" type="presParOf" srcId="{F6AD2F51-E7BF-4435-B52F-1980DCC34D82}" destId="{1992AE4B-F790-44C0-AEDB-CB964128F987}" srcOrd="5" destOrd="0" presId="urn:microsoft.com/office/officeart/2005/8/layout/hList6"/>
    <dgm:cxn modelId="{04289356-46D7-42FE-9413-2ACFE7F5F369}" type="presParOf" srcId="{F6AD2F51-E7BF-4435-B52F-1980DCC34D82}" destId="{958C5F43-17C8-4433-968C-D9CAB68F6D87}" srcOrd="6" destOrd="0" presId="urn:microsoft.com/office/officeart/2005/8/layout/hList6"/>
    <dgm:cxn modelId="{5414056E-2F65-468E-A00C-0674E1B8485F}" type="presParOf" srcId="{F6AD2F51-E7BF-4435-B52F-1980DCC34D82}" destId="{1732C4BE-4F74-48B1-AD2E-EDF6E997E564}" srcOrd="7" destOrd="0" presId="urn:microsoft.com/office/officeart/2005/8/layout/hList6"/>
    <dgm:cxn modelId="{D8FB9D09-A8BC-4108-800F-9F0511EE70A1}" type="presParOf" srcId="{F6AD2F51-E7BF-4435-B52F-1980DCC34D82}" destId="{73356D3C-2163-43A0-9DA2-2641DAF8A8BB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273A6-749F-4438-AD70-24394120413E}">
      <dsp:nvSpPr>
        <dsp:cNvPr id="0" name=""/>
        <dsp:cNvSpPr/>
      </dsp:nvSpPr>
      <dsp:spPr>
        <a:xfrm rot="16200000">
          <a:off x="-866382" y="878099"/>
          <a:ext cx="5867926" cy="4111726"/>
        </a:xfrm>
        <a:prstGeom prst="flowChartManualOperati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Συγκέντρωση, </a:t>
          </a:r>
          <a:r>
            <a:rPr lang="el-GR" sz="1600" kern="1200" dirty="0" err="1"/>
            <a:t>ομογενοποίηση</a:t>
          </a:r>
          <a:r>
            <a:rPr lang="el-GR" sz="1600" kern="1200" dirty="0"/>
            <a:t> και ανάλυση δεδομένων</a:t>
          </a:r>
        </a:p>
      </dsp:txBody>
      <dsp:txXfrm rot="5400000">
        <a:off x="11718" y="1173584"/>
        <a:ext cx="4111726" cy="3520756"/>
      </dsp:txXfrm>
    </dsp:sp>
    <dsp:sp modelId="{39677915-6EE5-43F3-8F4D-958D92928AFF}">
      <dsp:nvSpPr>
        <dsp:cNvPr id="0" name=""/>
        <dsp:cNvSpPr/>
      </dsp:nvSpPr>
      <dsp:spPr>
        <a:xfrm rot="16200000">
          <a:off x="3553723" y="878099"/>
          <a:ext cx="5867926" cy="4111726"/>
        </a:xfrm>
        <a:prstGeom prst="flowChartManualOperation">
          <a:avLst/>
        </a:prstGeom>
        <a:solidFill>
          <a:schemeClr val="accent1">
            <a:shade val="80000"/>
            <a:hueOff val="87321"/>
            <a:satOff val="-1564"/>
            <a:lumOff val="6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Συσχέτιση των δράσεων ΤΑΑ σε Στόχους Πολιτικής και Ειδικούς Στόχους των κανονισμών της ΠΣ</a:t>
          </a:r>
        </a:p>
      </dsp:txBody>
      <dsp:txXfrm rot="5400000">
        <a:off x="4431823" y="1173584"/>
        <a:ext cx="4111726" cy="3520756"/>
      </dsp:txXfrm>
    </dsp:sp>
    <dsp:sp modelId="{9C0E90B4-692A-406F-A738-B4B66F7DBE98}">
      <dsp:nvSpPr>
        <dsp:cNvPr id="0" name=""/>
        <dsp:cNvSpPr/>
      </dsp:nvSpPr>
      <dsp:spPr>
        <a:xfrm rot="16200000">
          <a:off x="7973828" y="878099"/>
          <a:ext cx="5867926" cy="4111726"/>
        </a:xfrm>
        <a:prstGeom prst="flowChartManualOperation">
          <a:avLst/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Σύνθεση και παρουσίαση της πορείας υλοποίησης</a:t>
          </a:r>
        </a:p>
      </dsp:txBody>
      <dsp:txXfrm rot="5400000">
        <a:off x="8851928" y="1173584"/>
        <a:ext cx="4111726" cy="3520756"/>
      </dsp:txXfrm>
    </dsp:sp>
    <dsp:sp modelId="{958C5F43-17C8-4433-968C-D9CAB68F6D87}">
      <dsp:nvSpPr>
        <dsp:cNvPr id="0" name=""/>
        <dsp:cNvSpPr/>
      </dsp:nvSpPr>
      <dsp:spPr>
        <a:xfrm rot="16200000">
          <a:off x="12393934" y="878099"/>
          <a:ext cx="5867926" cy="4111726"/>
        </a:xfrm>
        <a:prstGeom prst="flowChartManualOperation">
          <a:avLst/>
        </a:prstGeom>
        <a:solidFill>
          <a:schemeClr val="accent1">
            <a:shade val="80000"/>
            <a:hueOff val="261962"/>
            <a:satOff val="-4692"/>
            <a:lumOff val="199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Κοινό σύστημα δεικτών εκροών</a:t>
          </a:r>
        </a:p>
      </dsp:txBody>
      <dsp:txXfrm rot="5400000">
        <a:off x="13272034" y="1173584"/>
        <a:ext cx="4111726" cy="3520756"/>
      </dsp:txXfrm>
    </dsp:sp>
    <dsp:sp modelId="{73356D3C-2163-43A0-9DA2-2641DAF8A8BB}">
      <dsp:nvSpPr>
        <dsp:cNvPr id="0" name=""/>
        <dsp:cNvSpPr/>
      </dsp:nvSpPr>
      <dsp:spPr>
        <a:xfrm rot="16200000">
          <a:off x="16814040" y="878099"/>
          <a:ext cx="5867926" cy="4111726"/>
        </a:xfrm>
        <a:prstGeom prst="flowChartManualOperation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Λοιπά θέματα συντονισμού</a:t>
          </a:r>
        </a:p>
      </dsp:txBody>
      <dsp:txXfrm rot="5400000">
        <a:off x="17692140" y="1173584"/>
        <a:ext cx="4111726" cy="3520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5BDC8-5624-B640-A51D-7D100401FBD8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1143000"/>
            <a:ext cx="5454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30455-3940-E94B-B680-5585781AEA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14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30455-3940-E94B-B680-5585781AEA90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1917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l-GR" dirty="0" smtClean="0"/>
          </a:p>
          <a:p>
            <a:pPr lvl="0"/>
            <a:endParaRPr lang="el-GR" dirty="0"/>
          </a:p>
          <a:p>
            <a:pPr lvl="0"/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30455-3940-E94B-B680-5585781AEA90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3701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818164"/>
          </a:xfrm>
        </p:spPr>
        <p:txBody>
          <a:bodyPr/>
          <a:lstStyle/>
          <a:p>
            <a:pPr lvl="0"/>
            <a:endParaRPr lang="el-GR" dirty="0" smtClean="0"/>
          </a:p>
          <a:p>
            <a:pPr lvl="0"/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>
          <a:xfrm>
            <a:off x="-153987" y="6323013"/>
            <a:ext cx="2971800" cy="458787"/>
          </a:xfrm>
        </p:spPr>
        <p:txBody>
          <a:bodyPr/>
          <a:lstStyle/>
          <a:p>
            <a:fld id="{B5230455-3940-E94B-B680-5585781AEA90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552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30455-3940-E94B-B680-5585781AEA90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342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30455-3940-E94B-B680-5585781AEA90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3080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58" y="1775281"/>
            <a:ext cx="2090660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538F63-D0B7-F242-B11E-217E108F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468" y="730251"/>
            <a:ext cx="20906602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9BED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873937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819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4F22B7-AABD-BD40-B43B-EEBB5BFCB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627" y="914400"/>
            <a:ext cx="7817881" cy="3200400"/>
          </a:xfrm>
          <a:prstGeom prst="rect">
            <a:avLst/>
          </a:prstGeom>
        </p:spPr>
        <p:txBody>
          <a:bodyPr anchor="b"/>
          <a:lstStyle>
            <a:lvl1pPr>
              <a:defRPr sz="6362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C8B233-910C-2646-8277-96769BD5B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4961" y="1974851"/>
            <a:ext cx="12271266" cy="9747250"/>
          </a:xfrm>
          <a:prstGeom prst="rect">
            <a:avLst/>
          </a:prstGeom>
        </p:spPr>
        <p:txBody>
          <a:bodyPr/>
          <a:lstStyle>
            <a:lvl1pPr>
              <a:defRPr sz="6362"/>
            </a:lvl1pPr>
            <a:lvl2pPr>
              <a:defRPr sz="5567"/>
            </a:lvl2pPr>
            <a:lvl3pPr>
              <a:defRPr sz="4772"/>
            </a:lvl3pPr>
            <a:lvl4pPr>
              <a:defRPr sz="3976"/>
            </a:lvl4pPr>
            <a:lvl5pPr>
              <a:defRPr sz="3976"/>
            </a:lvl5pPr>
            <a:lvl6pPr>
              <a:defRPr sz="3976"/>
            </a:lvl6pPr>
            <a:lvl7pPr>
              <a:defRPr sz="3976"/>
            </a:lvl7pPr>
            <a:lvl8pPr>
              <a:defRPr sz="3976"/>
            </a:lvl8pPr>
            <a:lvl9pPr>
              <a:defRPr sz="3976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DF32913-5D8F-C44E-A202-534B792B7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69627" y="4114800"/>
            <a:ext cx="7817881" cy="762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81"/>
            </a:lvl1pPr>
            <a:lvl2pPr marL="909005" indent="0">
              <a:buNone/>
              <a:defRPr sz="2783"/>
            </a:lvl2pPr>
            <a:lvl3pPr marL="1818010" indent="0">
              <a:buNone/>
              <a:defRPr sz="2386"/>
            </a:lvl3pPr>
            <a:lvl4pPr marL="2727015" indent="0">
              <a:buNone/>
              <a:defRPr sz="1988"/>
            </a:lvl4pPr>
            <a:lvl5pPr marL="3636020" indent="0">
              <a:buNone/>
              <a:defRPr sz="1988"/>
            </a:lvl5pPr>
            <a:lvl6pPr marL="4545025" indent="0">
              <a:buNone/>
              <a:defRPr sz="1988"/>
            </a:lvl6pPr>
            <a:lvl7pPr marL="5454030" indent="0">
              <a:buNone/>
              <a:defRPr sz="1988"/>
            </a:lvl7pPr>
            <a:lvl8pPr marL="6363035" indent="0">
              <a:buNone/>
              <a:defRPr sz="1988"/>
            </a:lvl8pPr>
            <a:lvl9pPr marL="7272040" indent="0">
              <a:buNone/>
              <a:defRPr sz="1988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00465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AC7F9E-7A02-504C-B2E7-61A1BCAFC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627" y="914400"/>
            <a:ext cx="7817881" cy="3200400"/>
          </a:xfrm>
          <a:prstGeom prst="rect">
            <a:avLst/>
          </a:prstGeom>
        </p:spPr>
        <p:txBody>
          <a:bodyPr anchor="b"/>
          <a:lstStyle>
            <a:lvl1pPr>
              <a:defRPr sz="6362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CDD2421-F46C-FA45-B1C4-EAD6356D3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04961" y="1974851"/>
            <a:ext cx="12271266" cy="974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362"/>
            </a:lvl1pPr>
            <a:lvl2pPr marL="909005" indent="0">
              <a:buNone/>
              <a:defRPr sz="5567"/>
            </a:lvl2pPr>
            <a:lvl3pPr marL="1818010" indent="0">
              <a:buNone/>
              <a:defRPr sz="4772"/>
            </a:lvl3pPr>
            <a:lvl4pPr marL="2727015" indent="0">
              <a:buNone/>
              <a:defRPr sz="3976"/>
            </a:lvl4pPr>
            <a:lvl5pPr marL="3636020" indent="0">
              <a:buNone/>
              <a:defRPr sz="3976"/>
            </a:lvl5pPr>
            <a:lvl6pPr marL="4545025" indent="0">
              <a:buNone/>
              <a:defRPr sz="3976"/>
            </a:lvl6pPr>
            <a:lvl7pPr marL="5454030" indent="0">
              <a:buNone/>
              <a:defRPr sz="3976"/>
            </a:lvl7pPr>
            <a:lvl8pPr marL="6363035" indent="0">
              <a:buNone/>
              <a:defRPr sz="3976"/>
            </a:lvl8pPr>
            <a:lvl9pPr marL="7272040" indent="0">
              <a:buNone/>
              <a:defRPr sz="3976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52F8B60-2ACD-3748-A864-81E74B6B1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69627" y="4114800"/>
            <a:ext cx="7817881" cy="762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81"/>
            </a:lvl1pPr>
            <a:lvl2pPr marL="909005" indent="0">
              <a:buNone/>
              <a:defRPr sz="2783"/>
            </a:lvl2pPr>
            <a:lvl3pPr marL="1818010" indent="0">
              <a:buNone/>
              <a:defRPr sz="2386"/>
            </a:lvl3pPr>
            <a:lvl4pPr marL="2727015" indent="0">
              <a:buNone/>
              <a:defRPr sz="1988"/>
            </a:lvl4pPr>
            <a:lvl5pPr marL="3636020" indent="0">
              <a:buNone/>
              <a:defRPr sz="1988"/>
            </a:lvl5pPr>
            <a:lvl6pPr marL="4545025" indent="0">
              <a:buNone/>
              <a:defRPr sz="1988"/>
            </a:lvl6pPr>
            <a:lvl7pPr marL="5454030" indent="0">
              <a:buNone/>
              <a:defRPr sz="1988"/>
            </a:lvl7pPr>
            <a:lvl8pPr marL="6363035" indent="0">
              <a:buNone/>
              <a:defRPr sz="1988"/>
            </a:lvl8pPr>
            <a:lvl9pPr marL="7272040" indent="0">
              <a:buNone/>
              <a:defRPr sz="1988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465224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D9B0FE-285C-9746-8B26-D1DC4057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468" y="730251"/>
            <a:ext cx="20906602" cy="2651126"/>
          </a:xfrm>
          <a:prstGeom prst="rect">
            <a:avLst/>
          </a:prstGeo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4636B7C-90F9-B342-9F16-FECFE820B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66468" y="3651250"/>
            <a:ext cx="20906602" cy="87026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461549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79AD7DA-E083-B342-81C9-AA3FCC7F29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346420" y="730250"/>
            <a:ext cx="5226650" cy="11623676"/>
          </a:xfrm>
          <a:prstGeom prst="rect">
            <a:avLst/>
          </a:prstGeo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9DAF0CC-4FF9-0440-8739-1E98345FA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66468" y="730250"/>
            <a:ext cx="15376957" cy="116236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2150190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2570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3843" y="3419477"/>
            <a:ext cx="20906602" cy="5705474"/>
          </a:xfrm>
        </p:spPr>
        <p:txBody>
          <a:bodyPr anchor="b"/>
          <a:lstStyle>
            <a:lvl1pPr>
              <a:defRPr sz="11929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3843" y="9178927"/>
            <a:ext cx="20906602" cy="3000374"/>
          </a:xfrm>
        </p:spPr>
        <p:txBody>
          <a:bodyPr/>
          <a:lstStyle>
            <a:lvl1pPr marL="0" indent="0">
              <a:buNone/>
              <a:defRPr sz="4772">
                <a:solidFill>
                  <a:schemeClr val="tx1">
                    <a:tint val="75000"/>
                  </a:schemeClr>
                </a:solidFill>
              </a:defRPr>
            </a:lvl1pPr>
            <a:lvl2pPr marL="909005" indent="0">
              <a:buNone/>
              <a:defRPr sz="3976">
                <a:solidFill>
                  <a:schemeClr val="tx1">
                    <a:tint val="75000"/>
                  </a:schemeClr>
                </a:solidFill>
              </a:defRPr>
            </a:lvl2pPr>
            <a:lvl3pPr marL="1818010" indent="0">
              <a:buNone/>
              <a:defRPr sz="3579">
                <a:solidFill>
                  <a:schemeClr val="tx1">
                    <a:tint val="75000"/>
                  </a:schemeClr>
                </a:solidFill>
              </a:defRPr>
            </a:lvl3pPr>
            <a:lvl4pPr marL="2727015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4pPr>
            <a:lvl5pPr marL="3636020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5pPr>
            <a:lvl6pPr marL="4545025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6pPr>
            <a:lvl7pPr marL="5454030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7pPr>
            <a:lvl8pPr marL="6363035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8pPr>
            <a:lvl9pPr marL="7272040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1991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66468" y="3651250"/>
            <a:ext cx="10301804" cy="870267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1266" y="3651250"/>
            <a:ext cx="10301804" cy="870267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544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625" y="730251"/>
            <a:ext cx="20906602" cy="2651126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9626" y="3362326"/>
            <a:ext cx="10254460" cy="1647824"/>
          </a:xfrm>
        </p:spPr>
        <p:txBody>
          <a:bodyPr anchor="b"/>
          <a:lstStyle>
            <a:lvl1pPr marL="0" indent="0">
              <a:buNone/>
              <a:defRPr sz="4772" b="1"/>
            </a:lvl1pPr>
            <a:lvl2pPr marL="909005" indent="0">
              <a:buNone/>
              <a:defRPr sz="3976" b="1"/>
            </a:lvl2pPr>
            <a:lvl3pPr marL="1818010" indent="0">
              <a:buNone/>
              <a:defRPr sz="3579" b="1"/>
            </a:lvl3pPr>
            <a:lvl4pPr marL="2727015" indent="0">
              <a:buNone/>
              <a:defRPr sz="3181" b="1"/>
            </a:lvl4pPr>
            <a:lvl5pPr marL="3636020" indent="0">
              <a:buNone/>
              <a:defRPr sz="3181" b="1"/>
            </a:lvl5pPr>
            <a:lvl6pPr marL="4545025" indent="0">
              <a:buNone/>
              <a:defRPr sz="3181" b="1"/>
            </a:lvl6pPr>
            <a:lvl7pPr marL="5454030" indent="0">
              <a:buNone/>
              <a:defRPr sz="3181" b="1"/>
            </a:lvl7pPr>
            <a:lvl8pPr marL="6363035" indent="0">
              <a:buNone/>
              <a:defRPr sz="3181" b="1"/>
            </a:lvl8pPr>
            <a:lvl9pPr marL="7272040" indent="0">
              <a:buNone/>
              <a:defRPr sz="3181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9626" y="5010150"/>
            <a:ext cx="10254460" cy="736917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271266" y="3362326"/>
            <a:ext cx="10304961" cy="1647824"/>
          </a:xfrm>
        </p:spPr>
        <p:txBody>
          <a:bodyPr anchor="b"/>
          <a:lstStyle>
            <a:lvl1pPr marL="0" indent="0">
              <a:buNone/>
              <a:defRPr sz="4772" b="1"/>
            </a:lvl1pPr>
            <a:lvl2pPr marL="909005" indent="0">
              <a:buNone/>
              <a:defRPr sz="3976" b="1"/>
            </a:lvl2pPr>
            <a:lvl3pPr marL="1818010" indent="0">
              <a:buNone/>
              <a:defRPr sz="3579" b="1"/>
            </a:lvl3pPr>
            <a:lvl4pPr marL="2727015" indent="0">
              <a:buNone/>
              <a:defRPr sz="3181" b="1"/>
            </a:lvl4pPr>
            <a:lvl5pPr marL="3636020" indent="0">
              <a:buNone/>
              <a:defRPr sz="3181" b="1"/>
            </a:lvl5pPr>
            <a:lvl6pPr marL="4545025" indent="0">
              <a:buNone/>
              <a:defRPr sz="3181" b="1"/>
            </a:lvl6pPr>
            <a:lvl7pPr marL="5454030" indent="0">
              <a:buNone/>
              <a:defRPr sz="3181" b="1"/>
            </a:lvl7pPr>
            <a:lvl8pPr marL="6363035" indent="0">
              <a:buNone/>
              <a:defRPr sz="3181" b="1"/>
            </a:lvl8pPr>
            <a:lvl9pPr marL="7272040" indent="0">
              <a:buNone/>
              <a:defRPr sz="3181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271266" y="5010150"/>
            <a:ext cx="10304961" cy="736917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00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7A8E5444-4922-EAFD-BA12-BEAFFDFE3351}"/>
              </a:ext>
            </a:extLst>
          </p:cNvPr>
          <p:cNvSpPr/>
          <p:nvPr userDrawn="1"/>
        </p:nvSpPr>
        <p:spPr>
          <a:xfrm>
            <a:off x="9077311" y="1845425"/>
            <a:ext cx="6084916" cy="3042459"/>
          </a:xfrm>
          <a:prstGeom prst="rect">
            <a:avLst/>
          </a:prstGeom>
          <a:solidFill>
            <a:srgbClr val="0D4F8C"/>
          </a:solidFill>
          <a:ln>
            <a:solidFill>
              <a:srgbClr val="0D4F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Εικόνα 3" descr="Εικόνα που περιέχει κείμενο, γραμματοσειρά, στιγμιότυπο οθόνης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D5BFE4CC-0242-11C8-EA76-4A871118E4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973" y="2421162"/>
            <a:ext cx="3413592" cy="189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2253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9652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FD597-30DC-AC45-B3AA-D3D0FE2AE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13755" y="1472347"/>
            <a:ext cx="12741541" cy="3177154"/>
          </a:xfrm>
          <a:prstGeom prst="rect">
            <a:avLst/>
          </a:prstGeom>
        </p:spPr>
        <p:txBody>
          <a:bodyPr anchor="t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C67A4AC-8774-5647-B328-2AC09BD348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13758" y="3996275"/>
            <a:ext cx="10304961" cy="804651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5235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3">
          <p15:clr>
            <a:srgbClr val="FBAE40"/>
          </p15:clr>
        </p15:guide>
        <p15:guide id="2" pos="304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o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9942" y="2244726"/>
            <a:ext cx="18179654" cy="4775200"/>
          </a:xfrm>
        </p:spPr>
        <p:txBody>
          <a:bodyPr anchor="b"/>
          <a:lstStyle>
            <a:lvl1pPr algn="ctr">
              <a:defRPr sz="11929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9942" y="7204076"/>
            <a:ext cx="18179654" cy="3311524"/>
          </a:xfrm>
        </p:spPr>
        <p:txBody>
          <a:bodyPr/>
          <a:lstStyle>
            <a:lvl1pPr marL="0" indent="0" algn="ctr">
              <a:buNone/>
              <a:defRPr sz="4772"/>
            </a:lvl1pPr>
            <a:lvl2pPr marL="909005" indent="0" algn="ctr">
              <a:buNone/>
              <a:defRPr sz="3976"/>
            </a:lvl2pPr>
            <a:lvl3pPr marL="1818010" indent="0" algn="ctr">
              <a:buNone/>
              <a:defRPr sz="3579"/>
            </a:lvl3pPr>
            <a:lvl4pPr marL="2727015" indent="0" algn="ctr">
              <a:buNone/>
              <a:defRPr sz="3181"/>
            </a:lvl4pPr>
            <a:lvl5pPr marL="3636020" indent="0" algn="ctr">
              <a:buNone/>
              <a:defRPr sz="3181"/>
            </a:lvl5pPr>
            <a:lvl6pPr marL="4545025" indent="0" algn="ctr">
              <a:buNone/>
              <a:defRPr sz="3181"/>
            </a:lvl6pPr>
            <a:lvl7pPr marL="5454030" indent="0" algn="ctr">
              <a:buNone/>
              <a:defRPr sz="3181"/>
            </a:lvl7pPr>
            <a:lvl8pPr marL="6363035" indent="0" algn="ctr">
              <a:buNone/>
              <a:defRPr sz="3181"/>
            </a:lvl8pPr>
            <a:lvl9pPr marL="7272040" indent="0" algn="ctr">
              <a:buNone/>
              <a:defRPr sz="3181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317E4E07-77B0-594A-A681-C9E24D7493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54"/>
            <a:ext cx="24239538" cy="13658745"/>
          </a:xfrm>
          <a:prstGeom prst="rect">
            <a:avLst/>
          </a:prstGeom>
        </p:spPr>
      </p:pic>
      <p:pic>
        <p:nvPicPr>
          <p:cNvPr id="10" name="Εικόνα 9" descr="Εικόνα που περιέχει κείμενο, γραμματοσειρά, στιγμιότυπο οθόνης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08B51141-27C6-DEB4-8F59-B4599F839C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85" y="774311"/>
            <a:ext cx="6057117" cy="135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4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is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9942" y="2244726"/>
            <a:ext cx="18179654" cy="4775200"/>
          </a:xfrm>
        </p:spPr>
        <p:txBody>
          <a:bodyPr anchor="b"/>
          <a:lstStyle>
            <a:lvl1pPr algn="ctr">
              <a:defRPr sz="11929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9942" y="7204076"/>
            <a:ext cx="18179654" cy="3311524"/>
          </a:xfrm>
        </p:spPr>
        <p:txBody>
          <a:bodyPr/>
          <a:lstStyle>
            <a:lvl1pPr marL="0" indent="0" algn="ctr">
              <a:buNone/>
              <a:defRPr sz="4772"/>
            </a:lvl1pPr>
            <a:lvl2pPr marL="909005" indent="0" algn="ctr">
              <a:buNone/>
              <a:defRPr sz="3976"/>
            </a:lvl2pPr>
            <a:lvl3pPr marL="1818010" indent="0" algn="ctr">
              <a:buNone/>
              <a:defRPr sz="3579"/>
            </a:lvl3pPr>
            <a:lvl4pPr marL="2727015" indent="0" algn="ctr">
              <a:buNone/>
              <a:defRPr sz="3181"/>
            </a:lvl4pPr>
            <a:lvl5pPr marL="3636020" indent="0" algn="ctr">
              <a:buNone/>
              <a:defRPr sz="3181"/>
            </a:lvl5pPr>
            <a:lvl6pPr marL="4545025" indent="0" algn="ctr">
              <a:buNone/>
              <a:defRPr sz="3181"/>
            </a:lvl6pPr>
            <a:lvl7pPr marL="5454030" indent="0" algn="ctr">
              <a:buNone/>
              <a:defRPr sz="3181"/>
            </a:lvl7pPr>
            <a:lvl8pPr marL="6363035" indent="0" algn="ctr">
              <a:buNone/>
              <a:defRPr sz="3181"/>
            </a:lvl8pPr>
            <a:lvl9pPr marL="7272040" indent="0" algn="ctr">
              <a:buNone/>
              <a:defRPr sz="3181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28/5/2024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317E4E07-77B0-594A-A681-C9E24D7493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0"/>
            <a:ext cx="24239538" cy="13675370"/>
          </a:xfrm>
          <a:prstGeom prst="rect">
            <a:avLst/>
          </a:prstGeom>
        </p:spPr>
      </p:pic>
      <p:pic>
        <p:nvPicPr>
          <p:cNvPr id="8" name="Εικόνα 7" descr="Εικόνα που περιέχει κείμενο, γραμματοσειρά, στιγμιότυπο οθόνης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710987BD-AF7D-A6BE-6D5B-397E990C41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145" y="3200400"/>
            <a:ext cx="5996015" cy="134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FD8487-9D61-484B-BB8C-E42E61A4C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9942" y="2244726"/>
            <a:ext cx="18179654" cy="4775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18179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l-GR" sz="8800" kern="1200" dirty="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E864BF2-6C89-2246-AFF5-EF3976E4F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9942" y="7204076"/>
            <a:ext cx="18179654" cy="33115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772">
                <a:solidFill>
                  <a:srgbClr val="0D4F8C"/>
                </a:solidFill>
                <a:latin typeface="Trebuchet MS" panose="020B0603020202020204" pitchFamily="34" charset="0"/>
              </a:defRPr>
            </a:lvl1pPr>
            <a:lvl2pPr marL="909005" indent="0" algn="ctr">
              <a:buNone/>
              <a:defRPr sz="3976"/>
            </a:lvl2pPr>
            <a:lvl3pPr marL="1818010" indent="0" algn="ctr">
              <a:buNone/>
              <a:defRPr sz="3579"/>
            </a:lvl3pPr>
            <a:lvl4pPr marL="2727015" indent="0" algn="ctr">
              <a:buNone/>
              <a:defRPr sz="3181"/>
            </a:lvl4pPr>
            <a:lvl5pPr marL="3636020" indent="0" algn="ctr">
              <a:buNone/>
              <a:defRPr sz="3181"/>
            </a:lvl5pPr>
            <a:lvl6pPr marL="4545025" indent="0" algn="ctr">
              <a:buNone/>
              <a:defRPr sz="3181"/>
            </a:lvl6pPr>
            <a:lvl7pPr marL="5454030" indent="0" algn="ctr">
              <a:buNone/>
              <a:defRPr sz="3181"/>
            </a:lvl7pPr>
            <a:lvl8pPr marL="6363035" indent="0" algn="ctr">
              <a:buNone/>
              <a:defRPr sz="3181"/>
            </a:lvl8pPr>
            <a:lvl9pPr marL="7272040" indent="0" algn="ctr">
              <a:buNone/>
              <a:defRPr sz="3181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915415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CB91A0-D815-7746-ACA8-0558A82CD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468" y="730251"/>
            <a:ext cx="20906602" cy="1131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38BDAA8-7888-ED4B-B89C-9CBA272A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468" y="2576945"/>
            <a:ext cx="20906602" cy="9776981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D4F8C"/>
                </a:solidFill>
                <a:latin typeface="Trebuchet MS" panose="020B0603020202020204" pitchFamily="34" charset="0"/>
              </a:defRPr>
            </a:lvl1pPr>
            <a:lvl2pPr>
              <a:defRPr sz="4400">
                <a:solidFill>
                  <a:srgbClr val="0D4F8C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50255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2CA66A-1971-3745-A403-92564599C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843" y="3419477"/>
            <a:ext cx="20906602" cy="5705474"/>
          </a:xfrm>
          <a:prstGeom prst="rect">
            <a:avLst/>
          </a:prstGeom>
        </p:spPr>
        <p:txBody>
          <a:bodyPr anchor="b"/>
          <a:lstStyle>
            <a:lvl1pPr>
              <a:defRPr sz="11929">
                <a:solidFill>
                  <a:srgbClr val="19BED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1AED08D-2086-DB4B-A44B-CEEB3287E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3843" y="9178927"/>
            <a:ext cx="20906602" cy="30003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772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909005" indent="0">
              <a:buNone/>
              <a:defRPr sz="3976">
                <a:solidFill>
                  <a:schemeClr val="tx1">
                    <a:tint val="75000"/>
                  </a:schemeClr>
                </a:solidFill>
              </a:defRPr>
            </a:lvl2pPr>
            <a:lvl3pPr marL="1818010" indent="0">
              <a:buNone/>
              <a:defRPr sz="3579">
                <a:solidFill>
                  <a:schemeClr val="tx1">
                    <a:tint val="75000"/>
                  </a:schemeClr>
                </a:solidFill>
              </a:defRPr>
            </a:lvl3pPr>
            <a:lvl4pPr marL="2727015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4pPr>
            <a:lvl5pPr marL="3636020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5pPr>
            <a:lvl6pPr marL="4545025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6pPr>
            <a:lvl7pPr marL="5454030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7pPr>
            <a:lvl8pPr marL="6363035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8pPr>
            <a:lvl9pPr marL="7272040" indent="0">
              <a:buNone/>
              <a:defRPr sz="3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4180786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33454B-536C-8547-B386-167DF34C5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468" y="730251"/>
            <a:ext cx="20906602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9BED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D16F91-E89B-AF44-A663-D250814248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6468" y="3651250"/>
            <a:ext cx="10301804" cy="8702676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C2A62E8-7553-2A4C-B342-EFA0CF161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71266" y="3651250"/>
            <a:ext cx="10301804" cy="8702676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325686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E3C192-E8D6-C541-99B1-5FC986B72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625" y="730251"/>
            <a:ext cx="20906602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9BED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22D709-00C7-6849-82F6-B71C2F281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9626" y="3362326"/>
            <a:ext cx="10254460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772" b="1">
                <a:solidFill>
                  <a:srgbClr val="0D4F8C"/>
                </a:solidFill>
                <a:latin typeface="Trebuchet MS" panose="020B0603020202020204" pitchFamily="34" charset="0"/>
              </a:defRPr>
            </a:lvl1pPr>
            <a:lvl2pPr marL="909005" indent="0">
              <a:buNone/>
              <a:defRPr sz="3976" b="1"/>
            </a:lvl2pPr>
            <a:lvl3pPr marL="1818010" indent="0">
              <a:buNone/>
              <a:defRPr sz="3579" b="1"/>
            </a:lvl3pPr>
            <a:lvl4pPr marL="2727015" indent="0">
              <a:buNone/>
              <a:defRPr sz="3181" b="1"/>
            </a:lvl4pPr>
            <a:lvl5pPr marL="3636020" indent="0">
              <a:buNone/>
              <a:defRPr sz="3181" b="1"/>
            </a:lvl5pPr>
            <a:lvl6pPr marL="4545025" indent="0">
              <a:buNone/>
              <a:defRPr sz="3181" b="1"/>
            </a:lvl6pPr>
            <a:lvl7pPr marL="5454030" indent="0">
              <a:buNone/>
              <a:defRPr sz="3181" b="1"/>
            </a:lvl7pPr>
            <a:lvl8pPr marL="6363035" indent="0">
              <a:buNone/>
              <a:defRPr sz="3181" b="1"/>
            </a:lvl8pPr>
            <a:lvl9pPr marL="7272040" indent="0">
              <a:buNone/>
              <a:defRPr sz="3181" b="1"/>
            </a:lvl9pPr>
          </a:lstStyle>
          <a:p>
            <a:pPr lvl="0"/>
            <a:r>
              <a:rPr lang="el-GR" dirty="0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7DFD192-A261-B246-8F4F-44230F988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69626" y="5010150"/>
            <a:ext cx="10254460" cy="736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53B8C0F-27A1-9641-9516-D33AEA8CE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271266" y="3362326"/>
            <a:ext cx="10304961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772" b="1">
                <a:solidFill>
                  <a:srgbClr val="0D4F8C"/>
                </a:solidFill>
                <a:latin typeface="Trebuchet MS" panose="020B0603020202020204" pitchFamily="34" charset="0"/>
              </a:defRPr>
            </a:lvl1pPr>
            <a:lvl2pPr marL="909005" indent="0">
              <a:buNone/>
              <a:defRPr sz="3976" b="1"/>
            </a:lvl2pPr>
            <a:lvl3pPr marL="1818010" indent="0">
              <a:buNone/>
              <a:defRPr sz="3579" b="1"/>
            </a:lvl3pPr>
            <a:lvl4pPr marL="2727015" indent="0">
              <a:buNone/>
              <a:defRPr sz="3181" b="1"/>
            </a:lvl4pPr>
            <a:lvl5pPr marL="3636020" indent="0">
              <a:buNone/>
              <a:defRPr sz="3181" b="1"/>
            </a:lvl5pPr>
            <a:lvl6pPr marL="4545025" indent="0">
              <a:buNone/>
              <a:defRPr sz="3181" b="1"/>
            </a:lvl6pPr>
            <a:lvl7pPr marL="5454030" indent="0">
              <a:buNone/>
              <a:defRPr sz="3181" b="1"/>
            </a:lvl7pPr>
            <a:lvl8pPr marL="6363035" indent="0">
              <a:buNone/>
              <a:defRPr sz="3181" b="1"/>
            </a:lvl8pPr>
            <a:lvl9pPr marL="7272040" indent="0">
              <a:buNone/>
              <a:defRPr sz="3181" b="1"/>
            </a:lvl9pPr>
          </a:lstStyle>
          <a:p>
            <a:pPr lvl="0"/>
            <a:r>
              <a:rPr lang="el-GR" dirty="0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80BAD56-F9FA-1C47-B89A-73E69F5C3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271266" y="5010150"/>
            <a:ext cx="10304961" cy="7369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D4F8C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202283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58" y="1775281"/>
            <a:ext cx="2090660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6468" y="12712703"/>
            <a:ext cx="545389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9347" y="12712703"/>
            <a:ext cx="818084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119174" y="12712703"/>
            <a:ext cx="545389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1817964" rtl="0" eaLnBrk="1" latinLnBrk="0" hangingPunct="1">
        <a:lnSpc>
          <a:spcPct val="90000"/>
        </a:lnSpc>
        <a:spcBef>
          <a:spcPct val="0"/>
        </a:spcBef>
        <a:buNone/>
        <a:defRPr sz="7158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454491" indent="-454491" algn="l" defTabSz="1817964" rtl="0" eaLnBrk="1" latinLnBrk="0" hangingPunct="1">
        <a:lnSpc>
          <a:spcPct val="90000"/>
        </a:lnSpc>
        <a:spcBef>
          <a:spcPts val="1988"/>
        </a:spcBef>
        <a:buFont typeface="Arial" panose="020B0604020202020204" pitchFamily="34" charset="0"/>
        <a:buChar char="•"/>
        <a:defRPr sz="5567" kern="1200">
          <a:solidFill>
            <a:schemeClr val="tx1"/>
          </a:solidFill>
          <a:latin typeface="+mn-lt"/>
          <a:ea typeface="+mn-ea"/>
          <a:cs typeface="+mn-cs"/>
        </a:defRPr>
      </a:lvl1pPr>
      <a:lvl2pPr marL="1363474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4772" kern="1200">
          <a:solidFill>
            <a:schemeClr val="tx1"/>
          </a:solidFill>
          <a:latin typeface="+mn-lt"/>
          <a:ea typeface="+mn-ea"/>
          <a:cs typeface="+mn-cs"/>
        </a:defRPr>
      </a:lvl2pPr>
      <a:lvl3pPr marL="2272455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976" kern="1200">
          <a:solidFill>
            <a:schemeClr val="tx1"/>
          </a:solidFill>
          <a:latin typeface="+mn-lt"/>
          <a:ea typeface="+mn-ea"/>
          <a:cs typeface="+mn-cs"/>
        </a:defRPr>
      </a:lvl3pPr>
      <a:lvl4pPr marL="3181438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4pPr>
      <a:lvl5pPr marL="4090421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5pPr>
      <a:lvl6pPr marL="4999402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6pPr>
      <a:lvl7pPr marL="5908386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7pPr>
      <a:lvl8pPr marL="6817367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8pPr>
      <a:lvl9pPr marL="7726350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1pPr>
      <a:lvl2pPr marL="908983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2pPr>
      <a:lvl3pPr marL="1817964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3pPr>
      <a:lvl4pPr marL="2726948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4pPr>
      <a:lvl5pPr marL="3635929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5pPr>
      <a:lvl6pPr marL="4544912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6pPr>
      <a:lvl7pPr marL="5453893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7pPr>
      <a:lvl8pPr marL="6362876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8pPr>
      <a:lvl9pPr marL="7271859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0476B8E4-27FB-B4E2-8FCB-08D14D204737}"/>
              </a:ext>
            </a:extLst>
          </p:cNvPr>
          <p:cNvSpPr/>
          <p:nvPr userDrawn="1"/>
        </p:nvSpPr>
        <p:spPr>
          <a:xfrm>
            <a:off x="9077311" y="1845425"/>
            <a:ext cx="6084916" cy="3042459"/>
          </a:xfrm>
          <a:prstGeom prst="rect">
            <a:avLst/>
          </a:prstGeom>
          <a:solidFill>
            <a:srgbClr val="0D4F8C"/>
          </a:solidFill>
          <a:ln>
            <a:solidFill>
              <a:srgbClr val="0D4F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" name="Εικόνα 2" descr="Εικόνα που περιέχει κείμενο, γραμματοσειρά, στιγμιότυπο οθόνης,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id="{683660FE-CD0A-89BD-6FAF-25A7B1818A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973" y="2421162"/>
            <a:ext cx="3413592" cy="189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1817964" rtl="0" eaLnBrk="1" latinLnBrk="0" hangingPunct="1">
        <a:lnSpc>
          <a:spcPct val="90000"/>
        </a:lnSpc>
        <a:spcBef>
          <a:spcPct val="0"/>
        </a:spcBef>
        <a:buNone/>
        <a:defRPr sz="87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4491" indent="-454491" algn="l" defTabSz="1817964" rtl="0" eaLnBrk="1" latinLnBrk="0" hangingPunct="1">
        <a:lnSpc>
          <a:spcPct val="90000"/>
        </a:lnSpc>
        <a:spcBef>
          <a:spcPts val="1988"/>
        </a:spcBef>
        <a:buFont typeface="Arial" panose="020B0604020202020204" pitchFamily="34" charset="0"/>
        <a:buChar char="•"/>
        <a:defRPr sz="5567" kern="1200">
          <a:solidFill>
            <a:schemeClr val="tx1"/>
          </a:solidFill>
          <a:latin typeface="+mn-lt"/>
          <a:ea typeface="+mn-ea"/>
          <a:cs typeface="+mn-cs"/>
        </a:defRPr>
      </a:lvl1pPr>
      <a:lvl2pPr marL="1363474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4772" kern="1200">
          <a:solidFill>
            <a:schemeClr val="tx1"/>
          </a:solidFill>
          <a:latin typeface="+mn-lt"/>
          <a:ea typeface="+mn-ea"/>
          <a:cs typeface="+mn-cs"/>
        </a:defRPr>
      </a:lvl2pPr>
      <a:lvl3pPr marL="2272455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976" kern="1200">
          <a:solidFill>
            <a:schemeClr val="tx1"/>
          </a:solidFill>
          <a:latin typeface="+mn-lt"/>
          <a:ea typeface="+mn-ea"/>
          <a:cs typeface="+mn-cs"/>
        </a:defRPr>
      </a:lvl3pPr>
      <a:lvl4pPr marL="3181438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4pPr>
      <a:lvl5pPr marL="4090421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5pPr>
      <a:lvl6pPr marL="4999402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6pPr>
      <a:lvl7pPr marL="5908386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7pPr>
      <a:lvl8pPr marL="6817367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8pPr>
      <a:lvl9pPr marL="7726350" indent="-454491" algn="l" defTabSz="1817964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1pPr>
      <a:lvl2pPr marL="908983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2pPr>
      <a:lvl3pPr marL="1817964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3pPr>
      <a:lvl4pPr marL="2726948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4pPr>
      <a:lvl5pPr marL="3635929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5pPr>
      <a:lvl6pPr marL="4544912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6pPr>
      <a:lvl7pPr marL="5453893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7pPr>
      <a:lvl8pPr marL="6362876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8pPr>
      <a:lvl9pPr marL="7271859" algn="l" defTabSz="1817964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66468" y="730251"/>
            <a:ext cx="2090660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6468" y="3651250"/>
            <a:ext cx="20906602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66468" y="12712701"/>
            <a:ext cx="545389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28/5/2024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29347" y="12712701"/>
            <a:ext cx="818084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9174" y="12712701"/>
            <a:ext cx="545389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08BCA747-5152-A44B-9CEA-DF5112260DA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" y="0"/>
            <a:ext cx="24234490" cy="13716000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5CF02F1-D563-934F-9869-0A4A0DEF96C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17970" y="12481771"/>
            <a:ext cx="4855042" cy="96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2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702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703" r:id="rId20"/>
  </p:sldLayoutIdLst>
  <p:txStyles>
    <p:titleStyle>
      <a:lvl1pPr algn="l" defTabSz="1818010" rtl="0" eaLnBrk="1" latinLnBrk="0" hangingPunct="1">
        <a:lnSpc>
          <a:spcPct val="90000"/>
        </a:lnSpc>
        <a:spcBef>
          <a:spcPct val="0"/>
        </a:spcBef>
        <a:buNone/>
        <a:defRPr sz="87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4503" indent="-454503" algn="l" defTabSz="1818010" rtl="0" eaLnBrk="1" latinLnBrk="0" hangingPunct="1">
        <a:lnSpc>
          <a:spcPct val="90000"/>
        </a:lnSpc>
        <a:spcBef>
          <a:spcPts val="1988"/>
        </a:spcBef>
        <a:buFont typeface="Arial" panose="020B0604020202020204" pitchFamily="34" charset="0"/>
        <a:buChar char="•"/>
        <a:defRPr sz="5567" kern="1200">
          <a:solidFill>
            <a:schemeClr val="tx1"/>
          </a:solidFill>
          <a:latin typeface="+mn-lt"/>
          <a:ea typeface="+mn-ea"/>
          <a:cs typeface="+mn-cs"/>
        </a:defRPr>
      </a:lvl1pPr>
      <a:lvl2pPr marL="1363508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4772" kern="1200">
          <a:solidFill>
            <a:schemeClr val="tx1"/>
          </a:solidFill>
          <a:latin typeface="+mn-lt"/>
          <a:ea typeface="+mn-ea"/>
          <a:cs typeface="+mn-cs"/>
        </a:defRPr>
      </a:lvl2pPr>
      <a:lvl3pPr marL="2272513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976" kern="1200">
          <a:solidFill>
            <a:schemeClr val="tx1"/>
          </a:solidFill>
          <a:latin typeface="+mn-lt"/>
          <a:ea typeface="+mn-ea"/>
          <a:cs typeface="+mn-cs"/>
        </a:defRPr>
      </a:lvl3pPr>
      <a:lvl4pPr marL="3181518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4pPr>
      <a:lvl5pPr marL="4090523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5pPr>
      <a:lvl6pPr marL="4999528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6pPr>
      <a:lvl7pPr marL="5908533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7pPr>
      <a:lvl8pPr marL="6817538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8pPr>
      <a:lvl9pPr marL="7726543" indent="-454503" algn="l" defTabSz="1818010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3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1pPr>
      <a:lvl2pPr marL="909005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2pPr>
      <a:lvl3pPr marL="1818010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3pPr>
      <a:lvl4pPr marL="2727015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4pPr>
      <a:lvl5pPr marL="3636020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5pPr>
      <a:lvl6pPr marL="4545025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6pPr>
      <a:lvl7pPr marL="5454030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7pPr>
      <a:lvl8pPr marL="6363035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8pPr>
      <a:lvl9pPr marL="7272040" algn="l" defTabSz="1818010" rtl="0" eaLnBrk="1" latinLnBrk="0" hangingPunct="1">
        <a:defRPr sz="3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12669" y="2657940"/>
            <a:ext cx="21263955" cy="569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 smtClean="0">
              <a:highlight>
                <a:srgbClr val="FFFF00"/>
              </a:highlight>
            </a:endParaRPr>
          </a:p>
          <a:p>
            <a:r>
              <a:rPr lang="el-GR" sz="4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Ειδική </a:t>
            </a:r>
            <a:r>
              <a:rPr lang="el-GR" sz="4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Υπηρεσία Συντονισμού του Σχεδιασμού της Αξιολόγησης και της Εφαρμογής (ΕΥΣΣΑΕ)</a:t>
            </a:r>
            <a:endParaRPr lang="en-US" sz="48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sz="48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  <a:p>
            <a:r>
              <a:rPr lang="el-GR" sz="4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Μονάδα Β </a:t>
            </a:r>
            <a:r>
              <a:rPr lang="el-GR" sz="48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– </a:t>
            </a:r>
            <a:r>
              <a:rPr lang="el-GR" sz="4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Σχεδιασμός και Παρακολούθηση Προγραμμάτων</a:t>
            </a:r>
            <a:endParaRPr lang="el-GR" sz="48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  <a:p>
            <a:endParaRPr lang="el-GR" sz="44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  <a:p>
            <a:r>
              <a:rPr lang="el-GR" sz="4000" b="1" dirty="0">
                <a:solidFill>
                  <a:schemeClr val="bg1"/>
                </a:solidFill>
                <a:latin typeface="Calibri" panose="020F0502020204030204" pitchFamily="34" charset="0"/>
              </a:rPr>
              <a:t>Μάιος 2024</a:t>
            </a:r>
          </a:p>
        </p:txBody>
      </p:sp>
    </p:spTree>
    <p:extLst>
      <p:ext uri="{BB962C8B-B14F-4D97-AF65-F5344CB8AC3E}">
        <p14:creationId xmlns:p14="http://schemas.microsoft.com/office/powerpoint/2010/main" val="269780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81458" y="730251"/>
            <a:ext cx="20906602" cy="109854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                     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</a:t>
            </a:r>
            <a:r>
              <a:rPr lang="el-GR" sz="5300" dirty="0"/>
              <a:t>Άρθρο 18 [&amp; Άρθρα 86(1),6(4)] του ΚΚΔ 1060/2021</a:t>
            </a:r>
            <a:r>
              <a:rPr lang="el-GR" sz="4900" b="1" dirty="0"/>
              <a:t/>
            </a:r>
            <a:br>
              <a:rPr lang="el-GR" sz="4900" b="1" dirty="0"/>
            </a:br>
            <a:endParaRPr lang="el-GR" sz="49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81458" y="2098623"/>
            <a:ext cx="20891612" cy="10255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4400" dirty="0" smtClean="0"/>
              <a:t>Ενδιάμεση Επανεξέταση των Προγραμμάτων που συγχρηματοδοτούνται από ΕΤΠΑ, ΕΚΤ+, Τ.Σ. και ΤΔΜ (εξαιρούνται τα </a:t>
            </a:r>
            <a:r>
              <a:rPr lang="en-US" sz="4400" dirty="0" err="1" smtClean="0"/>
              <a:t>Interreg</a:t>
            </a:r>
            <a:r>
              <a:rPr lang="en-US" sz="4400" dirty="0" smtClean="0"/>
              <a:t>)</a:t>
            </a:r>
            <a:r>
              <a:rPr lang="el-GR" sz="4400" dirty="0" smtClean="0"/>
              <a:t> λαμβάνοντας υπόψη:</a:t>
            </a:r>
          </a:p>
          <a:p>
            <a:pPr marL="0" indent="0">
              <a:buNone/>
            </a:pPr>
            <a:r>
              <a:rPr lang="el-GR" sz="4400" dirty="0" smtClean="0">
                <a:solidFill>
                  <a:srgbClr val="C00000"/>
                </a:solidFill>
              </a:rPr>
              <a:t>α)</a:t>
            </a:r>
            <a:r>
              <a:rPr lang="el-GR" sz="4400" dirty="0" smtClean="0"/>
              <a:t> τις </a:t>
            </a:r>
            <a:r>
              <a:rPr lang="el-GR" sz="4400" dirty="0"/>
              <a:t>συστάσεις του Ευρωπαϊκού Εξαμήνου ανά χώρα που θα δημοσιευθούν τον Ιούνιο </a:t>
            </a:r>
            <a:r>
              <a:rPr lang="el-GR" sz="4400" dirty="0" smtClean="0"/>
              <a:t>2024</a:t>
            </a:r>
          </a:p>
          <a:p>
            <a:pPr marL="0" indent="0">
              <a:buNone/>
            </a:pPr>
            <a:r>
              <a:rPr lang="el-GR" sz="4400" dirty="0" smtClean="0">
                <a:solidFill>
                  <a:srgbClr val="C00000"/>
                </a:solidFill>
              </a:rPr>
              <a:t>β) </a:t>
            </a:r>
            <a:r>
              <a:rPr lang="el-GR" sz="4400" dirty="0"/>
              <a:t>την πρόοδο υλοποίησης του Εθνικού Σχεδίου για την Ενέργεια και το Κλίμα (ΕΣΕΚ</a:t>
            </a:r>
            <a:r>
              <a:rPr lang="el-GR" sz="4400" dirty="0" smtClean="0"/>
              <a:t>)</a:t>
            </a:r>
            <a:endParaRPr lang="el-GR" sz="4400" dirty="0"/>
          </a:p>
          <a:p>
            <a:pPr marL="0" indent="0">
              <a:buNone/>
            </a:pPr>
            <a:r>
              <a:rPr lang="el-GR" sz="4400" dirty="0">
                <a:solidFill>
                  <a:srgbClr val="C00000"/>
                </a:solidFill>
              </a:rPr>
              <a:t>γ) </a:t>
            </a:r>
            <a:r>
              <a:rPr lang="el-GR" sz="4400" dirty="0"/>
              <a:t>την πρόοδο του κράτους μέλους στην εφαρμογή των αρχών του Ευρωπαϊκού Πυλώνα Κοινωνικών </a:t>
            </a:r>
            <a:r>
              <a:rPr lang="el-GR" sz="4400" dirty="0" smtClean="0"/>
              <a:t>Δικαιωμάτων</a:t>
            </a:r>
          </a:p>
          <a:p>
            <a:pPr marL="0" indent="0">
              <a:buNone/>
            </a:pPr>
            <a:r>
              <a:rPr lang="el-GR" sz="4400" dirty="0">
                <a:solidFill>
                  <a:srgbClr val="C00000"/>
                </a:solidFill>
              </a:rPr>
              <a:t>δ) </a:t>
            </a:r>
            <a:r>
              <a:rPr lang="el-GR" sz="4400" dirty="0"/>
              <a:t>την κοινωνικοοικονομική κατάσταση του κράτους μέλους ή </a:t>
            </a:r>
            <a:r>
              <a:rPr lang="el-GR" sz="4400" dirty="0" smtClean="0"/>
              <a:t>περιφέρειας</a:t>
            </a:r>
          </a:p>
          <a:p>
            <a:pPr marL="0" indent="0">
              <a:buNone/>
            </a:pPr>
            <a:r>
              <a:rPr lang="el-GR" sz="4400" dirty="0" smtClean="0"/>
              <a:t>ε</a:t>
            </a:r>
            <a:r>
              <a:rPr lang="el-GR" sz="4400" dirty="0"/>
              <a:t>) τα κυριότερα αποτελέσματα των διαθέσιμων </a:t>
            </a:r>
            <a:r>
              <a:rPr lang="el-GR" sz="4400" dirty="0" smtClean="0"/>
              <a:t>αξιολογήσεων</a:t>
            </a:r>
          </a:p>
          <a:p>
            <a:pPr marL="0" indent="0">
              <a:buNone/>
            </a:pPr>
            <a:r>
              <a:rPr lang="el-GR" sz="4400" dirty="0" err="1" smtClean="0"/>
              <a:t>στ</a:t>
            </a:r>
            <a:r>
              <a:rPr lang="el-GR" sz="4400" dirty="0"/>
              <a:t>) την πρόοδο στην επίτευξη των </a:t>
            </a:r>
            <a:r>
              <a:rPr lang="el-GR" sz="4400" dirty="0" smtClean="0"/>
              <a:t>οροσήμων ως 31/12/2024</a:t>
            </a:r>
          </a:p>
          <a:p>
            <a:pPr marL="0" indent="0">
              <a:buNone/>
            </a:pPr>
            <a:endParaRPr lang="el-GR" sz="4400" dirty="0" smtClean="0"/>
          </a:p>
          <a:p>
            <a:pPr marL="0" indent="0">
              <a:buNone/>
            </a:pPr>
            <a:r>
              <a:rPr lang="el-GR" sz="4400" dirty="0" smtClean="0">
                <a:solidFill>
                  <a:srgbClr val="C00000"/>
                </a:solidFill>
              </a:rPr>
              <a:t>(α) – (δ): </a:t>
            </a:r>
            <a:r>
              <a:rPr lang="el-GR" sz="4400" dirty="0" smtClean="0">
                <a:solidFill>
                  <a:schemeClr val="accent6">
                    <a:lumMod val="50000"/>
                  </a:schemeClr>
                </a:solidFill>
              </a:rPr>
              <a:t>ΕΥΣΣΑΕ: </a:t>
            </a:r>
            <a:r>
              <a:rPr lang="el-GR" sz="44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Ε</a:t>
            </a:r>
            <a:r>
              <a:rPr lang="el-GR" sz="4400" dirty="0" smtClean="0">
                <a:solidFill>
                  <a:schemeClr val="accent6">
                    <a:lumMod val="50000"/>
                  </a:schemeClr>
                </a:solidFill>
              </a:rPr>
              <a:t>κπόνηση </a:t>
            </a:r>
            <a:r>
              <a:rPr lang="el-GR" sz="4400" dirty="0">
                <a:solidFill>
                  <a:schemeClr val="accent6">
                    <a:lumMod val="50000"/>
                  </a:schemeClr>
                </a:solidFill>
              </a:rPr>
              <a:t>σχετικής μελέτης </a:t>
            </a:r>
            <a:r>
              <a:rPr lang="el-GR" sz="44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 Αποστολή των αποτελεσμάτων στις Δ.Α</a:t>
            </a:r>
            <a:r>
              <a:rPr lang="el-GR" sz="40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530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04144" y="689549"/>
            <a:ext cx="21268926" cy="11664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4400" b="1" dirty="0" smtClean="0"/>
              <a:t>31/3/2025: </a:t>
            </a:r>
            <a:r>
              <a:rPr lang="el-GR" sz="4400" b="1" dirty="0"/>
              <a:t>Υποβολή </a:t>
            </a:r>
            <a:r>
              <a:rPr lang="el-GR" sz="4400" b="1" dirty="0" smtClean="0"/>
              <a:t>των αποτελεσμάτων της ενδιάμεσης επανεξέτασης στην ΕΕ </a:t>
            </a:r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r>
              <a:rPr lang="el-GR" sz="4400" dirty="0" smtClean="0"/>
              <a:t>Στην ενδιάμεση επανεξέταση περιλαμβάνεται πρόταση οριστικής κατανομής του ποσού ευελιξίας, ως εξής: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4400" dirty="0"/>
              <a:t> </a:t>
            </a:r>
            <a:r>
              <a:rPr lang="el-GR" sz="4400" dirty="0" smtClean="0"/>
              <a:t>Τροποποίηση Προγράμματος με ανακατανομή του ποσού ευελιξίας μεταξύ άλλων    Προτεραιοτήτων εντός του ίδιου Προγράμματος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4400" dirty="0" smtClean="0"/>
              <a:t> Ανακατανομή του ποσού ευελιξίας σε Προτεραιότητες άλλου Προγράμματος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4400" dirty="0" smtClean="0"/>
              <a:t> Διατήρηση της τρέχουσας κατανομής στο Πρόγραμμα</a:t>
            </a:r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r>
              <a:rPr lang="el-GR" sz="4400" u="sng" dirty="0" smtClean="0"/>
              <a:t>Εξαιρέσεις από ενδιάμεση επανεξέταση</a:t>
            </a:r>
            <a:r>
              <a:rPr lang="el-GR" sz="4400" dirty="0" smtClean="0"/>
              <a:t>: </a:t>
            </a:r>
          </a:p>
          <a:p>
            <a:r>
              <a:rPr lang="el-GR" sz="4400" dirty="0" smtClean="0"/>
              <a:t>Οι προτεραιότητες STEP </a:t>
            </a:r>
          </a:p>
          <a:p>
            <a:r>
              <a:rPr lang="el-GR" sz="4400" dirty="0" smtClean="0"/>
              <a:t>Όλο </a:t>
            </a:r>
            <a:r>
              <a:rPr lang="el-GR" sz="4400" dirty="0"/>
              <a:t>το πρόγραμμα </a:t>
            </a:r>
            <a:r>
              <a:rPr lang="el-GR" sz="4400" dirty="0" smtClean="0"/>
              <a:t>εφόσον το </a:t>
            </a:r>
            <a:r>
              <a:rPr lang="el-GR" sz="4400" dirty="0"/>
              <a:t>σύνολο του ποσού ευελιξίας διατεθεί σε στόχους STEP </a:t>
            </a:r>
          </a:p>
          <a:p>
            <a:pPr marL="0" indent="0">
              <a:buNone/>
            </a:pPr>
            <a:r>
              <a:rPr lang="el-GR" sz="4400" u="sng" dirty="0" smtClean="0"/>
              <a:t>Προϋπόθεση</a:t>
            </a:r>
            <a:r>
              <a:rPr lang="el-GR" sz="4400" dirty="0" smtClean="0"/>
              <a:t>: Υποβολή αιτήματος </a:t>
            </a:r>
            <a:r>
              <a:rPr lang="el-GR" sz="4400" dirty="0"/>
              <a:t>τροποποίησης ως </a:t>
            </a:r>
            <a:r>
              <a:rPr lang="el-GR" sz="4400" dirty="0" smtClean="0"/>
              <a:t>31/8/2024</a:t>
            </a:r>
          </a:p>
        </p:txBody>
      </p:sp>
    </p:spTree>
    <p:extLst>
      <p:ext uri="{BB962C8B-B14F-4D97-AF65-F5344CB8AC3E}">
        <p14:creationId xmlns:p14="http://schemas.microsoft.com/office/powerpoint/2010/main" val="3996287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9CBE5-0B2D-C052-C420-07D27C56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318" y="1381082"/>
            <a:ext cx="18075943" cy="1350728"/>
          </a:xfrm>
        </p:spPr>
        <p:txBody>
          <a:bodyPr>
            <a:normAutofit/>
          </a:bodyPr>
          <a:lstStyle/>
          <a:p>
            <a:r>
              <a:rPr lang="el-GR" sz="3579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sz="6163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Έκθεση </a:t>
            </a:r>
            <a:r>
              <a:rPr lang="el-GR" sz="6163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Συμπληρωματικότητας ΕΣΠΑ -</a:t>
            </a:r>
            <a:r>
              <a:rPr lang="el-GR" sz="6163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ΤΑΑ</a:t>
            </a:r>
            <a:endParaRPr lang="en-GB" sz="4772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Θέση περιεχομένου 6">
            <a:extLst>
              <a:ext uri="{FF2B5EF4-FFF2-40B4-BE49-F238E27FC236}">
                <a16:creationId xmlns:a16="http://schemas.microsoft.com/office/drawing/2014/main" id="{F70CB320-11F5-6E40-A564-578268FD4B4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11977" y="6352444"/>
          <a:ext cx="21815584" cy="5867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777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21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12669" y="2657940"/>
            <a:ext cx="21263955" cy="341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highlight>
                <a:srgbClr val="FFFF00"/>
              </a:highlight>
            </a:endParaRPr>
          </a:p>
          <a:p>
            <a:endParaRPr lang="en-US" sz="54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Υλοποίηση </a:t>
            </a:r>
            <a:r>
              <a:rPr lang="el-GR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Προγραμμάτων ΕΣΠΑ 2021-2027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endParaRPr lang="el-GR" sz="36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9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Υλοποίηση </a:t>
            </a:r>
            <a:r>
              <a:rPr lang="el-GR" dirty="0"/>
              <a:t>ΕΣΠΑ </a:t>
            </a:r>
            <a:r>
              <a:rPr lang="el-GR" dirty="0" smtClean="0"/>
              <a:t>2021-2027</a:t>
            </a:r>
            <a:endParaRPr lang="el-GR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1666875" y="2576513"/>
          <a:ext cx="20905788" cy="9777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11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6468" y="730251"/>
            <a:ext cx="21904732" cy="1131800"/>
          </a:xfrm>
        </p:spPr>
        <p:txBody>
          <a:bodyPr>
            <a:normAutofit/>
          </a:bodyPr>
          <a:lstStyle/>
          <a:p>
            <a:r>
              <a:rPr lang="el-GR" dirty="0" smtClean="0"/>
              <a:t>Υλοποίηση </a:t>
            </a:r>
            <a:r>
              <a:rPr lang="el-GR" dirty="0"/>
              <a:t>ΕΣΠΑ 2021-2027 </a:t>
            </a:r>
            <a:r>
              <a:rPr lang="el-GR" dirty="0" smtClean="0"/>
              <a:t>– Περιφερειακά Προγράμματα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666875" y="2576513"/>
          <a:ext cx="20905788" cy="9777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430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12669" y="2657940"/>
            <a:ext cx="21263955" cy="332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highlight>
                <a:srgbClr val="FFFF00"/>
              </a:highlight>
            </a:endParaRPr>
          </a:p>
          <a:p>
            <a:endParaRPr lang="el-GR" sz="6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Πλατφόρμα </a:t>
            </a:r>
            <a:r>
              <a:rPr lang="el-GR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Στρατηγικών Τεχνολογιών για την Ευρώπη</a:t>
            </a: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STEP)</a:t>
            </a:r>
            <a:endParaRPr lang="el-GR" sz="54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54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3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87B39F-ED36-7774-0D57-8B2316FCB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44" y="1079386"/>
            <a:ext cx="23042880" cy="11318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     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</a:t>
            </a:r>
            <a:r>
              <a:rPr lang="el-GR" sz="5300" dirty="0"/>
              <a:t>Κανονισμός </a:t>
            </a:r>
            <a:r>
              <a:rPr lang="en-US" sz="5300" dirty="0"/>
              <a:t>STEP </a:t>
            </a:r>
            <a:r>
              <a:rPr lang="el-GR" sz="5300" dirty="0"/>
              <a:t>2024/795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66272" y="2007319"/>
            <a:ext cx="20906602" cy="977698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el-GR" dirty="0" smtClean="0"/>
          </a:p>
          <a:p>
            <a:pPr marL="0" lvl="0" indent="0">
              <a:buNone/>
            </a:pPr>
            <a:r>
              <a:rPr lang="el-GR" dirty="0" smtClean="0"/>
              <a:t>Εθνικό Σημείο Επαφής: ΕΥΣΣΑΕ </a:t>
            </a:r>
          </a:p>
          <a:p>
            <a:pPr marL="0" lvl="0" indent="0">
              <a:buNone/>
            </a:pPr>
            <a:endParaRPr lang="el-GR" dirty="0" smtClean="0"/>
          </a:p>
          <a:p>
            <a:pPr marL="0" lvl="0" indent="0">
              <a:buNone/>
            </a:pPr>
            <a:r>
              <a:rPr lang="el-GR" dirty="0" smtClean="0"/>
              <a:t>Η πλατφόρμα </a:t>
            </a:r>
            <a:r>
              <a:rPr lang="en-US" dirty="0" smtClean="0"/>
              <a:t>STEP </a:t>
            </a:r>
            <a:r>
              <a:rPr lang="el-GR" dirty="0" smtClean="0"/>
              <a:t>θα </a:t>
            </a:r>
            <a:r>
              <a:rPr lang="el-GR" dirty="0"/>
              <a:t>λειτουργήσει χρησιμοποιώντας υφιστάμενα δίκτυα και διαδικασίες, μέσω των ευρωπαϊκών προγραμμάτων: </a:t>
            </a:r>
            <a:endParaRPr lang="el-GR" dirty="0" smtClean="0"/>
          </a:p>
          <a:p>
            <a:r>
              <a:rPr lang="el-GR" dirty="0" smtClean="0"/>
              <a:t>άμεσης </a:t>
            </a:r>
            <a:r>
              <a:rPr lang="el-GR" dirty="0"/>
              <a:t>διαχείρισης (</a:t>
            </a:r>
            <a:r>
              <a:rPr lang="en-US" dirty="0" err="1"/>
              <a:t>InvestEU</a:t>
            </a:r>
            <a:r>
              <a:rPr lang="el-GR" dirty="0"/>
              <a:t>, </a:t>
            </a:r>
            <a:r>
              <a:rPr lang="en-US" dirty="0"/>
              <a:t>Horizon</a:t>
            </a:r>
            <a:r>
              <a:rPr lang="el-GR" dirty="0"/>
              <a:t> κ.α.)</a:t>
            </a:r>
          </a:p>
          <a:p>
            <a:pPr lvl="0"/>
            <a:r>
              <a:rPr lang="el-GR" dirty="0"/>
              <a:t>επιμερισμένης διαχείρισης (προγράμματα Πολιτικής Συνοχής) </a:t>
            </a:r>
          </a:p>
          <a:p>
            <a:pPr lvl="0"/>
            <a:r>
              <a:rPr lang="el-GR" dirty="0" smtClean="0"/>
              <a:t>Ταμείου </a:t>
            </a:r>
            <a:r>
              <a:rPr lang="el-GR" dirty="0"/>
              <a:t>Ανάκαμψης και Ανθεκτικότητας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 smtClean="0"/>
              <a:t>Σφραγίδα Κυριαρχίας</a:t>
            </a:r>
            <a:r>
              <a:rPr lang="el-GR" dirty="0" smtClean="0"/>
              <a:t>: μέσω προγραμμάτων </a:t>
            </a:r>
            <a:r>
              <a:rPr lang="el-GR" dirty="0"/>
              <a:t>άμεσης </a:t>
            </a:r>
            <a:r>
              <a:rPr lang="el-GR" dirty="0" smtClean="0"/>
              <a:t>διαχείρισης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r>
              <a:rPr lang="el-GR" dirty="0" smtClean="0"/>
              <a:t>έργα </a:t>
            </a:r>
            <a:r>
              <a:rPr lang="el-GR" dirty="0"/>
              <a:t>υψηλής ποιότητας που συμβάλουν στην επίτευξη των στόχων </a:t>
            </a:r>
            <a:r>
              <a:rPr lang="el-GR" dirty="0" smtClean="0"/>
              <a:t>STEP - επιλέξιμα </a:t>
            </a:r>
            <a:r>
              <a:rPr lang="el-GR" dirty="0"/>
              <a:t>για χρηματοδότηση από τα προγράμματα του ΕΣΠΑ</a:t>
            </a:r>
          </a:p>
        </p:txBody>
      </p:sp>
    </p:spTree>
    <p:extLst>
      <p:ext uri="{BB962C8B-B14F-4D97-AF65-F5344CB8AC3E}">
        <p14:creationId xmlns:p14="http://schemas.microsoft.com/office/powerpoint/2010/main" val="147221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87B39F-ED36-7774-0D57-8B2316FCB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44" y="1079386"/>
            <a:ext cx="23042880" cy="11318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      </a:t>
            </a:r>
            <a:r>
              <a:rPr lang="el-GR" sz="4800" dirty="0"/>
              <a:t>Πεδία Εφαρμογής, Στόχοι &amp; Προϋποθέσεις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l-GR" sz="4400" b="1" dirty="0" smtClean="0"/>
          </a:p>
          <a:p>
            <a:pPr marL="0" indent="0">
              <a:buNone/>
            </a:pPr>
            <a:r>
              <a:rPr lang="el-GR" sz="4400" b="1" dirty="0" smtClean="0"/>
              <a:t>Πεδίο εφαρμογής / Τομείς</a:t>
            </a:r>
          </a:p>
          <a:p>
            <a:r>
              <a:rPr lang="el-GR" sz="4400" dirty="0" smtClean="0"/>
              <a:t>Ψηφιακές τεχνολογίες και τεχνολογίες βαθιάς καινοτομίας</a:t>
            </a:r>
          </a:p>
          <a:p>
            <a:r>
              <a:rPr lang="el-GR" sz="4400" dirty="0" smtClean="0"/>
              <a:t>Καθαρές και αποδοτικές ως προς τους πόρους τεχνολογίες</a:t>
            </a:r>
          </a:p>
          <a:p>
            <a:r>
              <a:rPr lang="el-GR" sz="4400" dirty="0" smtClean="0"/>
              <a:t>Βιοτεχνολογίες</a:t>
            </a:r>
          </a:p>
          <a:p>
            <a:pPr marL="0" indent="0">
              <a:buNone/>
            </a:pPr>
            <a:endParaRPr lang="el-GR" sz="4400" b="1" dirty="0" smtClean="0"/>
          </a:p>
          <a:p>
            <a:pPr marL="0" indent="0">
              <a:buNone/>
            </a:pPr>
            <a:r>
              <a:rPr lang="el-GR" sz="4400" b="1" dirty="0" smtClean="0"/>
              <a:t>Στόχοι</a:t>
            </a:r>
          </a:p>
          <a:p>
            <a:r>
              <a:rPr lang="el-GR" sz="4400" dirty="0" smtClean="0"/>
              <a:t>Ανάπτυξη και παραγωγή κρίσιμων τεχνολογιών</a:t>
            </a:r>
          </a:p>
          <a:p>
            <a:r>
              <a:rPr lang="el-GR" sz="4400" dirty="0" smtClean="0"/>
              <a:t>Ενίσχυση </a:t>
            </a:r>
            <a:r>
              <a:rPr lang="el-GR" sz="4400" dirty="0" err="1" smtClean="0"/>
              <a:t>αξιακών</a:t>
            </a:r>
            <a:r>
              <a:rPr lang="el-GR" sz="4400" dirty="0" smtClean="0"/>
              <a:t> αλυσίδων</a:t>
            </a:r>
          </a:p>
          <a:p>
            <a:r>
              <a:rPr lang="el-GR" sz="4400" dirty="0" smtClean="0"/>
              <a:t>Αντιμετώπιση ελλείψεων και δεξιότητες εργατικού δυναμικού</a:t>
            </a:r>
          </a:p>
        </p:txBody>
      </p:sp>
    </p:spTree>
    <p:extLst>
      <p:ext uri="{BB962C8B-B14F-4D97-AF65-F5344CB8AC3E}">
        <p14:creationId xmlns:p14="http://schemas.microsoft.com/office/powerpoint/2010/main" val="321871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87B39F-ED36-7774-0D57-8B2316FCB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44" y="1079386"/>
            <a:ext cx="23042880" cy="1131800"/>
          </a:xfrm>
        </p:spPr>
        <p:txBody>
          <a:bodyPr>
            <a:normAutofit/>
          </a:bodyPr>
          <a:lstStyle/>
          <a:p>
            <a:r>
              <a:rPr lang="el-GR" sz="4800" dirty="0"/>
              <a:t>      Εφαρμογή </a:t>
            </a:r>
            <a:r>
              <a:rPr lang="en-US" sz="4800" dirty="0"/>
              <a:t>STEP </a:t>
            </a:r>
            <a:r>
              <a:rPr lang="el-GR" sz="4800" dirty="0"/>
              <a:t>στο ΕΣΠΑ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 smtClean="0"/>
              <a:t>ΠΠ 2021-2027</a:t>
            </a:r>
            <a:endParaRPr lang="en-US" b="1" dirty="0" smtClean="0"/>
          </a:p>
          <a:p>
            <a:pPr marL="0" indent="0">
              <a:buNone/>
            </a:pPr>
            <a:r>
              <a:rPr lang="el-GR" dirty="0" smtClean="0"/>
              <a:t>Αναφορικά με το ΕΤΠΑ/ΤΣ/ΕΚΤ+:</a:t>
            </a:r>
          </a:p>
          <a:p>
            <a:r>
              <a:rPr lang="el-GR" dirty="0" smtClean="0"/>
              <a:t>30% εφάπαξ προχρηματοδότηση</a:t>
            </a:r>
          </a:p>
          <a:p>
            <a:r>
              <a:rPr lang="el-GR" dirty="0" smtClean="0"/>
              <a:t>100% συγχρηματοδότηση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Αναφορικά με ΤΔΜ:</a:t>
            </a:r>
          </a:p>
          <a:p>
            <a:r>
              <a:rPr lang="el-GR" dirty="0" smtClean="0"/>
              <a:t>30% έκτακτη εφάπαξ προχρηματοδότηση από έναρξη ισχύος </a:t>
            </a:r>
            <a:r>
              <a:rPr lang="en-US" dirty="0" smtClean="0"/>
              <a:t>STEP</a:t>
            </a:r>
            <a:endParaRPr lang="el-GR" dirty="0" smtClean="0"/>
          </a:p>
          <a:p>
            <a:r>
              <a:rPr lang="el-GR" dirty="0"/>
              <a:t>100% συγχρηματοδότηση 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 algn="just">
              <a:buNone/>
            </a:pPr>
            <a:r>
              <a:rPr lang="el-GR" dirty="0"/>
              <a:t>Η </a:t>
            </a:r>
            <a:r>
              <a:rPr lang="el-GR" dirty="0" smtClean="0"/>
              <a:t>έκ</a:t>
            </a:r>
            <a:r>
              <a:rPr lang="el-GR" dirty="0"/>
              <a:t>τ</a:t>
            </a:r>
            <a:r>
              <a:rPr lang="el-GR" dirty="0" smtClean="0"/>
              <a:t>ακτη προχρηματοδότηση καταβάλλεται </a:t>
            </a:r>
            <a:r>
              <a:rPr lang="el-GR" dirty="0"/>
              <a:t>υπό την προϋπόθεση ότι η αίτηση τροποποίησης του προγράμματος θα υποβληθεί στην Επιτροπή έως τις </a:t>
            </a:r>
            <a:r>
              <a:rPr lang="el-GR" u="sng" dirty="0"/>
              <a:t>31 Μαρτίου 2025</a:t>
            </a:r>
            <a:r>
              <a:rPr lang="el-GR" u="sng" dirty="0" smtClean="0"/>
              <a:t>.</a:t>
            </a:r>
            <a:endParaRPr lang="el-GR" dirty="0" smtClean="0"/>
          </a:p>
          <a:p>
            <a:pPr marL="0" indent="0" algn="just">
              <a:buNone/>
            </a:pPr>
            <a:r>
              <a:rPr lang="el-GR" dirty="0" smtClean="0"/>
              <a:t> </a:t>
            </a:r>
          </a:p>
          <a:p>
            <a:pPr marL="0" indent="0">
              <a:buNone/>
            </a:pPr>
            <a:endParaRPr lang="el-GR" sz="4400" b="1" dirty="0" smtClean="0"/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endParaRPr lang="el-GR" sz="4400" dirty="0"/>
          </a:p>
          <a:p>
            <a:pPr marL="0" indent="0">
              <a:buNone/>
            </a:pP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3575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12669" y="2657940"/>
            <a:ext cx="21263955" cy="332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highlight>
                <a:srgbClr val="FFFF00"/>
              </a:highlight>
            </a:endParaRPr>
          </a:p>
          <a:p>
            <a:endParaRPr lang="el-GR" sz="66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Ενδιάμεση </a:t>
            </a:r>
            <a:r>
              <a:rPr lang="el-GR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Επανεξέταση (</a:t>
            </a: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Mid-term Review)</a:t>
            </a:r>
            <a:endParaRPr lang="el-GR" sz="54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5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3744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fbc563d-2777-4b54-8931-97c97506a81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8251F7559CD44CBEA5ABB95D056276" ma:contentTypeVersion="13" ma:contentTypeDescription="Create a new document." ma:contentTypeScope="" ma:versionID="1c45af5acdc1400e6809e1da30926d5c">
  <xsd:schema xmlns:xsd="http://www.w3.org/2001/XMLSchema" xmlns:xs="http://www.w3.org/2001/XMLSchema" xmlns:p="http://schemas.microsoft.com/office/2006/metadata/properties" xmlns:ns3="cfbc563d-2777-4b54-8931-97c97506a81b" targetNamespace="http://schemas.microsoft.com/office/2006/metadata/properties" ma:root="true" ma:fieldsID="795a8bbe497ae0819abf4cae0a189dce" ns3:_="">
    <xsd:import namespace="cfbc563d-2777-4b54-8931-97c97506a81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bc563d-2777-4b54-8931-97c97506a8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1958B1-98A7-46A5-8D36-5BB38DA6765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cfbc563d-2777-4b54-8931-97c97506a81b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240EF1D-EBDE-42BD-A3E5-FB05C7A9E8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FFE8F1-2C34-483E-87EC-28DF59A680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bc563d-2777-4b54-8931-97c97506a8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6071</TotalTime>
  <Words>489</Words>
  <Application>Microsoft Office PowerPoint</Application>
  <PresentationFormat>Προσαρμογή</PresentationFormat>
  <Paragraphs>91</Paragraphs>
  <Slides>13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13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Times New Roman</vt:lpstr>
      <vt:lpstr>Trebuchet MS</vt:lpstr>
      <vt:lpstr>Wingdings</vt:lpstr>
      <vt:lpstr>Προσαρμοσμένη σχεδίαση</vt:lpstr>
      <vt:lpstr>1_Προσαρμοσμένη σχεδίαση</vt:lpstr>
      <vt:lpstr>base</vt:lpstr>
      <vt:lpstr>Παρουσίαση του PowerPoint</vt:lpstr>
      <vt:lpstr>Παρουσίαση του PowerPoint</vt:lpstr>
      <vt:lpstr>Υλοποίηση ΕΣΠΑ 2021-2027</vt:lpstr>
      <vt:lpstr>Υλοποίηση ΕΣΠΑ 2021-2027 – Περιφερειακά Προγράμματα</vt:lpstr>
      <vt:lpstr>Παρουσίαση του PowerPoint</vt:lpstr>
      <vt:lpstr>             Κανονισμός STEP 2024/795 </vt:lpstr>
      <vt:lpstr>      Πεδία Εφαρμογής, Στόχοι &amp; Προϋποθέσεις </vt:lpstr>
      <vt:lpstr>      Εφαρμογή STEP στο ΕΣΠΑ</vt:lpstr>
      <vt:lpstr>Παρουσίαση του PowerPoint</vt:lpstr>
      <vt:lpstr>                                  Άρθρο 18 [&amp; Άρθρα 86(1),6(4)] του ΚΚΔ 1060/2021 </vt:lpstr>
      <vt:lpstr>Παρουσίαση του PowerPoint</vt:lpstr>
      <vt:lpstr> Έκθεση Συμπληρωματικότητας ΕΣΠΑ -ΤΑΑ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Σαμουελιάν, Νάντια</cp:lastModifiedBy>
  <cp:revision>253</cp:revision>
  <dcterms:created xsi:type="dcterms:W3CDTF">2022-06-03T15:25:51Z</dcterms:created>
  <dcterms:modified xsi:type="dcterms:W3CDTF">2024-05-28T09:14:26Z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0x010100598251F7559CD44CBEA5ABB95D056276</vt:lpwstr>
  </property>
</Properties>
</file>