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9"/>
  </p:notesMasterIdLst>
  <p:sldIdLst>
    <p:sldId id="257" r:id="rId2"/>
    <p:sldId id="259" r:id="rId3"/>
    <p:sldId id="260" r:id="rId4"/>
    <p:sldId id="261" r:id="rId5"/>
    <p:sldId id="262" r:id="rId6"/>
    <p:sldId id="263" r:id="rId7"/>
    <p:sldId id="264" r:id="rId8"/>
    <p:sldId id="266" r:id="rId9"/>
    <p:sldId id="286" r:id="rId10"/>
    <p:sldId id="265" r:id="rId11"/>
    <p:sldId id="269" r:id="rId12"/>
    <p:sldId id="270" r:id="rId13"/>
    <p:sldId id="267" r:id="rId14"/>
    <p:sldId id="271" r:id="rId15"/>
    <p:sldId id="272" r:id="rId16"/>
    <p:sldId id="273" r:id="rId17"/>
    <p:sldId id="274" r:id="rId18"/>
    <p:sldId id="275" r:id="rId19"/>
    <p:sldId id="276" r:id="rId20"/>
    <p:sldId id="278" r:id="rId21"/>
    <p:sldId id="280" r:id="rId22"/>
    <p:sldId id="287" r:id="rId23"/>
    <p:sldId id="282" r:id="rId24"/>
    <p:sldId id="283" r:id="rId25"/>
    <p:sldId id="284" r:id="rId26"/>
    <p:sldId id="277" r:id="rId27"/>
    <p:sldId id="285" r:id="rId2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696" y="4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_____________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sz="1000" dirty="0" smtClean="0"/>
              <a:t>ΠΟΣΟΣΤΙΑΙΑ</a:t>
            </a:r>
            <a:r>
              <a:rPr lang="el-GR" sz="1000" baseline="0" dirty="0" smtClean="0"/>
              <a:t> ΚΑΤΑΝΟΜΗ</a:t>
            </a:r>
            <a:endParaRPr lang="el-GR" sz="1000"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l-GR"/>
        </a:p>
      </c:txPr>
    </c:title>
    <c:autoTitleDeleted val="0"/>
    <c:plotArea>
      <c:layout>
        <c:manualLayout>
          <c:layoutTarget val="inner"/>
          <c:xMode val="edge"/>
          <c:yMode val="edge"/>
          <c:x val="8.7301975297978354E-2"/>
          <c:y val="0.16151999932181177"/>
          <c:w val="0.59578747202941851"/>
          <c:h val="0.67760926684362721"/>
        </c:manualLayout>
      </c:layout>
      <c:pieChart>
        <c:varyColors val="1"/>
        <c:ser>
          <c:idx val="0"/>
          <c:order val="0"/>
          <c:tx>
            <c:strRef>
              <c:f>Φύλλο1!$B$1</c:f>
              <c:strCache>
                <c:ptCount val="1"/>
                <c:pt idx="0">
                  <c:v>Πωλήσεις</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4046-4656-B89D-4A7BA417F02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046-4656-B89D-4A7BA417F02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4-4046-4656-B89D-4A7BA417F02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5-4046-4656-B89D-4A7BA417F02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6-4046-4656-B89D-4A7BA417F02A}"/>
              </c:ext>
            </c:extLst>
          </c:dPt>
          <c:dLbls>
            <c:dLbl>
              <c:idx val="0"/>
              <c:layout>
                <c:manualLayout>
                  <c:x val="-1.3736348115576351E-2"/>
                  <c:y val="0.10457437954504548"/>
                </c:manualLayout>
              </c:layout>
              <c:tx>
                <c:rich>
                  <a:bodyPr/>
                  <a:lstStyle/>
                  <a:p>
                    <a:r>
                      <a:rPr lang="en-US" smtClean="0"/>
                      <a:t>51,30</a:t>
                    </a:r>
                    <a:endParaRPr lang="en-US"/>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4046-4656-B89D-4A7BA417F02A}"/>
                </c:ext>
              </c:extLst>
            </c:dLbl>
            <c:dLbl>
              <c:idx val="1"/>
              <c:layout>
                <c:manualLayout>
                  <c:x val="-9.1564877237248644E-3"/>
                  <c:y val="-2.2850953677251224E-2"/>
                </c:manualLayout>
              </c:layout>
              <c:tx>
                <c:rich>
                  <a:bodyPr/>
                  <a:lstStyle/>
                  <a:p>
                    <a:r>
                      <a:rPr lang="en-US" smtClean="0"/>
                      <a:t>18,65</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4046-4656-B89D-4A7BA417F02A}"/>
                </c:ext>
              </c:extLst>
            </c:dLbl>
            <c:dLbl>
              <c:idx val="2"/>
              <c:layout>
                <c:manualLayout>
                  <c:x val="2.7841785872990158E-3"/>
                  <c:y val="-0.12033876498933106"/>
                </c:manualLayout>
              </c:layout>
              <c:tx>
                <c:rich>
                  <a:bodyPr/>
                  <a:lstStyle/>
                  <a:p>
                    <a:r>
                      <a:rPr lang="en-US" smtClean="0"/>
                      <a:t>16,06</a:t>
                    </a:r>
                    <a:endParaRPr lang="en-US"/>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4046-4656-B89D-4A7BA417F02A}"/>
                </c:ext>
              </c:extLst>
            </c:dLbl>
            <c:dLbl>
              <c:idx val="3"/>
              <c:layout>
                <c:manualLayout>
                  <c:x val="9.6166214384669022E-3"/>
                  <c:y val="8.3098003683160435E-3"/>
                </c:manualLayout>
              </c:layout>
              <c:tx>
                <c:rich>
                  <a:bodyPr/>
                  <a:lstStyle/>
                  <a:p>
                    <a:r>
                      <a:rPr lang="en-US" dirty="0" smtClean="0"/>
                      <a:t>12,44</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4046-4656-B89D-4A7BA417F02A}"/>
                </c:ext>
              </c:extLst>
            </c:dLbl>
            <c:dLbl>
              <c:idx val="4"/>
              <c:layout>
                <c:manualLayout>
                  <c:x val="1.1731389063435585E-2"/>
                  <c:y val="-6.3330811736446082E-3"/>
                </c:manualLayout>
              </c:layout>
              <c:tx>
                <c:rich>
                  <a:bodyPr/>
                  <a:lstStyle/>
                  <a:p>
                    <a:r>
                      <a:rPr lang="en-US" dirty="0" smtClean="0"/>
                      <a:t>1</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4046-4656-B89D-4A7BA417F02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Φύλλο1!$A$2:$A$6</c:f>
              <c:strCache>
                <c:ptCount val="5"/>
                <c:pt idx="0">
                  <c:v>Μέλη οικογένειας</c:v>
                </c:pt>
                <c:pt idx="1">
                  <c:v>Χρήση ουσιών</c:v>
                </c:pt>
                <c:pt idx="2">
                  <c:v>Χρήση αλκοόλ</c:v>
                </c:pt>
                <c:pt idx="3">
                  <c:v>Εξάρτηση από τυχερά παιχνίδια</c:v>
                </c:pt>
                <c:pt idx="4">
                  <c:v>Εξάρτηση από το Διαδίκτυο</c:v>
                </c:pt>
              </c:strCache>
            </c:strRef>
          </c:cat>
          <c:val>
            <c:numRef>
              <c:f>Φύλλο1!$B$2:$B$6</c:f>
              <c:numCache>
                <c:formatCode>General</c:formatCode>
                <c:ptCount val="5"/>
                <c:pt idx="0">
                  <c:v>198</c:v>
                </c:pt>
                <c:pt idx="1">
                  <c:v>72</c:v>
                </c:pt>
                <c:pt idx="2">
                  <c:v>62</c:v>
                </c:pt>
                <c:pt idx="3">
                  <c:v>48</c:v>
                </c:pt>
                <c:pt idx="4">
                  <c:v>6</c:v>
                </c:pt>
              </c:numCache>
            </c:numRef>
          </c:val>
          <c:extLst>
            <c:ext xmlns:c16="http://schemas.microsoft.com/office/drawing/2014/chart" uri="{C3380CC4-5D6E-409C-BE32-E72D297353CC}">
              <c16:uniqueId val="{00000000-4046-4656-B89D-4A7BA417F02A}"/>
            </c:ext>
          </c:extLst>
        </c:ser>
        <c:ser>
          <c:idx val="1"/>
          <c:order val="1"/>
          <c:tx>
            <c:strRef>
              <c:f>Φύλλο1!$C$1</c:f>
              <c:strCache>
                <c:ptCount val="1"/>
                <c:pt idx="0">
                  <c:v>Στήλη1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B-3736-4B9E-883C-5D11DB85BE6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D-3736-4B9E-883C-5D11DB85BE6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F-3736-4B9E-883C-5D11DB85BE6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1-3736-4B9E-883C-5D11DB85BE6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3-3736-4B9E-883C-5D11DB85BE69}"/>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Φύλλο1!$A$2:$A$6</c:f>
              <c:strCache>
                <c:ptCount val="5"/>
                <c:pt idx="0">
                  <c:v>Μέλη οικογένειας</c:v>
                </c:pt>
                <c:pt idx="1">
                  <c:v>Χρήση ουσιών</c:v>
                </c:pt>
                <c:pt idx="2">
                  <c:v>Χρήση αλκοόλ</c:v>
                </c:pt>
                <c:pt idx="3">
                  <c:v>Εξάρτηση από τυχερά παιχνίδια</c:v>
                </c:pt>
                <c:pt idx="4">
                  <c:v>Εξάρτηση από το Διαδίκτυο</c:v>
                </c:pt>
              </c:strCache>
            </c:strRef>
          </c:cat>
          <c:val>
            <c:numRef>
              <c:f>Φύλλο1!$C$2:$C$6</c:f>
              <c:numCache>
                <c:formatCode>General</c:formatCode>
                <c:ptCount val="5"/>
                <c:pt idx="0">
                  <c:v>0</c:v>
                </c:pt>
                <c:pt idx="1">
                  <c:v>0</c:v>
                </c:pt>
                <c:pt idx="2">
                  <c:v>0</c:v>
                </c:pt>
                <c:pt idx="3">
                  <c:v>0</c:v>
                </c:pt>
                <c:pt idx="4">
                  <c:v>0</c:v>
                </c:pt>
              </c:numCache>
            </c:numRef>
          </c:val>
          <c:extLst>
            <c:ext xmlns:c16="http://schemas.microsoft.com/office/drawing/2014/chart" uri="{C3380CC4-5D6E-409C-BE32-E72D297353CC}">
              <c16:uniqueId val="{00000001-4046-4656-B89D-4A7BA417F02A}"/>
            </c:ext>
          </c:extLst>
        </c:ser>
        <c:dLbls>
          <c:dLblPos val="bestFit"/>
          <c:showLegendKey val="0"/>
          <c:showVal val="1"/>
          <c:showCatName val="0"/>
          <c:showSerName val="0"/>
          <c:showPercent val="0"/>
          <c:showBubbleSize val="0"/>
          <c:showLeaderLines val="0"/>
        </c:dLbls>
        <c:firstSliceAng val="0"/>
      </c:pieChart>
      <c:spPr>
        <a:noFill/>
        <a:ln>
          <a:noFill/>
        </a:ln>
        <a:effectLst/>
      </c:spPr>
    </c:plotArea>
    <c:legend>
      <c:legendPos val="r"/>
      <c:layout>
        <c:manualLayout>
          <c:xMode val="edge"/>
          <c:yMode val="edge"/>
          <c:x val="0.75925470827617902"/>
          <c:y val="0.25707198219955391"/>
          <c:w val="0.22404022020002676"/>
          <c:h val="0.5530026534114114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D70B8A-0778-4821-AF77-EE6C85F68C6B}" type="datetimeFigureOut">
              <a:rPr lang="el-GR" smtClean="0"/>
              <a:t>30/5/2024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E71089-692D-41DA-903E-6B738119912D}" type="slidenum">
              <a:rPr lang="el-GR" smtClean="0"/>
              <a:t>‹#›</a:t>
            </a:fld>
            <a:endParaRPr lang="el-GR"/>
          </a:p>
        </p:txBody>
      </p:sp>
    </p:spTree>
    <p:extLst>
      <p:ext uri="{BB962C8B-B14F-4D97-AF65-F5344CB8AC3E}">
        <p14:creationId xmlns:p14="http://schemas.microsoft.com/office/powerpoint/2010/main" val="3682081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rtlCol="0"/>
          <a:lstStyle/>
          <a:p>
            <a:pPr rtl="0"/>
            <a:endParaRPr lang="el-GR" dirty="0"/>
          </a:p>
        </p:txBody>
      </p:sp>
      <p:sp>
        <p:nvSpPr>
          <p:cNvPr id="4" name="Θέση αριθμού διαφάνειας 3"/>
          <p:cNvSpPr>
            <a:spLocks noGrp="1"/>
          </p:cNvSpPr>
          <p:nvPr>
            <p:ph type="sldNum" sz="quarter" idx="10"/>
          </p:nvPr>
        </p:nvSpPr>
        <p:spPr/>
        <p:txBody>
          <a:bodyPr rtlCol="0"/>
          <a:lstStyle/>
          <a:p>
            <a:pPr rtl="0"/>
            <a:fld id="{EC112EAA-B504-4DE4-86AF-9234CC185AA8}" type="slidenum">
              <a:rPr lang="el-GR" smtClean="0"/>
              <a:t>2</a:t>
            </a:fld>
            <a:endParaRPr lang="el-GR" dirty="0"/>
          </a:p>
        </p:txBody>
      </p:sp>
    </p:spTree>
    <p:extLst>
      <p:ext uri="{BB962C8B-B14F-4D97-AF65-F5344CB8AC3E}">
        <p14:creationId xmlns:p14="http://schemas.microsoft.com/office/powerpoint/2010/main" val="4251205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l-GR" smtClean="0"/>
              <a:t>Στυλ κύριου τίτλου</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2356E5A2-2AA9-402A-9C0D-9082C1A3C21C}" type="datetimeFigureOut">
              <a:rPr lang="el-GR" smtClean="0"/>
              <a:t>30/5/2024</a:t>
            </a:fld>
            <a:endParaRPr lang="el-GR"/>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l-GR"/>
          </a:p>
        </p:txBody>
      </p:sp>
      <p:sp>
        <p:nvSpPr>
          <p:cNvPr id="6" name="Slide Number Placeholder 5"/>
          <p:cNvSpPr>
            <a:spLocks noGrp="1"/>
          </p:cNvSpPr>
          <p:nvPr>
            <p:ph type="sldNum" sz="quarter" idx="12"/>
          </p:nvPr>
        </p:nvSpPr>
        <p:spPr>
          <a:xfrm>
            <a:off x="10469880" y="320040"/>
            <a:ext cx="914400" cy="320040"/>
          </a:xfrm>
        </p:spPr>
        <p:txBody>
          <a:bodyPr/>
          <a:lstStyle/>
          <a:p>
            <a:fld id="{FA9F4394-A54B-4F74-8577-E06BBF59EFFA}" type="slidenum">
              <a:rPr lang="el-GR" smtClean="0"/>
              <a:t>‹#›</a:t>
            </a:fld>
            <a:endParaRPr lang="el-GR"/>
          </a:p>
        </p:txBody>
      </p:sp>
    </p:spTree>
    <p:extLst>
      <p:ext uri="{BB962C8B-B14F-4D97-AF65-F5344CB8AC3E}">
        <p14:creationId xmlns:p14="http://schemas.microsoft.com/office/powerpoint/2010/main" val="3842069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2356E5A2-2AA9-402A-9C0D-9082C1A3C21C}" type="datetimeFigureOut">
              <a:rPr lang="el-GR" smtClean="0"/>
              <a:t>30/5/2024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A9F4394-A54B-4F74-8577-E06BBF59EFFA}" type="slidenum">
              <a:rPr lang="el-GR" smtClean="0"/>
              <a:t>‹#›</a:t>
            </a:fld>
            <a:endParaRPr lang="el-GR"/>
          </a:p>
        </p:txBody>
      </p:sp>
    </p:spTree>
    <p:extLst>
      <p:ext uri="{BB962C8B-B14F-4D97-AF65-F5344CB8AC3E}">
        <p14:creationId xmlns:p14="http://schemas.microsoft.com/office/powerpoint/2010/main" val="3409817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804672" y="320040"/>
            <a:ext cx="3657600" cy="320040"/>
          </a:xfrm>
        </p:spPr>
        <p:txBody>
          <a:bodyPr/>
          <a:lstStyle/>
          <a:p>
            <a:fld id="{2356E5A2-2AA9-402A-9C0D-9082C1A3C21C}" type="datetimeFigureOut">
              <a:rPr lang="el-GR" smtClean="0"/>
              <a:t>30/5/2024</a:t>
            </a:fld>
            <a:endParaRPr lang="el-GR"/>
          </a:p>
        </p:txBody>
      </p:sp>
      <p:sp>
        <p:nvSpPr>
          <p:cNvPr id="5" name="Footer Placeholder 4"/>
          <p:cNvSpPr>
            <a:spLocks noGrp="1"/>
          </p:cNvSpPr>
          <p:nvPr>
            <p:ph type="ftr" sz="quarter" idx="11"/>
          </p:nvPr>
        </p:nvSpPr>
        <p:spPr>
          <a:xfrm>
            <a:off x="804672" y="6227064"/>
            <a:ext cx="10588752" cy="320040"/>
          </a:xfrm>
        </p:spPr>
        <p:txBody>
          <a:bodyPr/>
          <a:lstStyle/>
          <a:p>
            <a:endParaRPr lang="el-GR"/>
          </a:p>
        </p:txBody>
      </p:sp>
      <p:sp>
        <p:nvSpPr>
          <p:cNvPr id="6" name="Slide Number Placeholder 5"/>
          <p:cNvSpPr>
            <a:spLocks noGrp="1"/>
          </p:cNvSpPr>
          <p:nvPr>
            <p:ph type="sldNum" sz="quarter" idx="12"/>
          </p:nvPr>
        </p:nvSpPr>
        <p:spPr>
          <a:xfrm>
            <a:off x="10469880" y="320040"/>
            <a:ext cx="914400" cy="320040"/>
          </a:xfrm>
        </p:spPr>
        <p:txBody>
          <a:bodyPr/>
          <a:lstStyle/>
          <a:p>
            <a:fld id="{FA9F4394-A54B-4F74-8577-E06BBF59EFFA}" type="slidenum">
              <a:rPr lang="el-GR" smtClean="0"/>
              <a:t>‹#›</a:t>
            </a:fld>
            <a:endParaRPr lang="el-GR"/>
          </a:p>
        </p:txBody>
      </p:sp>
    </p:spTree>
    <p:extLst>
      <p:ext uri="{BB962C8B-B14F-4D97-AF65-F5344CB8AC3E}">
        <p14:creationId xmlns:p14="http://schemas.microsoft.com/office/powerpoint/2010/main" val="1682505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l-GR" smtClean="0"/>
              <a:t>Στυλ κύριου τίτλου</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2356E5A2-2AA9-402A-9C0D-9082C1A3C21C}" type="datetimeFigureOut">
              <a:rPr lang="el-GR" smtClean="0"/>
              <a:t>30/5/2024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A9F4394-A54B-4F74-8577-E06BBF59EFFA}" type="slidenum">
              <a:rPr lang="el-GR" smtClean="0"/>
              <a:t>‹#›</a:t>
            </a:fld>
            <a:endParaRPr lang="el-GR"/>
          </a:p>
        </p:txBody>
      </p:sp>
    </p:spTree>
    <p:extLst>
      <p:ext uri="{BB962C8B-B14F-4D97-AF65-F5344CB8AC3E}">
        <p14:creationId xmlns:p14="http://schemas.microsoft.com/office/powerpoint/2010/main" val="94159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l-GR" smtClean="0"/>
              <a:t>Στυλ κύριου τίτλου</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a:xfrm>
            <a:off x="804672" y="320040"/>
            <a:ext cx="3657600" cy="320040"/>
          </a:xfrm>
        </p:spPr>
        <p:txBody>
          <a:bodyPr/>
          <a:lstStyle/>
          <a:p>
            <a:fld id="{2356E5A2-2AA9-402A-9C0D-9082C1A3C21C}" type="datetimeFigureOut">
              <a:rPr lang="el-GR" smtClean="0"/>
              <a:t>30/5/2024</a:t>
            </a:fld>
            <a:endParaRPr lang="el-GR"/>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l-GR"/>
          </a:p>
        </p:txBody>
      </p:sp>
      <p:sp>
        <p:nvSpPr>
          <p:cNvPr id="6" name="Slide Number Placeholder 5"/>
          <p:cNvSpPr>
            <a:spLocks noGrp="1"/>
          </p:cNvSpPr>
          <p:nvPr>
            <p:ph type="sldNum" sz="quarter" idx="12"/>
          </p:nvPr>
        </p:nvSpPr>
        <p:spPr>
          <a:xfrm>
            <a:off x="10469880" y="320040"/>
            <a:ext cx="914400" cy="320040"/>
          </a:xfrm>
        </p:spPr>
        <p:txBody>
          <a:bodyPr/>
          <a:lstStyle/>
          <a:p>
            <a:fld id="{FA9F4394-A54B-4F74-8577-E06BBF59EFFA}" type="slidenum">
              <a:rPr lang="el-GR" smtClean="0"/>
              <a:t>‹#›</a:t>
            </a:fld>
            <a:endParaRPr lang="el-GR"/>
          </a:p>
        </p:txBody>
      </p:sp>
    </p:spTree>
    <p:extLst>
      <p:ext uri="{BB962C8B-B14F-4D97-AF65-F5344CB8AC3E}">
        <p14:creationId xmlns:p14="http://schemas.microsoft.com/office/powerpoint/2010/main" val="711300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l-GR" smtClean="0"/>
              <a:t>Στυλ κύριου τίτλου</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a:xfrm>
            <a:off x="804672" y="320040"/>
            <a:ext cx="3657600" cy="320040"/>
          </a:xfrm>
        </p:spPr>
        <p:txBody>
          <a:bodyPr/>
          <a:lstStyle/>
          <a:p>
            <a:fld id="{2356E5A2-2AA9-402A-9C0D-9082C1A3C21C}" type="datetimeFigureOut">
              <a:rPr lang="el-GR" smtClean="0"/>
              <a:t>30/5/2024</a:t>
            </a:fld>
            <a:endParaRPr lang="el-GR"/>
          </a:p>
        </p:txBody>
      </p:sp>
      <p:sp>
        <p:nvSpPr>
          <p:cNvPr id="6" name="Footer Placeholder 5"/>
          <p:cNvSpPr>
            <a:spLocks noGrp="1"/>
          </p:cNvSpPr>
          <p:nvPr>
            <p:ph type="ftr" sz="quarter" idx="11"/>
          </p:nvPr>
        </p:nvSpPr>
        <p:spPr>
          <a:xfrm>
            <a:off x="804672" y="6227064"/>
            <a:ext cx="10588752" cy="320040"/>
          </a:xfrm>
        </p:spPr>
        <p:txBody>
          <a:bodyPr/>
          <a:lstStyle/>
          <a:p>
            <a:endParaRPr lang="el-GR"/>
          </a:p>
        </p:txBody>
      </p:sp>
      <p:sp>
        <p:nvSpPr>
          <p:cNvPr id="7" name="Slide Number Placeholder 6"/>
          <p:cNvSpPr>
            <a:spLocks noGrp="1"/>
          </p:cNvSpPr>
          <p:nvPr>
            <p:ph type="sldNum" sz="quarter" idx="12"/>
          </p:nvPr>
        </p:nvSpPr>
        <p:spPr>
          <a:xfrm>
            <a:off x="10469880" y="320040"/>
            <a:ext cx="914400" cy="320040"/>
          </a:xfrm>
        </p:spPr>
        <p:txBody>
          <a:bodyPr/>
          <a:lstStyle/>
          <a:p>
            <a:fld id="{FA9F4394-A54B-4F74-8577-E06BBF59EFFA}" type="slidenum">
              <a:rPr lang="el-GR" smtClean="0"/>
              <a:t>‹#›</a:t>
            </a:fld>
            <a:endParaRPr lang="el-GR"/>
          </a:p>
        </p:txBody>
      </p:sp>
    </p:spTree>
    <p:extLst>
      <p:ext uri="{BB962C8B-B14F-4D97-AF65-F5344CB8AC3E}">
        <p14:creationId xmlns:p14="http://schemas.microsoft.com/office/powerpoint/2010/main" val="340261942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l-GR" smtClean="0"/>
              <a:t>Στυλ κύριου τίτλου</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5125305" y="1488985"/>
            <a:ext cx="6264350" cy="1696853"/>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5118447" y="4351687"/>
            <a:ext cx="6265588" cy="1704060"/>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a:xfrm>
            <a:off x="804672" y="320040"/>
            <a:ext cx="3657600" cy="320040"/>
          </a:xfrm>
        </p:spPr>
        <p:txBody>
          <a:bodyPr/>
          <a:lstStyle/>
          <a:p>
            <a:fld id="{2356E5A2-2AA9-402A-9C0D-9082C1A3C21C}" type="datetimeFigureOut">
              <a:rPr lang="el-GR" smtClean="0"/>
              <a:t>30/5/2024</a:t>
            </a:fld>
            <a:endParaRPr lang="el-GR"/>
          </a:p>
        </p:txBody>
      </p:sp>
      <p:sp>
        <p:nvSpPr>
          <p:cNvPr id="8" name="Footer Placeholder 7"/>
          <p:cNvSpPr>
            <a:spLocks noGrp="1"/>
          </p:cNvSpPr>
          <p:nvPr>
            <p:ph type="ftr" sz="quarter" idx="11"/>
          </p:nvPr>
        </p:nvSpPr>
        <p:spPr>
          <a:xfrm>
            <a:off x="804672" y="6227064"/>
            <a:ext cx="10588752" cy="320040"/>
          </a:xfrm>
        </p:spPr>
        <p:txBody>
          <a:bodyPr/>
          <a:lstStyle/>
          <a:p>
            <a:endParaRPr lang="el-GR"/>
          </a:p>
        </p:txBody>
      </p:sp>
      <p:sp>
        <p:nvSpPr>
          <p:cNvPr id="9" name="Slide Number Placeholder 8"/>
          <p:cNvSpPr>
            <a:spLocks noGrp="1"/>
          </p:cNvSpPr>
          <p:nvPr>
            <p:ph type="sldNum" sz="quarter" idx="12"/>
          </p:nvPr>
        </p:nvSpPr>
        <p:spPr>
          <a:xfrm>
            <a:off x="10469880" y="320040"/>
            <a:ext cx="914400" cy="320040"/>
          </a:xfrm>
        </p:spPr>
        <p:txBody>
          <a:bodyPr/>
          <a:lstStyle/>
          <a:p>
            <a:fld id="{FA9F4394-A54B-4F74-8577-E06BBF59EFFA}" type="slidenum">
              <a:rPr lang="el-GR" smtClean="0"/>
              <a:t>‹#›</a:t>
            </a:fld>
            <a:endParaRPr lang="el-GR"/>
          </a:p>
        </p:txBody>
      </p:sp>
    </p:spTree>
    <p:extLst>
      <p:ext uri="{BB962C8B-B14F-4D97-AF65-F5344CB8AC3E}">
        <p14:creationId xmlns:p14="http://schemas.microsoft.com/office/powerpoint/2010/main" val="130933408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2356E5A2-2AA9-402A-9C0D-9082C1A3C21C}" type="datetimeFigureOut">
              <a:rPr lang="el-GR" smtClean="0"/>
              <a:t>30/5/2024</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FA9F4394-A54B-4F74-8577-E06BBF59EFFA}" type="slidenum">
              <a:rPr lang="el-GR" smtClean="0"/>
              <a:t>‹#›</a:t>
            </a:fld>
            <a:endParaRPr lang="el-GR"/>
          </a:p>
        </p:txBody>
      </p:sp>
    </p:spTree>
    <p:extLst>
      <p:ext uri="{BB962C8B-B14F-4D97-AF65-F5344CB8AC3E}">
        <p14:creationId xmlns:p14="http://schemas.microsoft.com/office/powerpoint/2010/main" val="1676486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2356E5A2-2AA9-402A-9C0D-9082C1A3C21C}" type="datetimeFigureOut">
              <a:rPr lang="el-GR" smtClean="0"/>
              <a:t>30/5/2024</a:t>
            </a:fld>
            <a:endParaRPr lang="el-GR"/>
          </a:p>
        </p:txBody>
      </p:sp>
      <p:sp>
        <p:nvSpPr>
          <p:cNvPr id="3" name="Footer Placeholder 2"/>
          <p:cNvSpPr>
            <a:spLocks noGrp="1"/>
          </p:cNvSpPr>
          <p:nvPr>
            <p:ph type="ftr" sz="quarter" idx="11"/>
          </p:nvPr>
        </p:nvSpPr>
        <p:spPr>
          <a:xfrm>
            <a:off x="804672" y="6227064"/>
            <a:ext cx="10588752" cy="320040"/>
          </a:xfrm>
        </p:spPr>
        <p:txBody>
          <a:bodyPr/>
          <a:lstStyle/>
          <a:p>
            <a:endParaRPr lang="el-GR"/>
          </a:p>
        </p:txBody>
      </p:sp>
      <p:sp>
        <p:nvSpPr>
          <p:cNvPr id="4" name="Slide Number Placeholder 3"/>
          <p:cNvSpPr>
            <a:spLocks noGrp="1"/>
          </p:cNvSpPr>
          <p:nvPr>
            <p:ph type="sldNum" sz="quarter" idx="12"/>
          </p:nvPr>
        </p:nvSpPr>
        <p:spPr>
          <a:xfrm>
            <a:off x="10469880" y="320040"/>
            <a:ext cx="914400" cy="320040"/>
          </a:xfrm>
        </p:spPr>
        <p:txBody>
          <a:bodyPr/>
          <a:lstStyle/>
          <a:p>
            <a:fld id="{FA9F4394-A54B-4F74-8577-E06BBF59EFFA}" type="slidenum">
              <a:rPr lang="el-GR" smtClean="0"/>
              <a:t>‹#›</a:t>
            </a:fld>
            <a:endParaRPr lang="el-GR"/>
          </a:p>
        </p:txBody>
      </p:sp>
    </p:spTree>
    <p:extLst>
      <p:ext uri="{BB962C8B-B14F-4D97-AF65-F5344CB8AC3E}">
        <p14:creationId xmlns:p14="http://schemas.microsoft.com/office/powerpoint/2010/main" val="3317980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l-GR" smtClean="0"/>
              <a:t>Στυλ κύριου τίτλου</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2356E5A2-2AA9-402A-9C0D-9082C1A3C21C}" type="datetimeFigureOut">
              <a:rPr lang="el-GR" smtClean="0"/>
              <a:t>30/5/2024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A9F4394-A54B-4F74-8577-E06BBF59EFFA}" type="slidenum">
              <a:rPr lang="el-GR" smtClean="0"/>
              <a:t>‹#›</a:t>
            </a:fld>
            <a:endParaRPr lang="el-GR"/>
          </a:p>
        </p:txBody>
      </p:sp>
    </p:spTree>
    <p:extLst>
      <p:ext uri="{BB962C8B-B14F-4D97-AF65-F5344CB8AC3E}">
        <p14:creationId xmlns:p14="http://schemas.microsoft.com/office/powerpoint/2010/main" val="241010829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l-GR" smtClean="0"/>
              <a:t>Στυλ κύριου τίτλου</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a:xfrm>
            <a:off x="804672" y="320040"/>
            <a:ext cx="3657600" cy="320040"/>
          </a:xfrm>
        </p:spPr>
        <p:txBody>
          <a:bodyPr/>
          <a:lstStyle/>
          <a:p>
            <a:fld id="{2356E5A2-2AA9-402A-9C0D-9082C1A3C21C}" type="datetimeFigureOut">
              <a:rPr lang="el-GR" smtClean="0"/>
              <a:t>30/5/2024</a:t>
            </a:fld>
            <a:endParaRPr lang="el-GR"/>
          </a:p>
        </p:txBody>
      </p:sp>
      <p:sp>
        <p:nvSpPr>
          <p:cNvPr id="6" name="Footer Placeholder 5"/>
          <p:cNvSpPr>
            <a:spLocks noGrp="1"/>
          </p:cNvSpPr>
          <p:nvPr>
            <p:ph type="ftr" sz="quarter" idx="11"/>
          </p:nvPr>
        </p:nvSpPr>
        <p:spPr>
          <a:xfrm>
            <a:off x="804672" y="6227064"/>
            <a:ext cx="5942203" cy="320040"/>
          </a:xfrm>
        </p:spPr>
        <p:txBody>
          <a:bodyPr/>
          <a:lstStyle/>
          <a:p>
            <a:endParaRPr lang="el-GR"/>
          </a:p>
        </p:txBody>
      </p:sp>
      <p:sp>
        <p:nvSpPr>
          <p:cNvPr id="7" name="Slide Number Placeholder 6"/>
          <p:cNvSpPr>
            <a:spLocks noGrp="1"/>
          </p:cNvSpPr>
          <p:nvPr>
            <p:ph type="sldNum" sz="quarter" idx="12"/>
          </p:nvPr>
        </p:nvSpPr>
        <p:spPr>
          <a:xfrm>
            <a:off x="5828377" y="320040"/>
            <a:ext cx="914400" cy="320040"/>
          </a:xfrm>
        </p:spPr>
        <p:txBody>
          <a:bodyPr/>
          <a:lstStyle/>
          <a:p>
            <a:fld id="{FA9F4394-A54B-4F74-8577-E06BBF59EFFA}" type="slidenum">
              <a:rPr lang="el-GR" smtClean="0"/>
              <a:t>‹#›</a:t>
            </a:fld>
            <a:endParaRPr lang="el-GR"/>
          </a:p>
        </p:txBody>
      </p:sp>
    </p:spTree>
    <p:extLst>
      <p:ext uri="{BB962C8B-B14F-4D97-AF65-F5344CB8AC3E}">
        <p14:creationId xmlns:p14="http://schemas.microsoft.com/office/powerpoint/2010/main" val="3588616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2356E5A2-2AA9-402A-9C0D-9082C1A3C21C}" type="datetimeFigureOut">
              <a:rPr lang="el-GR" smtClean="0"/>
              <a:t>30/5/2024</a:t>
            </a:fld>
            <a:endParaRPr lang="el-GR"/>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FA9F4394-A54B-4F74-8577-E06BBF59EFFA}" type="slidenum">
              <a:rPr lang="el-GR" smtClean="0"/>
              <a:t>‹#›</a:t>
            </a:fld>
            <a:endParaRPr lang="el-GR"/>
          </a:p>
        </p:txBody>
      </p:sp>
    </p:spTree>
    <p:extLst>
      <p:ext uri="{BB962C8B-B14F-4D97-AF65-F5344CB8AC3E}">
        <p14:creationId xmlns:p14="http://schemas.microsoft.com/office/powerpoint/2010/main" val="134767444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image" Target="../media/image26.jp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g"/><Relationship Id="rId4" Type="http://schemas.openxmlformats.org/officeDocument/2006/relationships/image" Target="../media/image28.jpg"/></Relationships>
</file>

<file path=ppt/slides/_rels/slide17.xml.rels><?xml version="1.0" encoding="UTF-8" standalone="yes"?>
<Relationships xmlns="http://schemas.openxmlformats.org/package/2006/relationships"><Relationship Id="rId3" Type="http://schemas.openxmlformats.org/officeDocument/2006/relationships/image" Target="../media/image33.jpg"/><Relationship Id="rId7" Type="http://schemas.openxmlformats.org/officeDocument/2006/relationships/image" Target="../media/image37.jp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g"/><Relationship Id="rId5" Type="http://schemas.openxmlformats.org/officeDocument/2006/relationships/image" Target="../media/image35.jpeg"/><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1618002" y="2582328"/>
            <a:ext cx="8431765" cy="2249847"/>
          </a:xfrm>
          <a:prstGeom prst="rect">
            <a:avLst/>
          </a:prstGeom>
        </p:spPr>
        <p:txBody>
          <a:bodyPr wrap="square">
            <a:spAutoFit/>
          </a:bodyPr>
          <a:lstStyle/>
          <a:p>
            <a:pPr lvl="0" algn="ctr">
              <a:lnSpc>
                <a:spcPct val="90000"/>
              </a:lnSpc>
              <a:spcBef>
                <a:spcPts val="1000"/>
              </a:spcBef>
            </a:pPr>
            <a:r>
              <a:rPr lang="el-GR" sz="3200" b="1" dirty="0">
                <a:solidFill>
                  <a:prstClr val="black"/>
                </a:solidFill>
                <a:effectLst>
                  <a:outerShdw blurRad="38100" dist="38100" dir="2700000" algn="tl">
                    <a:srgbClr val="000000">
                      <a:alpha val="43137"/>
                    </a:srgbClr>
                  </a:outerShdw>
                </a:effectLst>
              </a:rPr>
              <a:t>ΠΟΛΥΔΥΝΑΜΟ ΚΕΝΤΡΟ </a:t>
            </a:r>
          </a:p>
          <a:p>
            <a:pPr lvl="0" algn="ctr">
              <a:lnSpc>
                <a:spcPct val="90000"/>
              </a:lnSpc>
              <a:spcBef>
                <a:spcPts val="1000"/>
              </a:spcBef>
            </a:pPr>
            <a:r>
              <a:rPr lang="en-US" sz="3200" b="1" dirty="0" smtClean="0">
                <a:solidFill>
                  <a:prstClr val="black"/>
                </a:solidFill>
                <a:effectLst>
                  <a:outerShdw blurRad="38100" dist="38100" dir="2700000" algn="tl">
                    <a:srgbClr val="000000">
                      <a:alpha val="43137"/>
                    </a:srgbClr>
                  </a:outerShdw>
                </a:effectLst>
              </a:rPr>
              <a:t>&amp; </a:t>
            </a:r>
          </a:p>
          <a:p>
            <a:pPr algn="ctr">
              <a:lnSpc>
                <a:spcPct val="90000"/>
              </a:lnSpc>
              <a:spcBef>
                <a:spcPts val="1000"/>
              </a:spcBef>
            </a:pPr>
            <a:r>
              <a:rPr lang="el-GR" sz="3200" b="1" dirty="0" smtClean="0">
                <a:solidFill>
                  <a:prstClr val="black"/>
                </a:solidFill>
                <a:effectLst>
                  <a:outerShdw blurRad="38100" dist="38100" dir="2700000" algn="tl">
                    <a:srgbClr val="000000">
                      <a:alpha val="43137"/>
                    </a:srgbClr>
                  </a:outerShdw>
                </a:effectLst>
              </a:rPr>
              <a:t>ΚΙΝΗΤΗ </a:t>
            </a:r>
            <a:r>
              <a:rPr lang="el-GR" sz="3200" b="1" dirty="0">
                <a:solidFill>
                  <a:prstClr val="black"/>
                </a:solidFill>
                <a:effectLst>
                  <a:outerShdw blurRad="38100" dist="38100" dir="2700000" algn="tl">
                    <a:srgbClr val="000000">
                      <a:alpha val="43137"/>
                    </a:srgbClr>
                  </a:outerShdw>
                </a:effectLst>
              </a:rPr>
              <a:t>ΜΟΝΑΔΑ </a:t>
            </a:r>
            <a:endParaRPr lang="el-GR" sz="3200" b="1" dirty="0" smtClean="0">
              <a:solidFill>
                <a:prstClr val="black"/>
              </a:solidFill>
              <a:effectLst>
                <a:outerShdw blurRad="38100" dist="38100" dir="2700000" algn="tl">
                  <a:srgbClr val="000000">
                    <a:alpha val="43137"/>
                  </a:srgbClr>
                </a:outerShdw>
              </a:effectLst>
            </a:endParaRPr>
          </a:p>
          <a:p>
            <a:pPr algn="ctr">
              <a:lnSpc>
                <a:spcPct val="90000"/>
              </a:lnSpc>
              <a:spcBef>
                <a:spcPts val="1000"/>
              </a:spcBef>
            </a:pPr>
            <a:r>
              <a:rPr lang="el-GR" sz="3200" b="1" dirty="0" smtClean="0">
                <a:solidFill>
                  <a:prstClr val="black"/>
                </a:solidFill>
                <a:effectLst>
                  <a:outerShdw blurRad="38100" dist="38100" dir="2700000" algn="tl">
                    <a:srgbClr val="000000">
                      <a:alpha val="43137"/>
                    </a:srgbClr>
                  </a:outerShdw>
                </a:effectLst>
              </a:rPr>
              <a:t>ΑΝΑΤΟΛΙΚΗΣ ΜΑΚΕΔΟΝΙΑΣ-ΘΡΑΚΗΣ</a:t>
            </a:r>
            <a:endParaRPr lang="el-GR" sz="3200" b="1" dirty="0">
              <a:solidFill>
                <a:prstClr val="black"/>
              </a:solidFill>
              <a:effectLst>
                <a:outerShdw blurRad="38100" dist="38100" dir="2700000" algn="tl">
                  <a:srgbClr val="000000">
                    <a:alpha val="43137"/>
                  </a:srgbClr>
                </a:outerShdw>
              </a:effectLst>
            </a:endParaRPr>
          </a:p>
        </p:txBody>
      </p:sp>
      <p:pic>
        <p:nvPicPr>
          <p:cNvPr id="6" name="Εικόνα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0208" y="6090914"/>
            <a:ext cx="6391769" cy="767085"/>
          </a:xfrm>
          <a:prstGeom prst="rect">
            <a:avLst/>
          </a:prstGeom>
        </p:spPr>
      </p:pic>
      <p:pic>
        <p:nvPicPr>
          <p:cNvPr id="7" name="Εικόνα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33283" y="6090914"/>
            <a:ext cx="1616484" cy="767086"/>
          </a:xfrm>
          <a:prstGeom prst="rect">
            <a:avLst/>
          </a:prstGeom>
        </p:spPr>
      </p:pic>
      <p:pic>
        <p:nvPicPr>
          <p:cNvPr id="4" name="Εικόνα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86793" y="438432"/>
            <a:ext cx="3694184" cy="1481331"/>
          </a:xfrm>
          <a:prstGeom prst="rect">
            <a:avLst/>
          </a:prstGeom>
          <a:solidFill>
            <a:schemeClr val="accent1"/>
          </a:solidFill>
        </p:spPr>
      </p:pic>
      <p:pic>
        <p:nvPicPr>
          <p:cNvPr id="9" name="Εικόνα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3676851" cy="2646947"/>
          </a:xfrm>
          <a:prstGeom prst="rect">
            <a:avLst/>
          </a:prstGeom>
        </p:spPr>
      </p:pic>
      <p:sp>
        <p:nvSpPr>
          <p:cNvPr id="10" name="TextBox 9"/>
          <p:cNvSpPr txBox="1"/>
          <p:nvPr/>
        </p:nvSpPr>
        <p:spPr>
          <a:xfrm>
            <a:off x="1690208" y="5167584"/>
            <a:ext cx="8287351" cy="923330"/>
          </a:xfrm>
          <a:prstGeom prst="rect">
            <a:avLst/>
          </a:prstGeom>
          <a:noFill/>
        </p:spPr>
        <p:txBody>
          <a:bodyPr wrap="square" rtlCol="0">
            <a:spAutoFit/>
          </a:bodyPr>
          <a:lstStyle/>
          <a:p>
            <a:pPr algn="ctr"/>
            <a:r>
              <a:rPr lang="el-GR" dirty="0" smtClean="0"/>
              <a:t>Αντώνης Ραφτόπουλος,</a:t>
            </a:r>
          </a:p>
          <a:p>
            <a:pPr algn="ctr"/>
            <a:r>
              <a:rPr lang="el-GR" dirty="0" smtClean="0"/>
              <a:t>Ψυχολόγος, </a:t>
            </a:r>
            <a:r>
              <a:rPr lang="en-US" dirty="0" smtClean="0"/>
              <a:t>MSc</a:t>
            </a:r>
          </a:p>
          <a:p>
            <a:pPr algn="ctr"/>
            <a:r>
              <a:rPr lang="el-GR" dirty="0" smtClean="0"/>
              <a:t>Υπεύθυνος των Θεραπευτικών Προγραμμάτων του ΚΕΘΕΑ στη Βόρεια Ελλάδα</a:t>
            </a:r>
          </a:p>
        </p:txBody>
      </p:sp>
      <p:pic>
        <p:nvPicPr>
          <p:cNvPr id="11" name="Εικόνα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7558" y="775744"/>
            <a:ext cx="4116644" cy="868680"/>
          </a:xfrm>
          <a:prstGeom prst="rect">
            <a:avLst/>
          </a:prstGeom>
        </p:spPr>
      </p:pic>
    </p:spTree>
    <p:extLst>
      <p:ext uri="{BB962C8B-B14F-4D97-AF65-F5344CB8AC3E}">
        <p14:creationId xmlns:p14="http://schemas.microsoft.com/office/powerpoint/2010/main" val="41556432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6274" y="2349925"/>
            <a:ext cx="3521336" cy="2456442"/>
          </a:xfrm>
        </p:spPr>
        <p:txBody>
          <a:bodyPr>
            <a:normAutofit/>
          </a:bodyPr>
          <a:lstStyle/>
          <a:p>
            <a:r>
              <a:rPr lang="el-GR" b="1" dirty="0" smtClean="0">
                <a:solidFill>
                  <a:schemeClr val="tx1"/>
                </a:solidFill>
                <a:latin typeface="Calibri" panose="020F0502020204030204" pitchFamily="34" charset="0"/>
                <a:ea typeface="Calibri" panose="020F0502020204030204" pitchFamily="34" charset="0"/>
                <a:cs typeface="Calibri" panose="020F0502020204030204" pitchFamily="34" charset="0"/>
              </a:rPr>
              <a:t>ΠΟΛΥΔΥΝΑΜΟ ΚΕΝΤΡΟ ΑΜΘ</a:t>
            </a:r>
            <a:endParaRPr lang="el-GR"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Θέση περιεχομένου 4"/>
          <p:cNvSpPr>
            <a:spLocks noGrp="1"/>
          </p:cNvSpPr>
          <p:nvPr>
            <p:ph idx="1"/>
          </p:nvPr>
        </p:nvSpPr>
        <p:spPr>
          <a:xfrm>
            <a:off x="4533499" y="0"/>
            <a:ext cx="7658501" cy="6858000"/>
          </a:xfrm>
        </p:spPr>
        <p:txBody>
          <a:bodyPr>
            <a:normAutofit/>
          </a:bodyPr>
          <a:lstStyle/>
          <a:p>
            <a:pPr algn="just"/>
            <a:r>
              <a:rPr lang="el-GR" u="sng" dirty="0" smtClean="0"/>
              <a:t>ΕΔΡΑ</a:t>
            </a:r>
            <a:r>
              <a:rPr lang="en-US" dirty="0" smtClean="0"/>
              <a:t>:</a:t>
            </a:r>
            <a:r>
              <a:rPr lang="el-GR" dirty="0" smtClean="0"/>
              <a:t> Αλεξανδρούπολη (προϋπάρχον κτίριο)</a:t>
            </a:r>
          </a:p>
          <a:p>
            <a:pPr algn="just"/>
            <a:r>
              <a:rPr lang="el-GR" u="sng" dirty="0" smtClean="0"/>
              <a:t>ΠΑΡΑΡΤΗΜΑ</a:t>
            </a:r>
            <a:r>
              <a:rPr lang="en-US" dirty="0" smtClean="0"/>
              <a:t>:</a:t>
            </a:r>
            <a:r>
              <a:rPr lang="el-GR" dirty="0" smtClean="0"/>
              <a:t> Ορεστιάδα (μίσθωση χώρου)</a:t>
            </a:r>
          </a:p>
          <a:p>
            <a:pPr algn="just"/>
            <a:r>
              <a:rPr lang="el-GR" u="sng" dirty="0" smtClean="0"/>
              <a:t>ΠΡΟΣΩΠΙΚΟ</a:t>
            </a:r>
            <a:r>
              <a:rPr lang="en-US" dirty="0" smtClean="0"/>
              <a:t>:</a:t>
            </a:r>
            <a:r>
              <a:rPr lang="el-GR" dirty="0" smtClean="0"/>
              <a:t> 3 Ψυχολόγοι, 2 Κοινωνικοί Λειτουργοί, 1 Γραμματέας.</a:t>
            </a:r>
          </a:p>
          <a:p>
            <a:pPr algn="just"/>
            <a:r>
              <a:rPr lang="el-GR" u="sng" dirty="0" smtClean="0"/>
              <a:t>ΠΡΟΫΠΟΛΟΓΙΣΜΟΣ</a:t>
            </a:r>
            <a:r>
              <a:rPr lang="en-US" dirty="0" smtClean="0"/>
              <a:t>: 386.460,00 </a:t>
            </a:r>
            <a:r>
              <a:rPr lang="el-GR" dirty="0" smtClean="0"/>
              <a:t>ευρώ</a:t>
            </a:r>
          </a:p>
          <a:p>
            <a:pPr algn="just"/>
            <a:r>
              <a:rPr lang="el-GR" u="sng" dirty="0" smtClean="0"/>
              <a:t>ΣΤΟΧΟΣ</a:t>
            </a:r>
            <a:r>
              <a:rPr lang="en-US" dirty="0" smtClean="0"/>
              <a:t>:</a:t>
            </a:r>
            <a:r>
              <a:rPr lang="el-GR" dirty="0" smtClean="0"/>
              <a:t> παροχή υπηρεσιών πρωτοβάθμιας υποστήριξης, βραχείας παρέμβασης ή / και παραπομπής σε άτομα που κάνουν </a:t>
            </a:r>
            <a:r>
              <a:rPr lang="el-GR" dirty="0"/>
              <a:t>προβληματική </a:t>
            </a:r>
            <a:r>
              <a:rPr lang="el-GR" dirty="0" smtClean="0"/>
              <a:t>χρήση </a:t>
            </a:r>
            <a:r>
              <a:rPr lang="el-GR" b="1" dirty="0" smtClean="0"/>
              <a:t>παράνομων ουσιών (κάνναβη), </a:t>
            </a:r>
            <a:r>
              <a:rPr lang="el-GR" b="1" dirty="0"/>
              <a:t>αλκοόλ,</a:t>
            </a:r>
            <a:r>
              <a:rPr lang="el-GR" dirty="0"/>
              <a:t> σε άτομα που </a:t>
            </a:r>
            <a:r>
              <a:rPr lang="el-GR" dirty="0" smtClean="0"/>
              <a:t>εμφανίζουν προβληματική ενασχόληση με τα </a:t>
            </a:r>
            <a:r>
              <a:rPr lang="el-GR" b="1" dirty="0" smtClean="0"/>
              <a:t>τυχερά παιχνίδια και το διαδίκτυο </a:t>
            </a:r>
            <a:r>
              <a:rPr lang="el-GR" dirty="0" smtClean="0"/>
              <a:t>καθώς και </a:t>
            </a:r>
            <a:r>
              <a:rPr lang="el-GR" dirty="0"/>
              <a:t>σε άτομα που αντιμετωπίζουν προβλήματα </a:t>
            </a:r>
            <a:r>
              <a:rPr lang="el-GR" b="1" dirty="0" err="1" smtClean="0"/>
              <a:t>συννοσηρότητας</a:t>
            </a:r>
            <a:r>
              <a:rPr lang="el-GR" dirty="0" smtClean="0"/>
              <a:t>. </a:t>
            </a:r>
          </a:p>
        </p:txBody>
      </p:sp>
    </p:spTree>
    <p:extLst>
      <p:ext uri="{BB962C8B-B14F-4D97-AF65-F5344CB8AC3E}">
        <p14:creationId xmlns:p14="http://schemas.microsoft.com/office/powerpoint/2010/main" val="39879716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Πίνακας 4"/>
          <p:cNvGraphicFramePr>
            <a:graphicFrameLocks noGrp="1"/>
          </p:cNvGraphicFramePr>
          <p:nvPr>
            <p:extLst>
              <p:ext uri="{D42A27DB-BD31-4B8C-83A1-F6EECF244321}">
                <p14:modId xmlns:p14="http://schemas.microsoft.com/office/powerpoint/2010/main" val="3905430952"/>
              </p:ext>
            </p:extLst>
          </p:nvPr>
        </p:nvGraphicFramePr>
        <p:xfrm>
          <a:off x="115503" y="577515"/>
          <a:ext cx="6882616" cy="4713660"/>
        </p:xfrm>
        <a:graphic>
          <a:graphicData uri="http://schemas.openxmlformats.org/drawingml/2006/table">
            <a:tbl>
              <a:tblPr firstRow="1" firstCol="1" bandRow="1">
                <a:tableStyleId>{5C22544A-7EE6-4342-B048-85BDC9FD1C3A}</a:tableStyleId>
              </a:tblPr>
              <a:tblGrid>
                <a:gridCol w="4070921">
                  <a:extLst>
                    <a:ext uri="{9D8B030D-6E8A-4147-A177-3AD203B41FA5}">
                      <a16:colId xmlns:a16="http://schemas.microsoft.com/office/drawing/2014/main" val="1131922527"/>
                    </a:ext>
                  </a:extLst>
                </a:gridCol>
                <a:gridCol w="1452804">
                  <a:extLst>
                    <a:ext uri="{9D8B030D-6E8A-4147-A177-3AD203B41FA5}">
                      <a16:colId xmlns:a16="http://schemas.microsoft.com/office/drawing/2014/main" val="2271634320"/>
                    </a:ext>
                  </a:extLst>
                </a:gridCol>
                <a:gridCol w="1358891">
                  <a:extLst>
                    <a:ext uri="{9D8B030D-6E8A-4147-A177-3AD203B41FA5}">
                      <a16:colId xmlns:a16="http://schemas.microsoft.com/office/drawing/2014/main" val="1442573046"/>
                    </a:ext>
                  </a:extLst>
                </a:gridCol>
              </a:tblGrid>
              <a:tr h="673380">
                <a:tc>
                  <a:txBody>
                    <a:bodyPr/>
                    <a:lstStyle/>
                    <a:p>
                      <a:pPr algn="ctr">
                        <a:lnSpc>
                          <a:spcPct val="107000"/>
                        </a:lnSpc>
                        <a:spcAft>
                          <a:spcPts val="0"/>
                        </a:spcAft>
                      </a:pPr>
                      <a:r>
                        <a:rPr lang="el-GR" sz="1200" b="1" dirty="0">
                          <a:solidFill>
                            <a:schemeClr val="tx1">
                              <a:lumMod val="95000"/>
                              <a:lumOff val="5000"/>
                            </a:schemeClr>
                          </a:solidFill>
                          <a:effectLst/>
                        </a:rPr>
                        <a:t>Είδος αιτήματος </a:t>
                      </a:r>
                      <a:endParaRPr lang="el-GR" sz="11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40000"/>
                        <a:lumOff val="60000"/>
                      </a:schemeClr>
                    </a:solidFill>
                  </a:tcPr>
                </a:tc>
                <a:tc>
                  <a:txBody>
                    <a:bodyPr/>
                    <a:lstStyle/>
                    <a:p>
                      <a:pPr algn="ctr">
                        <a:lnSpc>
                          <a:spcPct val="107000"/>
                        </a:lnSpc>
                        <a:spcAft>
                          <a:spcPts val="0"/>
                        </a:spcAft>
                      </a:pPr>
                      <a:r>
                        <a:rPr lang="el-GR" sz="1200" dirty="0">
                          <a:solidFill>
                            <a:schemeClr val="tx1">
                              <a:lumMod val="95000"/>
                              <a:lumOff val="5000"/>
                            </a:schemeClr>
                          </a:solidFill>
                          <a:effectLst/>
                        </a:rPr>
                        <a:t>Αριθμός ατόμων</a:t>
                      </a:r>
                      <a:endParaRPr lang="el-GR" sz="11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algn="ctr">
                        <a:lnSpc>
                          <a:spcPct val="107000"/>
                        </a:lnSpc>
                        <a:spcAft>
                          <a:spcPts val="0"/>
                        </a:spcAft>
                      </a:pPr>
                      <a:r>
                        <a:rPr lang="el-GR" sz="1200" dirty="0">
                          <a:solidFill>
                            <a:schemeClr val="tx1">
                              <a:lumMod val="95000"/>
                              <a:lumOff val="5000"/>
                            </a:schemeClr>
                          </a:solidFill>
                          <a:effectLst/>
                        </a:rPr>
                        <a:t>%</a:t>
                      </a:r>
                      <a:endParaRPr lang="el-GR" sz="11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971574263"/>
                  </a:ext>
                </a:extLst>
              </a:tr>
              <a:tr h="673380">
                <a:tc>
                  <a:txBody>
                    <a:bodyPr/>
                    <a:lstStyle/>
                    <a:p>
                      <a:pPr algn="l">
                        <a:lnSpc>
                          <a:spcPct val="107000"/>
                        </a:lnSpc>
                        <a:spcAft>
                          <a:spcPts val="0"/>
                        </a:spcAft>
                      </a:pPr>
                      <a:r>
                        <a:rPr lang="el-GR" sz="1200" b="1" dirty="0">
                          <a:solidFill>
                            <a:schemeClr val="tx1">
                              <a:lumMod val="95000"/>
                              <a:lumOff val="5000"/>
                            </a:schemeClr>
                          </a:solidFill>
                          <a:effectLst/>
                        </a:rPr>
                        <a:t>Μέλος οικογένειας ατόμου με προβλήματα εξάρτησης </a:t>
                      </a:r>
                      <a:endParaRPr lang="el-GR" sz="11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40000"/>
                        <a:lumOff val="60000"/>
                      </a:schemeClr>
                    </a:solidFill>
                  </a:tcPr>
                </a:tc>
                <a:tc>
                  <a:txBody>
                    <a:bodyPr/>
                    <a:lstStyle/>
                    <a:p>
                      <a:pPr algn="ctr">
                        <a:lnSpc>
                          <a:spcPct val="107000"/>
                        </a:lnSpc>
                        <a:spcAft>
                          <a:spcPts val="0"/>
                        </a:spcAft>
                      </a:pPr>
                      <a:r>
                        <a:rPr lang="en-US" sz="1200" dirty="0">
                          <a:effectLst/>
                        </a:rPr>
                        <a:t>1</a:t>
                      </a:r>
                      <a:r>
                        <a:rPr lang="el-GR" sz="1200" dirty="0" smtClean="0">
                          <a:effectLst/>
                        </a:rPr>
                        <a:t>9</a:t>
                      </a:r>
                      <a:r>
                        <a:rPr lang="en-US" sz="1200" dirty="0" smtClean="0">
                          <a:effectLst/>
                        </a:rPr>
                        <a:t>8</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algn="ctr">
                        <a:lnSpc>
                          <a:spcPct val="107000"/>
                        </a:lnSpc>
                        <a:spcAft>
                          <a:spcPts val="0"/>
                        </a:spcAft>
                      </a:pPr>
                      <a:r>
                        <a:rPr lang="el-GR" sz="1200" dirty="0" smtClean="0">
                          <a:effectLst/>
                          <a:latin typeface="Calibri" panose="020F0502020204030204" pitchFamily="34" charset="0"/>
                          <a:ea typeface="Calibri" panose="020F0502020204030204" pitchFamily="34" charset="0"/>
                          <a:cs typeface="Times New Roman" panose="02020603050405020304" pitchFamily="18" charset="0"/>
                        </a:rPr>
                        <a:t>5</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1,30</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2589807854"/>
                  </a:ext>
                </a:extLst>
              </a:tr>
              <a:tr h="673380">
                <a:tc>
                  <a:txBody>
                    <a:bodyPr/>
                    <a:lstStyle/>
                    <a:p>
                      <a:pPr algn="l">
                        <a:lnSpc>
                          <a:spcPct val="107000"/>
                        </a:lnSpc>
                        <a:spcAft>
                          <a:spcPts val="0"/>
                        </a:spcAft>
                      </a:pPr>
                      <a:r>
                        <a:rPr lang="el-GR" sz="1200" b="1" dirty="0">
                          <a:solidFill>
                            <a:schemeClr val="tx1">
                              <a:lumMod val="95000"/>
                              <a:lumOff val="5000"/>
                            </a:schemeClr>
                          </a:solidFill>
                          <a:effectLst/>
                        </a:rPr>
                        <a:t>Άτομα με προβλήματα με τη χρήση παράνομων ουσιών </a:t>
                      </a:r>
                      <a:endParaRPr lang="el-GR" sz="11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40000"/>
                        <a:lumOff val="60000"/>
                      </a:schemeClr>
                    </a:solidFill>
                  </a:tcPr>
                </a:tc>
                <a:tc>
                  <a:txBody>
                    <a:bodyPr/>
                    <a:lstStyle/>
                    <a:p>
                      <a:pPr algn="ctr">
                        <a:lnSpc>
                          <a:spcPct val="107000"/>
                        </a:lnSpc>
                        <a:spcAft>
                          <a:spcPts val="0"/>
                        </a:spcAft>
                      </a:pPr>
                      <a:r>
                        <a:rPr lang="en-US" sz="1200" b="0" dirty="0" smtClean="0">
                          <a:effectLst/>
                          <a:latin typeface="+mn-lt"/>
                          <a:ea typeface="+mn-ea"/>
                          <a:cs typeface="+mn-cs"/>
                        </a:rPr>
                        <a:t>72</a:t>
                      </a:r>
                      <a:endParaRPr lang="el-G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algn="ctr">
                        <a:lnSpc>
                          <a:spcPct val="107000"/>
                        </a:lnSpc>
                        <a:spcAft>
                          <a:spcPts val="0"/>
                        </a:spcAft>
                      </a:pPr>
                      <a:r>
                        <a:rPr lang="el-GR" sz="1100" dirty="0" smtClean="0">
                          <a:effectLst/>
                          <a:latin typeface="Calibri" panose="020F0502020204030204" pitchFamily="34" charset="0"/>
                          <a:ea typeface="Calibri" panose="020F0502020204030204" pitchFamily="34" charset="0"/>
                          <a:cs typeface="Times New Roman" panose="02020603050405020304" pitchFamily="18" charset="0"/>
                        </a:rPr>
                        <a:t>18</a:t>
                      </a: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,65</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4138500577"/>
                  </a:ext>
                </a:extLst>
              </a:tr>
              <a:tr h="673380">
                <a:tc>
                  <a:txBody>
                    <a:bodyPr/>
                    <a:lstStyle/>
                    <a:p>
                      <a:pPr algn="l">
                        <a:lnSpc>
                          <a:spcPct val="107000"/>
                        </a:lnSpc>
                        <a:spcAft>
                          <a:spcPts val="0"/>
                        </a:spcAft>
                      </a:pPr>
                      <a:r>
                        <a:rPr lang="el-GR" sz="1200" b="1" dirty="0">
                          <a:solidFill>
                            <a:schemeClr val="tx1">
                              <a:lumMod val="95000"/>
                              <a:lumOff val="5000"/>
                            </a:schemeClr>
                          </a:solidFill>
                          <a:effectLst/>
                        </a:rPr>
                        <a:t>Άτομα με προβλήματα με τη χρήση του αλκοόλ </a:t>
                      </a:r>
                      <a:endParaRPr lang="el-GR" sz="11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40000"/>
                        <a:lumOff val="60000"/>
                      </a:schemeClr>
                    </a:solidFill>
                  </a:tcPr>
                </a:tc>
                <a:tc>
                  <a:txBody>
                    <a:bodyPr/>
                    <a:lstStyle/>
                    <a:p>
                      <a:pPr algn="ctr">
                        <a:lnSpc>
                          <a:spcPct val="107000"/>
                        </a:lnSpc>
                        <a:spcAft>
                          <a:spcPts val="0"/>
                        </a:spcAft>
                      </a:pPr>
                      <a:r>
                        <a:rPr lang="el-GR" sz="1200" dirty="0">
                          <a:effectLst/>
                          <a:latin typeface="+mn-lt"/>
                          <a:ea typeface="+mn-ea"/>
                          <a:cs typeface="+mn-cs"/>
                        </a:rPr>
                        <a:t>62</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algn="ctr">
                        <a:lnSpc>
                          <a:spcPct val="107000"/>
                        </a:lnSpc>
                        <a:spcAft>
                          <a:spcPts val="0"/>
                        </a:spcAft>
                      </a:pPr>
                      <a:r>
                        <a:rPr lang="el-GR" sz="1100" dirty="0" smtClean="0">
                          <a:effectLst/>
                          <a:latin typeface="Calibri" panose="020F0502020204030204" pitchFamily="34" charset="0"/>
                          <a:ea typeface="Calibri" panose="020F0502020204030204" pitchFamily="34" charset="0"/>
                          <a:cs typeface="Times New Roman" panose="02020603050405020304" pitchFamily="18" charset="0"/>
                        </a:rPr>
                        <a:t>16</a:t>
                      </a: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,06</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442082853"/>
                  </a:ext>
                </a:extLst>
              </a:tr>
              <a:tr h="1010070">
                <a:tc>
                  <a:txBody>
                    <a:bodyPr/>
                    <a:lstStyle/>
                    <a:p>
                      <a:pPr algn="l">
                        <a:lnSpc>
                          <a:spcPct val="107000"/>
                        </a:lnSpc>
                        <a:spcAft>
                          <a:spcPts val="0"/>
                        </a:spcAft>
                      </a:pPr>
                      <a:r>
                        <a:rPr lang="el-GR" sz="1200" b="1" dirty="0">
                          <a:solidFill>
                            <a:schemeClr val="tx1">
                              <a:lumMod val="95000"/>
                              <a:lumOff val="5000"/>
                            </a:schemeClr>
                          </a:solidFill>
                          <a:effectLst/>
                        </a:rPr>
                        <a:t>Άτομα με προβλήματα με την ενασχόληση με τα τυχερά παιχνίδια </a:t>
                      </a:r>
                      <a:endParaRPr lang="el-GR" sz="1100" b="1" dirty="0">
                        <a:solidFill>
                          <a:schemeClr val="tx1">
                            <a:lumMod val="95000"/>
                            <a:lumOff val="5000"/>
                          </a:schemeClr>
                        </a:solidFill>
                        <a:effectLst/>
                      </a:endParaRPr>
                    </a:p>
                    <a:p>
                      <a:pPr algn="l">
                        <a:lnSpc>
                          <a:spcPct val="107000"/>
                        </a:lnSpc>
                        <a:spcAft>
                          <a:spcPts val="0"/>
                        </a:spcAft>
                      </a:pPr>
                      <a:r>
                        <a:rPr lang="el-GR" sz="1200" b="1" dirty="0">
                          <a:solidFill>
                            <a:schemeClr val="tx1">
                              <a:lumMod val="95000"/>
                              <a:lumOff val="5000"/>
                            </a:schemeClr>
                          </a:solidFill>
                          <a:effectLst/>
                        </a:rPr>
                        <a:t> </a:t>
                      </a:r>
                      <a:endParaRPr lang="el-GR" sz="11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40000"/>
                        <a:lumOff val="60000"/>
                      </a:schemeClr>
                    </a:solidFill>
                  </a:tcPr>
                </a:tc>
                <a:tc>
                  <a:txBody>
                    <a:bodyPr/>
                    <a:lstStyle/>
                    <a:p>
                      <a:pPr algn="ctr">
                        <a:lnSpc>
                          <a:spcPct val="107000"/>
                        </a:lnSpc>
                        <a:spcAft>
                          <a:spcPts val="0"/>
                        </a:spcAft>
                      </a:pPr>
                      <a:r>
                        <a:rPr lang="el-GR" sz="1200" dirty="0" smtClean="0">
                          <a:effectLst/>
                          <a:latin typeface="Calibri" panose="020F0502020204030204" pitchFamily="34" charset="0"/>
                          <a:ea typeface="Calibri" panose="020F0502020204030204" pitchFamily="34" charset="0"/>
                          <a:cs typeface="Times New Roman" panose="02020603050405020304" pitchFamily="18" charset="0"/>
                        </a:rPr>
                        <a:t>4</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8</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algn="ctr">
                        <a:lnSpc>
                          <a:spcPct val="107000"/>
                        </a:lnSpc>
                        <a:spcAft>
                          <a:spcPts val="0"/>
                        </a:spcAft>
                      </a:pPr>
                      <a:r>
                        <a:rPr lang="el-GR" sz="1100" dirty="0" smtClean="0">
                          <a:effectLst/>
                          <a:latin typeface="Calibri" panose="020F0502020204030204" pitchFamily="34" charset="0"/>
                          <a:ea typeface="Calibri" panose="020F0502020204030204" pitchFamily="34" charset="0"/>
                          <a:cs typeface="Times New Roman" panose="02020603050405020304" pitchFamily="18" charset="0"/>
                        </a:rPr>
                        <a:t>1</a:t>
                      </a: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2,44</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2920440241"/>
                  </a:ext>
                </a:extLst>
              </a:tr>
              <a:tr h="673380">
                <a:tc>
                  <a:txBody>
                    <a:bodyPr/>
                    <a:lstStyle/>
                    <a:p>
                      <a:pPr algn="l">
                        <a:lnSpc>
                          <a:spcPct val="107000"/>
                        </a:lnSpc>
                        <a:spcAft>
                          <a:spcPts val="0"/>
                        </a:spcAft>
                      </a:pPr>
                      <a:r>
                        <a:rPr lang="el-GR" sz="1200" b="1" dirty="0">
                          <a:solidFill>
                            <a:schemeClr val="tx1">
                              <a:lumMod val="95000"/>
                              <a:lumOff val="5000"/>
                            </a:schemeClr>
                          </a:solidFill>
                          <a:effectLst/>
                        </a:rPr>
                        <a:t>Άτομα με προβλήματα με τη χρήση εφαρμογών του διαδικτύου</a:t>
                      </a:r>
                      <a:endParaRPr lang="el-GR" sz="11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40000"/>
                        <a:lumOff val="60000"/>
                      </a:schemeClr>
                    </a:solidFill>
                  </a:tcPr>
                </a:tc>
                <a:tc>
                  <a:txBody>
                    <a:bodyPr/>
                    <a:lstStyle/>
                    <a:p>
                      <a:pPr algn="ctr">
                        <a:lnSpc>
                          <a:spcPct val="107000"/>
                        </a:lnSpc>
                        <a:spcAft>
                          <a:spcPts val="0"/>
                        </a:spcAft>
                      </a:pPr>
                      <a:r>
                        <a:rPr lang="en-US" sz="1100" b="0" dirty="0" smtClean="0">
                          <a:effectLst/>
                          <a:latin typeface="Calibri" panose="020F0502020204030204" pitchFamily="34" charset="0"/>
                          <a:ea typeface="Calibri" panose="020F0502020204030204" pitchFamily="34" charset="0"/>
                          <a:cs typeface="Times New Roman" panose="02020603050405020304" pitchFamily="18" charset="0"/>
                        </a:rPr>
                        <a:t>6</a:t>
                      </a:r>
                      <a:endParaRPr lang="el-G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algn="ctr">
                        <a:lnSpc>
                          <a:spcPct val="107000"/>
                        </a:lnSpc>
                        <a:spcAft>
                          <a:spcPts val="0"/>
                        </a:spcAft>
                      </a:pPr>
                      <a:r>
                        <a:rPr lang="el-GR" sz="1100" b="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solidFill>
                      <a:schemeClr val="accent6">
                        <a:lumMod val="20000"/>
                        <a:lumOff val="80000"/>
                      </a:schemeClr>
                    </a:solidFill>
                  </a:tcPr>
                </a:tc>
                <a:extLst>
                  <a:ext uri="{0D108BD9-81ED-4DB2-BD59-A6C34878D82A}">
                    <a16:rowId xmlns:a16="http://schemas.microsoft.com/office/drawing/2014/main" val="1807625180"/>
                  </a:ext>
                </a:extLst>
              </a:tr>
              <a:tr h="336690">
                <a:tc>
                  <a:txBody>
                    <a:bodyPr/>
                    <a:lstStyle/>
                    <a:p>
                      <a:pPr algn="ctr">
                        <a:lnSpc>
                          <a:spcPct val="107000"/>
                        </a:lnSpc>
                        <a:spcAft>
                          <a:spcPts val="0"/>
                        </a:spcAft>
                      </a:pPr>
                      <a:r>
                        <a:rPr lang="el-GR" sz="1200" b="1" dirty="0">
                          <a:solidFill>
                            <a:schemeClr val="tx1">
                              <a:lumMod val="95000"/>
                              <a:lumOff val="5000"/>
                            </a:schemeClr>
                          </a:solidFill>
                          <a:effectLst/>
                        </a:rPr>
                        <a:t>Σύνολο</a:t>
                      </a:r>
                      <a:endParaRPr lang="el-GR" sz="11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40000"/>
                        <a:lumOff val="60000"/>
                      </a:schemeClr>
                    </a:solidFill>
                  </a:tcPr>
                </a:tc>
                <a:tc>
                  <a:txBody>
                    <a:bodyPr/>
                    <a:lstStyle/>
                    <a:p>
                      <a:pPr algn="ctr">
                        <a:lnSpc>
                          <a:spcPct val="107000"/>
                        </a:lnSpc>
                        <a:spcAft>
                          <a:spcPts val="0"/>
                        </a:spcAft>
                      </a:pPr>
                      <a:r>
                        <a:rPr lang="el-GR" sz="1200" b="1" dirty="0" smtClean="0">
                          <a:effectLst/>
                          <a:latin typeface="+mn-lt"/>
                          <a:ea typeface="+mn-ea"/>
                          <a:cs typeface="+mn-cs"/>
                        </a:rPr>
                        <a:t>3</a:t>
                      </a:r>
                      <a:r>
                        <a:rPr lang="en-US" sz="1200" b="1" dirty="0" smtClean="0">
                          <a:effectLst/>
                          <a:latin typeface="+mn-lt"/>
                          <a:ea typeface="+mn-ea"/>
                          <a:cs typeface="+mn-cs"/>
                        </a:rPr>
                        <a:t>86</a:t>
                      </a:r>
                      <a:endParaRPr lang="el-G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algn="ctr">
                        <a:lnSpc>
                          <a:spcPct val="107000"/>
                        </a:lnSpc>
                        <a:spcAft>
                          <a:spcPts val="0"/>
                        </a:spcAft>
                      </a:pPr>
                      <a:r>
                        <a:rPr lang="el-GR" sz="1200" b="1" dirty="0">
                          <a:effectLst/>
                        </a:rPr>
                        <a:t>100</a:t>
                      </a:r>
                      <a:endParaRPr lang="el-G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4245543638"/>
                  </a:ext>
                </a:extLst>
              </a:tr>
            </a:tbl>
          </a:graphicData>
        </a:graphic>
      </p:graphicFrame>
      <p:graphicFrame>
        <p:nvGraphicFramePr>
          <p:cNvPr id="8" name="Γράφημα 7"/>
          <p:cNvGraphicFramePr/>
          <p:nvPr>
            <p:extLst>
              <p:ext uri="{D42A27DB-BD31-4B8C-83A1-F6EECF244321}">
                <p14:modId xmlns:p14="http://schemas.microsoft.com/office/powerpoint/2010/main" val="1754780740"/>
              </p:ext>
            </p:extLst>
          </p:nvPr>
        </p:nvGraphicFramePr>
        <p:xfrm>
          <a:off x="7307123" y="929002"/>
          <a:ext cx="4561489" cy="4010686"/>
        </p:xfrm>
        <a:graphic>
          <a:graphicData uri="http://schemas.openxmlformats.org/drawingml/2006/chart">
            <c:chart xmlns:c="http://schemas.openxmlformats.org/drawingml/2006/chart" xmlns:r="http://schemas.openxmlformats.org/officeDocument/2006/relationships" r:id="rId2"/>
          </a:graphicData>
        </a:graphic>
      </p:graphicFrame>
      <p:pic>
        <p:nvPicPr>
          <p:cNvPr id="10" name="Εικόνα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55531" y="6011917"/>
            <a:ext cx="6390290" cy="765830"/>
          </a:xfrm>
          <a:prstGeom prst="rect">
            <a:avLst/>
          </a:prstGeom>
        </p:spPr>
      </p:pic>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45821" y="6011917"/>
            <a:ext cx="2078736" cy="765830"/>
          </a:xfrm>
          <a:prstGeom prst="rect">
            <a:avLst/>
          </a:prstGeom>
        </p:spPr>
      </p:pic>
    </p:spTree>
    <p:extLst>
      <p:ext uri="{BB962C8B-B14F-4D97-AF65-F5344CB8AC3E}">
        <p14:creationId xmlns:p14="http://schemas.microsoft.com/office/powerpoint/2010/main" val="37759382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3031959" y="777144"/>
            <a:ext cx="5754688" cy="707886"/>
          </a:xfrm>
          <a:prstGeom prst="rect">
            <a:avLst/>
          </a:prstGeom>
        </p:spPr>
        <p:txBody>
          <a:bodyPr wrap="square">
            <a:spAutoFit/>
          </a:bodyPr>
          <a:lstStyle/>
          <a:p>
            <a:pPr algn="ctr"/>
            <a:r>
              <a:rPr lang="el-GR" sz="4000" b="1" dirty="0" smtClean="0">
                <a:latin typeface="Calibri" panose="020F0502020204030204" pitchFamily="34" charset="0"/>
                <a:ea typeface="Calibri" panose="020F0502020204030204" pitchFamily="34" charset="0"/>
                <a:cs typeface="Times New Roman" panose="02020603050405020304" pitchFamily="18" charset="0"/>
              </a:rPr>
              <a:t>Δικτύωση - ενημερώσεις</a:t>
            </a:r>
            <a:r>
              <a:rPr lang="el-GR" b="1" dirty="0" smtClean="0">
                <a:latin typeface="Calibri" panose="020F0502020204030204" pitchFamily="34" charset="0"/>
                <a:ea typeface="Calibri" panose="020F0502020204030204" pitchFamily="34" charset="0"/>
                <a:cs typeface="Times New Roman" panose="02020603050405020304" pitchFamily="18" charset="0"/>
              </a:rPr>
              <a:t> </a:t>
            </a:r>
            <a:endParaRPr lang="el-GR" dirty="0"/>
          </a:p>
        </p:txBody>
      </p:sp>
      <p:sp>
        <p:nvSpPr>
          <p:cNvPr id="8" name="Ορθογώνιο 7"/>
          <p:cNvSpPr/>
          <p:nvPr/>
        </p:nvSpPr>
        <p:spPr>
          <a:xfrm>
            <a:off x="636813" y="1774469"/>
            <a:ext cx="11168743" cy="1261884"/>
          </a:xfrm>
          <a:prstGeom prst="rect">
            <a:avLst/>
          </a:prstGeom>
        </p:spPr>
        <p:txBody>
          <a:bodyPr wrap="square">
            <a:spAutoFit/>
          </a:bodyPr>
          <a:lstStyle/>
          <a:p>
            <a:pPr algn="just"/>
            <a:r>
              <a:rPr lang="el-GR" sz="1900" dirty="0">
                <a:latin typeface="Calibri" panose="020F0502020204030204" pitchFamily="34" charset="0"/>
                <a:ea typeface="Calibri" panose="020F0502020204030204" pitchFamily="34" charset="0"/>
                <a:cs typeface="Times New Roman" panose="02020603050405020304" pitchFamily="18" charset="0"/>
              </a:rPr>
              <a:t>Το σύνολο των εργαζομένων και εκπροσώπων φορέων και υπηρεσιών με τις οποίες πραγματοποιήθηκε δικτύωση, εκδήλωσε την πρόθεση να ενημερωθεί για τον τρόπο λειτουργίας και τις υπηρεσίες που προσφέρει το ΚΕ.Θ.Ε.Α. Στην πλειονότητα τους δήλωσαν πρόθυμοι/</a:t>
            </a:r>
            <a:r>
              <a:rPr lang="el-GR" sz="1900" dirty="0" err="1">
                <a:latin typeface="Calibri" panose="020F0502020204030204" pitchFamily="34" charset="0"/>
                <a:ea typeface="Calibri" panose="020F0502020204030204" pitchFamily="34" charset="0"/>
                <a:cs typeface="Times New Roman" panose="02020603050405020304" pitchFamily="18" charset="0"/>
              </a:rPr>
              <a:t>ες</a:t>
            </a:r>
            <a:r>
              <a:rPr lang="el-GR" sz="1900" dirty="0">
                <a:latin typeface="Calibri" panose="020F0502020204030204" pitchFamily="34" charset="0"/>
                <a:ea typeface="Calibri" panose="020F0502020204030204" pitchFamily="34" charset="0"/>
                <a:cs typeface="Times New Roman" panose="02020603050405020304" pitchFamily="18" charset="0"/>
              </a:rPr>
              <a:t> να παραπέμψουν τους/τις εξυπηρετούμενους/</a:t>
            </a:r>
            <a:r>
              <a:rPr lang="el-GR" sz="1900" dirty="0" err="1">
                <a:latin typeface="Calibri" panose="020F0502020204030204" pitchFamily="34" charset="0"/>
                <a:ea typeface="Calibri" panose="020F0502020204030204" pitchFamily="34" charset="0"/>
                <a:cs typeface="Times New Roman" panose="02020603050405020304" pitchFamily="18" charset="0"/>
              </a:rPr>
              <a:t>ες</a:t>
            </a:r>
            <a:r>
              <a:rPr lang="el-GR" sz="1900" dirty="0">
                <a:latin typeface="Calibri" panose="020F0502020204030204" pitchFamily="34" charset="0"/>
                <a:ea typeface="Calibri" panose="020F0502020204030204" pitchFamily="34" charset="0"/>
                <a:cs typeface="Times New Roman" panose="02020603050405020304" pitchFamily="18" charset="0"/>
              </a:rPr>
              <a:t> τους στο Πολυδύναμο Κέντρο Ανατολικής Μακεδονίας Θράκης, όποτε κριθεί σκόπιμο</a:t>
            </a:r>
            <a:r>
              <a:rPr lang="el-GR" dirty="0">
                <a:latin typeface="Calibri" panose="020F0502020204030204" pitchFamily="34" charset="0"/>
                <a:ea typeface="Calibri" panose="020F0502020204030204" pitchFamily="34" charset="0"/>
                <a:cs typeface="Times New Roman" panose="02020603050405020304" pitchFamily="18" charset="0"/>
              </a:rPr>
              <a:t>. </a:t>
            </a:r>
            <a:endParaRPr lang="el-GR" dirty="0"/>
          </a:p>
        </p:txBody>
      </p:sp>
      <p:graphicFrame>
        <p:nvGraphicFramePr>
          <p:cNvPr id="9" name="Πίνακας 8"/>
          <p:cNvGraphicFramePr>
            <a:graphicFrameLocks noGrp="1"/>
          </p:cNvGraphicFramePr>
          <p:nvPr>
            <p:extLst>
              <p:ext uri="{D42A27DB-BD31-4B8C-83A1-F6EECF244321}">
                <p14:modId xmlns:p14="http://schemas.microsoft.com/office/powerpoint/2010/main" val="526748619"/>
              </p:ext>
            </p:extLst>
          </p:nvPr>
        </p:nvGraphicFramePr>
        <p:xfrm>
          <a:off x="636813" y="3883144"/>
          <a:ext cx="10956474" cy="1725145"/>
        </p:xfrm>
        <a:graphic>
          <a:graphicData uri="http://schemas.openxmlformats.org/drawingml/2006/table">
            <a:tbl>
              <a:tblPr firstRow="1" firstCol="1" bandRow="1">
                <a:tableStyleId>{5C22544A-7EE6-4342-B048-85BDC9FD1C3A}</a:tableStyleId>
              </a:tblPr>
              <a:tblGrid>
                <a:gridCol w="4936214">
                  <a:extLst>
                    <a:ext uri="{9D8B030D-6E8A-4147-A177-3AD203B41FA5}">
                      <a16:colId xmlns:a16="http://schemas.microsoft.com/office/drawing/2014/main" val="1027642161"/>
                    </a:ext>
                  </a:extLst>
                </a:gridCol>
                <a:gridCol w="1840144">
                  <a:extLst>
                    <a:ext uri="{9D8B030D-6E8A-4147-A177-3AD203B41FA5}">
                      <a16:colId xmlns:a16="http://schemas.microsoft.com/office/drawing/2014/main" val="2349340861"/>
                    </a:ext>
                  </a:extLst>
                </a:gridCol>
                <a:gridCol w="4180116">
                  <a:extLst>
                    <a:ext uri="{9D8B030D-6E8A-4147-A177-3AD203B41FA5}">
                      <a16:colId xmlns:a16="http://schemas.microsoft.com/office/drawing/2014/main" val="2734941275"/>
                    </a:ext>
                  </a:extLst>
                </a:gridCol>
              </a:tblGrid>
              <a:tr h="1072873">
                <a:tc>
                  <a:txBody>
                    <a:bodyPr/>
                    <a:lstStyle/>
                    <a:p>
                      <a:pPr algn="ctr">
                        <a:lnSpc>
                          <a:spcPct val="107000"/>
                        </a:lnSpc>
                        <a:spcAft>
                          <a:spcPts val="0"/>
                        </a:spcAft>
                      </a:pPr>
                      <a:r>
                        <a:rPr lang="el-GR" sz="2000" dirty="0">
                          <a:effectLst/>
                        </a:rPr>
                        <a:t> Υλοποίησης δράσεων δικτύωσης</a:t>
                      </a:r>
                    </a:p>
                    <a:p>
                      <a:pPr algn="ctr">
                        <a:lnSpc>
                          <a:spcPct val="107000"/>
                        </a:lnSpc>
                        <a:spcAft>
                          <a:spcPts val="0"/>
                        </a:spcAft>
                      </a:pPr>
                      <a:r>
                        <a:rPr lang="el-GR" sz="2000" dirty="0">
                          <a:effectLst/>
                        </a:rPr>
                        <a:t>  για το διάστημα </a:t>
                      </a:r>
                      <a:r>
                        <a:rPr lang="el-GR" sz="2000" dirty="0" smtClean="0">
                          <a:effectLst/>
                        </a:rPr>
                        <a:t>1/2/2021-30/04/2024</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l-GR" sz="2000" dirty="0">
                          <a:effectLst/>
                        </a:rPr>
                        <a:t> Αριθμός συναντήσεων</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l-GR" sz="2000" dirty="0">
                          <a:effectLst/>
                        </a:rPr>
                        <a:t>Αριθμός ατόμων που συμμετείχαν και ενημερώθηκαν</a:t>
                      </a:r>
                    </a:p>
                  </a:txBody>
                  <a:tcPr marL="68580" marR="68580" marT="0" marB="0"/>
                </a:tc>
                <a:extLst>
                  <a:ext uri="{0D108BD9-81ED-4DB2-BD59-A6C34878D82A}">
                    <a16:rowId xmlns:a16="http://schemas.microsoft.com/office/drawing/2014/main" val="1251670355"/>
                  </a:ext>
                </a:extLst>
              </a:tr>
              <a:tr h="498728">
                <a:tc>
                  <a:txBody>
                    <a:bodyPr/>
                    <a:lstStyle/>
                    <a:p>
                      <a:pPr algn="ctr">
                        <a:lnSpc>
                          <a:spcPct val="107000"/>
                        </a:lnSpc>
                        <a:spcAft>
                          <a:spcPts val="0"/>
                        </a:spcAft>
                      </a:pPr>
                      <a:r>
                        <a:rPr lang="el-GR" sz="2000">
                          <a:effectLst/>
                        </a:rPr>
                        <a:t>Σύνολο</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l-GR" sz="2000" dirty="0" smtClean="0">
                          <a:effectLst/>
                          <a:latin typeface="Calibri" panose="020F0502020204030204" pitchFamily="34" charset="0"/>
                          <a:ea typeface="Calibri" panose="020F0502020204030204" pitchFamily="34" charset="0"/>
                          <a:cs typeface="Times New Roman" panose="02020603050405020304" pitchFamily="18" charset="0"/>
                        </a:rPr>
                        <a:t>248</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l-GR" sz="2000" dirty="0" smtClean="0">
                          <a:effectLst/>
                        </a:rPr>
                        <a:t>1116</a:t>
                      </a:r>
                      <a:endParaRPr lang="el-GR" sz="2000" dirty="0">
                        <a:effectLst/>
                      </a:endParaRPr>
                    </a:p>
                    <a:p>
                      <a:pPr algn="ctr">
                        <a:lnSpc>
                          <a:spcPct val="107000"/>
                        </a:lnSpc>
                        <a:spcAft>
                          <a:spcPts val="0"/>
                        </a:spcAft>
                      </a:pPr>
                      <a:r>
                        <a:rPr lang="el-GR" sz="2000" dirty="0">
                          <a:effectLst/>
                        </a:rPr>
                        <a:t>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76417766"/>
                  </a:ext>
                </a:extLst>
              </a:tr>
            </a:tbl>
          </a:graphicData>
        </a:graphic>
      </p:graphicFrame>
      <p:pic>
        <p:nvPicPr>
          <p:cNvPr id="10" name="Εικόνα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58813" y="6180083"/>
            <a:ext cx="4516447" cy="597664"/>
          </a:xfrm>
          <a:prstGeom prst="rect">
            <a:avLst/>
          </a:prstGeom>
        </p:spPr>
      </p:pic>
      <p:pic>
        <p:nvPicPr>
          <p:cNvPr id="11" name="Εικόνα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75260" y="6297856"/>
            <a:ext cx="1411387" cy="411574"/>
          </a:xfrm>
          <a:prstGeom prst="rect">
            <a:avLst/>
          </a:prstGeom>
        </p:spPr>
      </p:pic>
    </p:spTree>
    <p:extLst>
      <p:ext uri="{BB962C8B-B14F-4D97-AF65-F5344CB8AC3E}">
        <p14:creationId xmlns:p14="http://schemas.microsoft.com/office/powerpoint/2010/main" val="20017614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a:blip r:embed="rId2"/>
          <a:stretch>
            <a:fillRect/>
          </a:stretch>
        </p:blipFill>
        <p:spPr>
          <a:xfrm>
            <a:off x="-1" y="1001028"/>
            <a:ext cx="4032985" cy="4073997"/>
          </a:xfrm>
          <a:prstGeom prst="rect">
            <a:avLst/>
          </a:prstGeom>
        </p:spPr>
      </p:pic>
      <p:pic>
        <p:nvPicPr>
          <p:cNvPr id="4" name="Εικόνα 3"/>
          <p:cNvPicPr>
            <a:picLocks noChangeAspect="1"/>
          </p:cNvPicPr>
          <p:nvPr/>
        </p:nvPicPr>
        <p:blipFill>
          <a:blip r:embed="rId3"/>
          <a:stretch>
            <a:fillRect/>
          </a:stretch>
        </p:blipFill>
        <p:spPr>
          <a:xfrm>
            <a:off x="4094504" y="1001024"/>
            <a:ext cx="4115011" cy="4073997"/>
          </a:xfrm>
          <a:prstGeom prst="rect">
            <a:avLst/>
          </a:prstGeom>
        </p:spPr>
      </p:pic>
      <p:pic>
        <p:nvPicPr>
          <p:cNvPr id="5" name="Εικόνα 4"/>
          <p:cNvPicPr>
            <a:picLocks noChangeAspect="1"/>
          </p:cNvPicPr>
          <p:nvPr/>
        </p:nvPicPr>
        <p:blipFill>
          <a:blip r:embed="rId4"/>
          <a:stretch>
            <a:fillRect/>
          </a:stretch>
        </p:blipFill>
        <p:spPr>
          <a:xfrm>
            <a:off x="8271035" y="1020282"/>
            <a:ext cx="3909944" cy="4073997"/>
          </a:xfrm>
          <a:prstGeom prst="rect">
            <a:avLst/>
          </a:prstGeom>
        </p:spPr>
      </p:pic>
    </p:spTree>
    <p:extLst>
      <p:ext uri="{BB962C8B-B14F-4D97-AF65-F5344CB8AC3E}">
        <p14:creationId xmlns:p14="http://schemas.microsoft.com/office/powerpoint/2010/main" val="4911001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3326" y="139050"/>
            <a:ext cx="2933010" cy="3087626"/>
          </a:xfrm>
          <a:prstGeom prst="rect">
            <a:avLst/>
          </a:prstGeom>
        </p:spPr>
      </p:pic>
      <p:pic>
        <p:nvPicPr>
          <p:cNvPr id="6" name="Εικόνα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438" y="3729581"/>
            <a:ext cx="3178786" cy="3128419"/>
          </a:xfrm>
          <a:prstGeom prst="rect">
            <a:avLst/>
          </a:prstGeom>
        </p:spPr>
      </p:pic>
      <p:pic>
        <p:nvPicPr>
          <p:cNvPr id="8" name="Εικόνα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96672" y="139051"/>
            <a:ext cx="2792404" cy="3087625"/>
          </a:xfrm>
          <a:prstGeom prst="rect">
            <a:avLst/>
          </a:prstGeom>
        </p:spPr>
      </p:pic>
      <p:pic>
        <p:nvPicPr>
          <p:cNvPr id="7" name="Εικόνα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37274" y="3729581"/>
            <a:ext cx="2751801" cy="3128418"/>
          </a:xfrm>
          <a:prstGeom prst="rect">
            <a:avLst/>
          </a:prstGeom>
        </p:spPr>
      </p:pic>
      <p:pic>
        <p:nvPicPr>
          <p:cNvPr id="3" name="Εικόνα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19393" y="3729581"/>
            <a:ext cx="3631336" cy="3128419"/>
          </a:xfrm>
          <a:prstGeom prst="rect">
            <a:avLst/>
          </a:prstGeom>
        </p:spPr>
      </p:pic>
      <p:pic>
        <p:nvPicPr>
          <p:cNvPr id="10" name="Εικόνα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19393" y="139050"/>
            <a:ext cx="3631336" cy="3087626"/>
          </a:xfrm>
          <a:prstGeom prst="rect">
            <a:avLst/>
          </a:prstGeom>
        </p:spPr>
      </p:pic>
    </p:spTree>
    <p:extLst>
      <p:ext uri="{BB962C8B-B14F-4D97-AF65-F5344CB8AC3E}">
        <p14:creationId xmlns:p14="http://schemas.microsoft.com/office/powerpoint/2010/main" val="929712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Εικόνα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886" y="188596"/>
            <a:ext cx="3631474" cy="3321093"/>
          </a:xfrm>
          <a:prstGeom prst="rect">
            <a:avLst/>
          </a:prstGeom>
        </p:spPr>
      </p:pic>
      <p:pic>
        <p:nvPicPr>
          <p:cNvPr id="7" name="Εικόνα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9868" y="3853950"/>
            <a:ext cx="3354216" cy="2873829"/>
          </a:xfrm>
          <a:prstGeom prst="rect">
            <a:avLst/>
          </a:prstGeom>
        </p:spPr>
      </p:pic>
      <p:pic>
        <p:nvPicPr>
          <p:cNvPr id="9" name="Εικόνα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08579" y="188596"/>
            <a:ext cx="3275304" cy="3321093"/>
          </a:xfrm>
          <a:prstGeom prst="rect">
            <a:avLst/>
          </a:prstGeom>
        </p:spPr>
      </p:pic>
      <p:pic>
        <p:nvPicPr>
          <p:cNvPr id="5" name="Εικόνα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49867" y="188596"/>
            <a:ext cx="3354216" cy="3321093"/>
          </a:xfrm>
          <a:prstGeom prst="rect">
            <a:avLst/>
          </a:prstGeom>
        </p:spPr>
      </p:pic>
      <p:pic>
        <p:nvPicPr>
          <p:cNvPr id="11" name="Εικόνα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08579" y="3853950"/>
            <a:ext cx="3275304" cy="2815454"/>
          </a:xfrm>
          <a:prstGeom prst="rect">
            <a:avLst/>
          </a:prstGeom>
        </p:spPr>
      </p:pic>
      <p:pic>
        <p:nvPicPr>
          <p:cNvPr id="14" name="Εικόνα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1887" y="3853950"/>
            <a:ext cx="3631473" cy="3004049"/>
          </a:xfrm>
          <a:prstGeom prst="rect">
            <a:avLst/>
          </a:prstGeom>
        </p:spPr>
      </p:pic>
    </p:spTree>
    <p:extLst>
      <p:ext uri="{BB962C8B-B14F-4D97-AF65-F5344CB8AC3E}">
        <p14:creationId xmlns:p14="http://schemas.microsoft.com/office/powerpoint/2010/main" val="518451268"/>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4859" y="353514"/>
            <a:ext cx="3137335" cy="2937225"/>
          </a:xfrm>
          <a:prstGeom prst="rect">
            <a:avLst/>
          </a:prstGeom>
        </p:spPr>
      </p:pic>
      <p:pic>
        <p:nvPicPr>
          <p:cNvPr id="4" name="Εικόνα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76744" y="3773216"/>
            <a:ext cx="3137336" cy="2706827"/>
          </a:xfrm>
          <a:prstGeom prst="rect">
            <a:avLst/>
          </a:prstGeom>
        </p:spPr>
      </p:pic>
      <p:pic>
        <p:nvPicPr>
          <p:cNvPr id="5" name="Εικόνα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4860" y="3773216"/>
            <a:ext cx="3137334" cy="2911364"/>
          </a:xfrm>
          <a:prstGeom prst="rect">
            <a:avLst/>
          </a:prstGeom>
        </p:spPr>
      </p:pic>
      <p:pic>
        <p:nvPicPr>
          <p:cNvPr id="7" name="Εικόνα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6744" y="433553"/>
            <a:ext cx="3137336" cy="2777149"/>
          </a:xfrm>
          <a:prstGeom prst="rect">
            <a:avLst/>
          </a:prstGeom>
        </p:spPr>
      </p:pic>
      <p:pic>
        <p:nvPicPr>
          <p:cNvPr id="8" name="Εικόνα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56690" y="409903"/>
            <a:ext cx="3615558" cy="2880835"/>
          </a:xfrm>
          <a:prstGeom prst="rect">
            <a:avLst/>
          </a:prstGeom>
        </p:spPr>
      </p:pic>
      <p:pic>
        <p:nvPicPr>
          <p:cNvPr id="11" name="Εικόνα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56690" y="3773216"/>
            <a:ext cx="3615558" cy="2774729"/>
          </a:xfrm>
          <a:prstGeom prst="rect">
            <a:avLst/>
          </a:prstGeom>
        </p:spPr>
      </p:pic>
    </p:spTree>
    <p:extLst>
      <p:ext uri="{BB962C8B-B14F-4D97-AF65-F5344CB8AC3E}">
        <p14:creationId xmlns:p14="http://schemas.microsoft.com/office/powerpoint/2010/main" val="18516680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7048" y="3741683"/>
            <a:ext cx="3310423" cy="2830205"/>
          </a:xfrm>
          <a:prstGeom prst="rect">
            <a:avLst/>
          </a:prstGeom>
        </p:spPr>
      </p:pic>
      <p:pic>
        <p:nvPicPr>
          <p:cNvPr id="3" name="Εικόνα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795" y="312149"/>
            <a:ext cx="3295896" cy="3166775"/>
          </a:xfrm>
          <a:prstGeom prst="rect">
            <a:avLst/>
          </a:prstGeom>
        </p:spPr>
      </p:pic>
      <p:pic>
        <p:nvPicPr>
          <p:cNvPr id="6" name="Εικόνα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0795" y="3741683"/>
            <a:ext cx="3264364" cy="2743201"/>
          </a:xfrm>
          <a:prstGeom prst="rect">
            <a:avLst/>
          </a:prstGeom>
        </p:spPr>
      </p:pic>
      <p:pic>
        <p:nvPicPr>
          <p:cNvPr id="7" name="Εικόνα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77048" y="312148"/>
            <a:ext cx="3310423" cy="3166775"/>
          </a:xfrm>
          <a:prstGeom prst="rect">
            <a:avLst/>
          </a:prstGeom>
        </p:spPr>
      </p:pic>
      <p:pic>
        <p:nvPicPr>
          <p:cNvPr id="8" name="Εικόνα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87614" y="3741683"/>
            <a:ext cx="2953407" cy="2743201"/>
          </a:xfrm>
          <a:prstGeom prst="rect">
            <a:avLst/>
          </a:prstGeom>
        </p:spPr>
      </p:pic>
      <p:pic>
        <p:nvPicPr>
          <p:cNvPr id="9" name="Εικόνα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87614" y="312148"/>
            <a:ext cx="2953407" cy="3166775"/>
          </a:xfrm>
          <a:prstGeom prst="rect">
            <a:avLst/>
          </a:prstGeom>
        </p:spPr>
      </p:pic>
    </p:spTree>
    <p:extLst>
      <p:ext uri="{BB962C8B-B14F-4D97-AF65-F5344CB8AC3E}">
        <p14:creationId xmlns:p14="http://schemas.microsoft.com/office/powerpoint/2010/main" val="1127769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80104" y="306824"/>
            <a:ext cx="3126203" cy="2583521"/>
          </a:xfrm>
          <a:prstGeom prst="rect">
            <a:avLst/>
          </a:prstGeom>
        </p:spPr>
      </p:pic>
      <p:pic>
        <p:nvPicPr>
          <p:cNvPr id="5" name="Εικόνα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71116" y="306824"/>
            <a:ext cx="3249035" cy="2583521"/>
          </a:xfrm>
          <a:prstGeom prst="rect">
            <a:avLst/>
          </a:prstGeom>
        </p:spPr>
      </p:pic>
      <p:pic>
        <p:nvPicPr>
          <p:cNvPr id="6" name="Εικόνα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0885" y="3331779"/>
            <a:ext cx="3056708" cy="2934489"/>
          </a:xfrm>
          <a:prstGeom prst="rect">
            <a:avLst/>
          </a:prstGeom>
        </p:spPr>
      </p:pic>
      <p:pic>
        <p:nvPicPr>
          <p:cNvPr id="7" name="Εικόνα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71116" y="3331779"/>
            <a:ext cx="3249035" cy="2973677"/>
          </a:xfrm>
          <a:prstGeom prst="rect">
            <a:avLst/>
          </a:prstGeom>
        </p:spPr>
      </p:pic>
      <p:pic>
        <p:nvPicPr>
          <p:cNvPr id="8" name="Εικόνα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80104" y="3370968"/>
            <a:ext cx="3126203" cy="2934488"/>
          </a:xfrm>
          <a:prstGeom prst="rect">
            <a:avLst/>
          </a:prstGeom>
        </p:spPr>
      </p:pic>
      <p:pic>
        <p:nvPicPr>
          <p:cNvPr id="2" name="Εικόνα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2276" y="306826"/>
            <a:ext cx="3165318" cy="2583520"/>
          </a:xfrm>
          <a:prstGeom prst="rect">
            <a:avLst/>
          </a:prstGeom>
        </p:spPr>
      </p:pic>
    </p:spTree>
    <p:extLst>
      <p:ext uri="{BB962C8B-B14F-4D97-AF65-F5344CB8AC3E}">
        <p14:creationId xmlns:p14="http://schemas.microsoft.com/office/powerpoint/2010/main" val="39474135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descr="Εικόνα που περιέχει τέχνη, σκίτσο/σχέδιο, ζωγραφιά, χαρτί&#10;&#10;Περιγραφή που δημιουργήθηκε αυτόματα">
            <a:extLst>
              <a:ext uri="{FF2B5EF4-FFF2-40B4-BE49-F238E27FC236}">
                <a16:creationId xmlns:a16="http://schemas.microsoft.com/office/drawing/2014/main" id="{72D18E60-FB03-DBEC-8AD3-C336E81802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4605" y="3615559"/>
            <a:ext cx="2701161" cy="3085961"/>
          </a:xfrm>
          <a:prstGeom prst="rect">
            <a:avLst/>
          </a:prstGeom>
        </p:spPr>
      </p:pic>
      <p:pic>
        <p:nvPicPr>
          <p:cNvPr id="7" name="Εικόνα 6" descr="Εικόνα που περιέχει παιδική τέχνη, ζωγραφιά, τέχνη, είδη γραφείου&#10;&#10;Περιγραφή που δημιουργήθηκε αυτόματα">
            <a:extLst>
              <a:ext uri="{FF2B5EF4-FFF2-40B4-BE49-F238E27FC236}">
                <a16:creationId xmlns:a16="http://schemas.microsoft.com/office/drawing/2014/main" id="{95C76C4B-CF8C-B33D-9F0D-5459064323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72552" y="317350"/>
            <a:ext cx="2889603" cy="2829261"/>
          </a:xfrm>
          <a:prstGeom prst="rect">
            <a:avLst/>
          </a:prstGeom>
        </p:spPr>
      </p:pic>
      <p:pic>
        <p:nvPicPr>
          <p:cNvPr id="6" name="Εικόνα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060554" y="381400"/>
            <a:ext cx="2829263" cy="2701161"/>
          </a:xfrm>
          <a:prstGeom prst="rect">
            <a:avLst/>
          </a:prstGeom>
        </p:spPr>
      </p:pic>
      <p:pic>
        <p:nvPicPr>
          <p:cNvPr id="4" name="Εικόνα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72552" y="3594538"/>
            <a:ext cx="2889603" cy="3106982"/>
          </a:xfrm>
          <a:prstGeom prst="rect">
            <a:avLst/>
          </a:prstGeom>
        </p:spPr>
      </p:pic>
      <p:pic>
        <p:nvPicPr>
          <p:cNvPr id="8" name="Εικόνα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72606" y="3615559"/>
            <a:ext cx="2916833" cy="3085961"/>
          </a:xfrm>
          <a:prstGeom prst="rect">
            <a:avLst/>
          </a:prstGeom>
        </p:spPr>
      </p:pic>
      <p:pic>
        <p:nvPicPr>
          <p:cNvPr id="10" name="Εικόνα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19751" y="317349"/>
            <a:ext cx="2769689" cy="2829262"/>
          </a:xfrm>
          <a:prstGeom prst="rect">
            <a:avLst/>
          </a:prstGeom>
        </p:spPr>
      </p:pic>
    </p:spTree>
    <p:extLst>
      <p:ext uri="{BB962C8B-B14F-4D97-AF65-F5344CB8AC3E}">
        <p14:creationId xmlns:p14="http://schemas.microsoft.com/office/powerpoint/2010/main" val="31890445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CC07D1-29E1-4AA8-B207-C6F2C032646E}"/>
              </a:ext>
            </a:extLst>
          </p:cNvPr>
          <p:cNvSpPr>
            <a:spLocks noGrp="1"/>
          </p:cNvSpPr>
          <p:nvPr>
            <p:ph type="title"/>
          </p:nvPr>
        </p:nvSpPr>
        <p:spPr>
          <a:xfrm>
            <a:off x="1087655" y="2321049"/>
            <a:ext cx="2993457" cy="2456442"/>
          </a:xfrm>
        </p:spPr>
        <p:txBody>
          <a:bodyPr rtlCol="0">
            <a:noAutofit/>
          </a:bodyPr>
          <a:lstStyle/>
          <a:p>
            <a:r>
              <a:rPr lang="el-GR" sz="3600" b="1" dirty="0" smtClean="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Calibri" panose="020F0502020204030204" pitchFamily="34" charset="0"/>
                <a:ea typeface="Calibri" panose="020F0502020204030204" pitchFamily="34" charset="0"/>
                <a:cs typeface="Calibri" panose="020F0502020204030204" pitchFamily="34" charset="0"/>
              </a:rPr>
              <a:t>ΚΕ.Θ.Ε.Α .</a:t>
            </a:r>
            <a:r>
              <a:rPr lang="en-US" sz="36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Calibri" panose="020F0502020204030204" pitchFamily="34" charset="0"/>
                <a:ea typeface="Calibri" panose="020F0502020204030204" pitchFamily="34" charset="0"/>
                <a:cs typeface="Calibri" panose="020F0502020204030204" pitchFamily="34" charset="0"/>
              </a:rPr>
              <a:t/>
            </a:r>
            <a:br>
              <a:rPr lang="en-US" sz="36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Calibri" panose="020F0502020204030204" pitchFamily="34" charset="0"/>
                <a:ea typeface="Calibri" panose="020F0502020204030204" pitchFamily="34" charset="0"/>
                <a:cs typeface="Calibri" panose="020F0502020204030204" pitchFamily="34" charset="0"/>
              </a:rPr>
            </a:br>
            <a:r>
              <a:rPr lang="el-GR" sz="36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Calibri" panose="020F0502020204030204" pitchFamily="34" charset="0"/>
                <a:ea typeface="Calibri" panose="020F0502020204030204" pitchFamily="34" charset="0"/>
                <a:cs typeface="Calibri" panose="020F0502020204030204" pitchFamily="34" charset="0"/>
              </a:rPr>
              <a:t>Κέντρο Θεραπείας Εξαρτημένων Ατόμων</a:t>
            </a:r>
            <a:endParaRPr lang="el-GR" sz="36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48D2DA24-C5D0-44B5-9011-43E7FEA59CC9}"/>
              </a:ext>
            </a:extLst>
          </p:cNvPr>
          <p:cNvSpPr>
            <a:spLocks noGrp="1"/>
          </p:cNvSpPr>
          <p:nvPr>
            <p:ph idx="1"/>
          </p:nvPr>
        </p:nvSpPr>
        <p:spPr>
          <a:xfrm>
            <a:off x="4476498" y="1005840"/>
            <a:ext cx="7196329" cy="5381244"/>
          </a:xfrm>
        </p:spPr>
        <p:txBody>
          <a:bodyPr rtlCol="0">
            <a:normAutofit fontScale="62500" lnSpcReduction="20000"/>
          </a:bodyPr>
          <a:lstStyle/>
          <a:p>
            <a:pPr marL="447675" indent="-382588">
              <a:defRPr/>
            </a:pPr>
            <a:r>
              <a:rPr lang="el-GR" altLang="el-GR" sz="2400" b="1" dirty="0">
                <a:latin typeface="Calibri" panose="020F0502020204030204" pitchFamily="34" charset="0"/>
                <a:ea typeface="Calibri" panose="020F0502020204030204" pitchFamily="34" charset="0"/>
                <a:cs typeface="Calibri" panose="020F0502020204030204" pitchFamily="34" charset="0"/>
              </a:rPr>
              <a:t>Το μεγαλύτερο δίκτυο υπηρεσιών απεξάρτησης και κοινωνικής επανένταξης στη χώρα μας. </a:t>
            </a:r>
          </a:p>
          <a:p>
            <a:pPr marL="447675" indent="-382588">
              <a:defRPr/>
            </a:pPr>
            <a:endParaRPr lang="el-GR" altLang="el-GR" sz="2400" b="1" dirty="0">
              <a:latin typeface="Calibri" panose="020F0502020204030204" pitchFamily="34" charset="0"/>
              <a:ea typeface="Calibri" panose="020F0502020204030204" pitchFamily="34" charset="0"/>
              <a:cs typeface="Calibri" panose="020F0502020204030204" pitchFamily="34" charset="0"/>
            </a:endParaRPr>
          </a:p>
          <a:p>
            <a:pPr marL="447675" indent="-382588">
              <a:defRPr/>
            </a:pPr>
            <a:r>
              <a:rPr lang="el-GR" altLang="el-GR" sz="2400" b="1" u="sng" dirty="0">
                <a:latin typeface="Calibri" panose="020F0502020204030204" pitchFamily="34" charset="0"/>
                <a:ea typeface="Calibri" panose="020F0502020204030204" pitchFamily="34" charset="0"/>
                <a:cs typeface="Calibri" panose="020F0502020204030204" pitchFamily="34" charset="0"/>
              </a:rPr>
              <a:t>1983</a:t>
            </a:r>
            <a:r>
              <a:rPr lang="el-GR" altLang="el-GR" sz="2400" b="1" dirty="0">
                <a:latin typeface="Calibri" panose="020F0502020204030204" pitchFamily="34" charset="0"/>
                <a:ea typeface="Calibri" panose="020F0502020204030204" pitchFamily="34" charset="0"/>
                <a:cs typeface="Calibri" panose="020F0502020204030204" pitchFamily="34" charset="0"/>
              </a:rPr>
              <a:t>:  ίδρυση της ΙΘΑΚΗΣ, της πρώτης ελληνικής Θεραπευτικής Κοινότητας.</a:t>
            </a:r>
          </a:p>
          <a:p>
            <a:pPr marL="447675" indent="-382588">
              <a:defRPr/>
            </a:pPr>
            <a:endParaRPr lang="el-GR" altLang="el-GR" sz="2400" b="1" dirty="0">
              <a:latin typeface="Calibri" panose="020F0502020204030204" pitchFamily="34" charset="0"/>
              <a:ea typeface="Calibri" panose="020F0502020204030204" pitchFamily="34" charset="0"/>
              <a:cs typeface="Calibri" panose="020F0502020204030204" pitchFamily="34" charset="0"/>
            </a:endParaRPr>
          </a:p>
          <a:p>
            <a:pPr marL="447675" indent="-382588">
              <a:defRPr/>
            </a:pPr>
            <a:r>
              <a:rPr lang="el-GR" altLang="el-GR" sz="2400" b="1" u="sng" dirty="0">
                <a:latin typeface="Calibri" panose="020F0502020204030204" pitchFamily="34" charset="0"/>
                <a:ea typeface="Calibri" panose="020F0502020204030204" pitchFamily="34" charset="0"/>
                <a:cs typeface="Calibri" panose="020F0502020204030204" pitchFamily="34" charset="0"/>
              </a:rPr>
              <a:t>1987</a:t>
            </a:r>
            <a:r>
              <a:rPr lang="el-GR" altLang="el-GR" sz="2400" b="1" dirty="0">
                <a:latin typeface="Calibri" panose="020F0502020204030204" pitchFamily="34" charset="0"/>
                <a:ea typeface="Calibri" panose="020F0502020204030204" pitchFamily="34" charset="0"/>
                <a:cs typeface="Calibri" panose="020F0502020204030204" pitchFamily="34" charset="0"/>
              </a:rPr>
              <a:t>: ίδρυση του ΚΕΘΕΑ.</a:t>
            </a:r>
          </a:p>
          <a:p>
            <a:pPr marL="447675" indent="-382588">
              <a:defRPr/>
            </a:pPr>
            <a:endParaRPr lang="el-GR" altLang="el-GR" sz="2400" b="1" dirty="0">
              <a:latin typeface="Calibri" panose="020F0502020204030204" pitchFamily="34" charset="0"/>
              <a:ea typeface="Calibri" panose="020F0502020204030204" pitchFamily="34" charset="0"/>
              <a:cs typeface="Calibri" panose="020F0502020204030204" pitchFamily="34" charset="0"/>
            </a:endParaRPr>
          </a:p>
          <a:p>
            <a:pPr marL="447675" indent="-382588">
              <a:defRPr/>
            </a:pPr>
            <a:r>
              <a:rPr lang="el-GR" altLang="el-GR" sz="2400" b="1" dirty="0">
                <a:latin typeface="Calibri" panose="020F0502020204030204" pitchFamily="34" charset="0"/>
                <a:ea typeface="Calibri" panose="020F0502020204030204" pitchFamily="34" charset="0"/>
                <a:cs typeface="Calibri" panose="020F0502020204030204" pitchFamily="34" charset="0"/>
              </a:rPr>
              <a:t>Υπηρεσίες: δωρεάν και χωρίς λίστες αναμονής. </a:t>
            </a:r>
          </a:p>
          <a:p>
            <a:pPr marL="447675" indent="-382588">
              <a:defRPr/>
            </a:pPr>
            <a:endParaRPr lang="el-GR" altLang="el-GR" sz="2400" b="1" dirty="0">
              <a:latin typeface="Calibri" panose="020F0502020204030204" pitchFamily="34" charset="0"/>
              <a:ea typeface="Calibri" panose="020F0502020204030204" pitchFamily="34" charset="0"/>
              <a:cs typeface="Calibri" panose="020F0502020204030204" pitchFamily="34" charset="0"/>
            </a:endParaRPr>
          </a:p>
          <a:p>
            <a:pPr marL="447675" indent="-382588">
              <a:defRPr/>
            </a:pPr>
            <a:r>
              <a:rPr lang="el-GR" altLang="el-GR" sz="2400" b="1" dirty="0">
                <a:latin typeface="Calibri" panose="020F0502020204030204" pitchFamily="34" charset="0"/>
                <a:ea typeface="Calibri" panose="020F0502020204030204" pitchFamily="34" charset="0"/>
                <a:cs typeface="Calibri" panose="020F0502020204030204" pitchFamily="34" charset="0"/>
              </a:rPr>
              <a:t>Θεραπευτικές προτάσεις για την εξάρτηση από </a:t>
            </a:r>
            <a:r>
              <a:rPr lang="el-GR" altLang="el-GR" sz="2400" b="1" dirty="0" smtClean="0">
                <a:latin typeface="Calibri" panose="020F0502020204030204" pitchFamily="34" charset="0"/>
                <a:ea typeface="Calibri" panose="020F0502020204030204" pitchFamily="34" charset="0"/>
                <a:cs typeface="Calibri" panose="020F0502020204030204" pitchFamily="34" charset="0"/>
              </a:rPr>
              <a:t>τα ναρκωτικά, το </a:t>
            </a:r>
            <a:r>
              <a:rPr lang="el-GR" altLang="el-GR" sz="2400" b="1" dirty="0">
                <a:latin typeface="Calibri" panose="020F0502020204030204" pitchFamily="34" charset="0"/>
                <a:ea typeface="Calibri" panose="020F0502020204030204" pitchFamily="34" charset="0"/>
                <a:cs typeface="Calibri" panose="020F0502020204030204" pitchFamily="34" charset="0"/>
              </a:rPr>
              <a:t>αλκοόλ, το τζόγο και το διαδίκτυο. </a:t>
            </a:r>
            <a:endParaRPr lang="en-US" altLang="el-GR" sz="2400" b="1" dirty="0" smtClean="0">
              <a:latin typeface="Calibri" panose="020F0502020204030204" pitchFamily="34" charset="0"/>
              <a:ea typeface="Calibri" panose="020F0502020204030204" pitchFamily="34" charset="0"/>
              <a:cs typeface="Calibri" panose="020F0502020204030204" pitchFamily="34" charset="0"/>
            </a:endParaRPr>
          </a:p>
          <a:p>
            <a:pPr marL="447675" indent="-382588">
              <a:defRPr/>
            </a:pPr>
            <a:endParaRPr lang="en-US" altLang="el-GR" sz="2400" b="1" dirty="0" smtClean="0">
              <a:latin typeface="Calibri" panose="020F0502020204030204" pitchFamily="34" charset="0"/>
              <a:ea typeface="Calibri" panose="020F0502020204030204" pitchFamily="34" charset="0"/>
              <a:cs typeface="Calibri" panose="020F0502020204030204" pitchFamily="34" charset="0"/>
            </a:endParaRPr>
          </a:p>
          <a:p>
            <a:pPr marL="447675" indent="-382588">
              <a:defRPr/>
            </a:pPr>
            <a:r>
              <a:rPr lang="el-GR" sz="2600" b="1" dirty="0">
                <a:latin typeface="Calibri" panose="020F0502020204030204" pitchFamily="34" charset="0"/>
                <a:ea typeface="Calibri" panose="020F0502020204030204" pitchFamily="34" charset="0"/>
                <a:cs typeface="Calibri" panose="020F0502020204030204" pitchFamily="34" charset="0"/>
              </a:rPr>
              <a:t>Σήμερα το ΚΕΘΕΑ διαθέτει περισσότερες από 100 μονάδες πανελλαδικά, σε 31 πόλεις και 20 σωφρονιστικά καταστήματα. Σε ετήσια βάση προσφέρει υπηρεσίες σε 15.000 </a:t>
            </a:r>
            <a:r>
              <a:rPr lang="el-GR" sz="2600" b="1" dirty="0" smtClean="0">
                <a:latin typeface="Calibri" panose="020F0502020204030204" pitchFamily="34" charset="0"/>
                <a:ea typeface="Calibri" panose="020F0502020204030204" pitchFamily="34" charset="0"/>
                <a:cs typeface="Calibri" panose="020F0502020204030204" pitchFamily="34" charset="0"/>
              </a:rPr>
              <a:t>αποδέκτες/</a:t>
            </a:r>
            <a:r>
              <a:rPr lang="el-GR" sz="2600" b="1" dirty="0" err="1" smtClean="0">
                <a:latin typeface="Calibri" panose="020F0502020204030204" pitchFamily="34" charset="0"/>
                <a:ea typeface="Calibri" panose="020F0502020204030204" pitchFamily="34" charset="0"/>
                <a:cs typeface="Calibri" panose="020F0502020204030204" pitchFamily="34" charset="0"/>
              </a:rPr>
              <a:t>τριες</a:t>
            </a:r>
            <a:r>
              <a:rPr lang="el-GR" sz="2600" b="1" dirty="0" smtClean="0">
                <a:latin typeface="Calibri" panose="020F0502020204030204" pitchFamily="34" charset="0"/>
                <a:ea typeface="Calibri" panose="020F0502020204030204" pitchFamily="34" charset="0"/>
                <a:cs typeface="Calibri" panose="020F0502020204030204" pitchFamily="34" charset="0"/>
              </a:rPr>
              <a:t> </a:t>
            </a:r>
            <a:r>
              <a:rPr lang="el-GR" sz="2600" b="1" dirty="0">
                <a:latin typeface="Calibri" panose="020F0502020204030204" pitchFamily="34" charset="0"/>
                <a:ea typeface="Calibri" panose="020F0502020204030204" pitchFamily="34" charset="0"/>
                <a:cs typeface="Calibri" panose="020F0502020204030204" pitchFamily="34" charset="0"/>
              </a:rPr>
              <a:t>και τις οικογένειές τους.</a:t>
            </a:r>
            <a:endParaRPr lang="el-GR" altLang="el-GR" sz="3900" b="1" dirty="0">
              <a:latin typeface="Calibri" panose="020F0502020204030204" pitchFamily="34" charset="0"/>
              <a:ea typeface="Calibri" panose="020F0502020204030204" pitchFamily="34" charset="0"/>
              <a:cs typeface="Calibri" panose="020F0502020204030204" pitchFamily="34" charset="0"/>
            </a:endParaRPr>
          </a:p>
          <a:p>
            <a:pPr rtl="0"/>
            <a:endParaRPr lang="el-GR" dirty="0"/>
          </a:p>
        </p:txBody>
      </p:sp>
    </p:spTree>
    <p:extLst>
      <p:ext uri="{BB962C8B-B14F-4D97-AF65-F5344CB8AC3E}">
        <p14:creationId xmlns:p14="http://schemas.microsoft.com/office/powerpoint/2010/main" val="37606195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6274" y="2349925"/>
            <a:ext cx="3521336" cy="2456442"/>
          </a:xfrm>
        </p:spPr>
        <p:txBody>
          <a:bodyPr>
            <a:normAutofit/>
          </a:bodyPr>
          <a:lstStyle/>
          <a:p>
            <a:r>
              <a:rPr lang="el-GR" b="1" dirty="0" smtClean="0">
                <a:solidFill>
                  <a:schemeClr val="tx1"/>
                </a:solidFill>
                <a:latin typeface="Calibri" panose="020F0502020204030204" pitchFamily="34" charset="0"/>
                <a:ea typeface="Calibri" panose="020F0502020204030204" pitchFamily="34" charset="0"/>
                <a:cs typeface="Calibri" panose="020F0502020204030204" pitchFamily="34" charset="0"/>
              </a:rPr>
              <a:t>ΚΙΝΗΤΗ ΜΟΝΑΔΑ ΑΜΘ</a:t>
            </a:r>
            <a:endParaRPr lang="el-GR"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Θέση περιεχομένου 4"/>
          <p:cNvSpPr>
            <a:spLocks noGrp="1"/>
          </p:cNvSpPr>
          <p:nvPr>
            <p:ph idx="1"/>
          </p:nvPr>
        </p:nvSpPr>
        <p:spPr>
          <a:xfrm>
            <a:off x="4543125" y="192504"/>
            <a:ext cx="7648876" cy="6665495"/>
          </a:xfrm>
        </p:spPr>
        <p:txBody>
          <a:bodyPr>
            <a:normAutofit/>
          </a:bodyPr>
          <a:lstStyle/>
          <a:p>
            <a:pPr algn="just"/>
            <a:r>
              <a:rPr lang="el-GR" u="sng" dirty="0" smtClean="0"/>
              <a:t>ΠΕΡΙΟΧΕΣ ΔΡΑΣΤΗΡΙΟΠΟΙΗΣΗΣ</a:t>
            </a:r>
            <a:r>
              <a:rPr lang="en-US" u="sng" dirty="0" smtClean="0"/>
              <a:t>:</a:t>
            </a:r>
            <a:r>
              <a:rPr lang="el-GR" dirty="0" smtClean="0"/>
              <a:t> Κομοτηνή (παραχώρηση χώρου από Δήμο Κομοτηνής), Ξάνθη (παραχώρηση χώρου από Δήμο Ξάνθης). Ανάπτυξη δράσεων στους Νομούς Δράμας και Καβάλας.</a:t>
            </a:r>
          </a:p>
          <a:p>
            <a:pPr algn="just"/>
            <a:r>
              <a:rPr lang="el-GR" u="sng" dirty="0" smtClean="0"/>
              <a:t>ΠΡΟΣΩΠΙΚΟ</a:t>
            </a:r>
            <a:r>
              <a:rPr lang="en-US" dirty="0" smtClean="0"/>
              <a:t>:</a:t>
            </a:r>
            <a:r>
              <a:rPr lang="el-GR" dirty="0" smtClean="0"/>
              <a:t> 2 Ψυχολόγοι, 2 Κοινωνικοί Λειτουργοί, 1 Δ/Ο υπάλληλος.</a:t>
            </a:r>
          </a:p>
          <a:p>
            <a:pPr algn="just"/>
            <a:r>
              <a:rPr lang="el-GR" dirty="0" smtClean="0"/>
              <a:t>Δύο οχήματα για την υποστήριξη των δράσεων.</a:t>
            </a:r>
          </a:p>
          <a:p>
            <a:pPr algn="just"/>
            <a:r>
              <a:rPr lang="el-GR" u="sng" dirty="0" smtClean="0"/>
              <a:t>ΠΡΟΫΠΟΛΟΓΙΣΜΟΣ</a:t>
            </a:r>
            <a:r>
              <a:rPr lang="en-US" dirty="0" smtClean="0"/>
              <a:t>: 3</a:t>
            </a:r>
            <a:r>
              <a:rPr lang="el-GR" dirty="0" smtClean="0"/>
              <a:t>60.878,96</a:t>
            </a:r>
            <a:r>
              <a:rPr lang="en-US" dirty="0" smtClean="0"/>
              <a:t> </a:t>
            </a:r>
            <a:r>
              <a:rPr lang="el-GR" dirty="0" smtClean="0"/>
              <a:t>ευρώ</a:t>
            </a:r>
          </a:p>
          <a:p>
            <a:r>
              <a:rPr lang="el-GR" u="sng" dirty="0" smtClean="0"/>
              <a:t>ΣΤΟΧΟΣ</a:t>
            </a:r>
            <a:r>
              <a:rPr lang="en-US" dirty="0" smtClean="0"/>
              <a:t>:</a:t>
            </a:r>
            <a:r>
              <a:rPr lang="el-GR" dirty="0" smtClean="0"/>
              <a:t> η παροχή υπηρεσιών πρωτοβάθμιας υποστήριξης </a:t>
            </a:r>
            <a:r>
              <a:rPr lang="el-GR" dirty="0"/>
              <a:t>και βραχείας παρέμβασης σε άτομα που </a:t>
            </a:r>
            <a:r>
              <a:rPr lang="el-GR" dirty="0" smtClean="0"/>
              <a:t>κάνουν χρήση </a:t>
            </a:r>
            <a:r>
              <a:rPr lang="el-GR" dirty="0" err="1"/>
              <a:t>εξαρτησιογόνων</a:t>
            </a:r>
            <a:r>
              <a:rPr lang="el-GR" dirty="0"/>
              <a:t> ουσιών (παράνομων ή νόμιμων) ή εμφανίζουν άλλου τύπου </a:t>
            </a:r>
            <a:r>
              <a:rPr lang="el-GR" dirty="0" err="1"/>
              <a:t>εξαρτητικές</a:t>
            </a:r>
            <a:r>
              <a:rPr lang="el-GR" dirty="0"/>
              <a:t> συμπεριφορές και δεν έχουν </a:t>
            </a:r>
            <a:r>
              <a:rPr lang="el-GR" dirty="0" smtClean="0"/>
              <a:t>εύκολη πρόσβαση </a:t>
            </a:r>
            <a:r>
              <a:rPr lang="el-GR" dirty="0"/>
              <a:t>σε υπηρεσίες. </a:t>
            </a:r>
            <a:r>
              <a:rPr lang="el-GR" dirty="0" smtClean="0"/>
              <a:t>Συμπληρωματική λειτουργία ως </a:t>
            </a:r>
            <a:r>
              <a:rPr lang="el-GR" dirty="0"/>
              <a:t>προς το Πολυδύναμο Κέντρο </a:t>
            </a:r>
            <a:r>
              <a:rPr lang="el-GR" dirty="0" smtClean="0"/>
              <a:t>ΑΜΘ. </a:t>
            </a:r>
            <a:endParaRPr lang="el-GR" dirty="0"/>
          </a:p>
        </p:txBody>
      </p:sp>
    </p:spTree>
    <p:extLst>
      <p:ext uri="{BB962C8B-B14F-4D97-AF65-F5344CB8AC3E}">
        <p14:creationId xmlns:p14="http://schemas.microsoft.com/office/powerpoint/2010/main" val="40623627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a:xfrm>
            <a:off x="1316182" y="235528"/>
            <a:ext cx="9296400" cy="1371600"/>
          </a:xfrm>
        </p:spPr>
        <p:txBody>
          <a:bodyPr>
            <a:normAutofit fontScale="90000"/>
          </a:bodyPr>
          <a:lstStyle/>
          <a:p>
            <a:pPr algn="ctr"/>
            <a:r>
              <a:rPr lang="el-GR" sz="3900" dirty="0" smtClean="0">
                <a:solidFill>
                  <a:srgbClr val="000000">
                    <a:lumMod val="75000"/>
                    <a:lumOff val="25000"/>
                  </a:srgbClr>
                </a:solidFill>
                <a:effectLst>
                  <a:outerShdw blurRad="38100" dist="38100" dir="2700000" algn="tl">
                    <a:srgbClr val="000000">
                      <a:alpha val="43137"/>
                    </a:srgbClr>
                  </a:outerShdw>
                </a:effectLst>
                <a:latin typeface="Garamond" panose="02020404030301010803" pitchFamily="18" charset="0"/>
              </a:rPr>
              <a:t/>
            </a:r>
            <a:br>
              <a:rPr lang="el-GR" sz="3900" dirty="0" smtClean="0">
                <a:solidFill>
                  <a:srgbClr val="000000">
                    <a:lumMod val="75000"/>
                    <a:lumOff val="25000"/>
                  </a:srgbClr>
                </a:solidFill>
                <a:effectLst>
                  <a:outerShdw blurRad="38100" dist="38100" dir="2700000" algn="tl">
                    <a:srgbClr val="000000">
                      <a:alpha val="43137"/>
                    </a:srgbClr>
                  </a:outerShdw>
                </a:effectLst>
                <a:latin typeface="Garamond" panose="02020404030301010803" pitchFamily="18" charset="0"/>
              </a:rPr>
            </a:br>
            <a:r>
              <a:rPr lang="el-GR" sz="3900" dirty="0">
                <a:solidFill>
                  <a:srgbClr val="000000">
                    <a:lumMod val="75000"/>
                    <a:lumOff val="25000"/>
                  </a:srgbClr>
                </a:solidFill>
                <a:effectLst>
                  <a:outerShdw blurRad="38100" dist="38100" dir="2700000" algn="tl">
                    <a:srgbClr val="000000">
                      <a:alpha val="43137"/>
                    </a:srgbClr>
                  </a:outerShdw>
                </a:effectLst>
                <a:latin typeface="Garamond" panose="02020404030301010803" pitchFamily="18" charset="0"/>
              </a:rPr>
              <a:t/>
            </a:r>
            <a:br>
              <a:rPr lang="el-GR" sz="3900" dirty="0">
                <a:solidFill>
                  <a:srgbClr val="000000">
                    <a:lumMod val="75000"/>
                    <a:lumOff val="25000"/>
                  </a:srgbClr>
                </a:solidFill>
                <a:effectLst>
                  <a:outerShdw blurRad="38100" dist="38100" dir="2700000" algn="tl">
                    <a:srgbClr val="000000">
                      <a:alpha val="43137"/>
                    </a:srgbClr>
                  </a:outerShdw>
                </a:effectLst>
                <a:latin typeface="Garamond" panose="02020404030301010803" pitchFamily="18" charset="0"/>
              </a:rPr>
            </a:br>
            <a:endParaRPr lang="el-GR" sz="3900" dirty="0">
              <a:effectLst>
                <a:outerShdw blurRad="38100" dist="38100" dir="2700000" algn="tl">
                  <a:srgbClr val="000000">
                    <a:alpha val="43137"/>
                  </a:srgbClr>
                </a:outerShdw>
              </a:effectLst>
              <a:latin typeface="Garamond" panose="02020404030301010803" pitchFamily="18" charset="0"/>
            </a:endParaRPr>
          </a:p>
        </p:txBody>
      </p:sp>
      <p:graphicFrame>
        <p:nvGraphicFramePr>
          <p:cNvPr id="9" name="Πίνακας 8"/>
          <p:cNvGraphicFramePr>
            <a:graphicFrameLocks noGrp="1"/>
          </p:cNvGraphicFramePr>
          <p:nvPr>
            <p:extLst>
              <p:ext uri="{D42A27DB-BD31-4B8C-83A1-F6EECF244321}">
                <p14:modId xmlns:p14="http://schemas.microsoft.com/office/powerpoint/2010/main" val="4018849192"/>
              </p:ext>
            </p:extLst>
          </p:nvPr>
        </p:nvGraphicFramePr>
        <p:xfrm>
          <a:off x="4580191" y="2281187"/>
          <a:ext cx="7442200" cy="2663510"/>
        </p:xfrm>
        <a:graphic>
          <a:graphicData uri="http://schemas.openxmlformats.org/drawingml/2006/table">
            <a:tbl>
              <a:tblPr firstRow="1" bandRow="1">
                <a:tableStyleId>{5C22544A-7EE6-4342-B048-85BDC9FD1C3A}</a:tableStyleId>
              </a:tblPr>
              <a:tblGrid>
                <a:gridCol w="1710043">
                  <a:extLst>
                    <a:ext uri="{9D8B030D-6E8A-4147-A177-3AD203B41FA5}">
                      <a16:colId xmlns:a16="http://schemas.microsoft.com/office/drawing/2014/main" val="3880062807"/>
                    </a:ext>
                  </a:extLst>
                </a:gridCol>
                <a:gridCol w="1903859">
                  <a:extLst>
                    <a:ext uri="{9D8B030D-6E8A-4147-A177-3AD203B41FA5}">
                      <a16:colId xmlns:a16="http://schemas.microsoft.com/office/drawing/2014/main" val="4197440458"/>
                    </a:ext>
                  </a:extLst>
                </a:gridCol>
                <a:gridCol w="2210817">
                  <a:extLst>
                    <a:ext uri="{9D8B030D-6E8A-4147-A177-3AD203B41FA5}">
                      <a16:colId xmlns:a16="http://schemas.microsoft.com/office/drawing/2014/main" val="1252923992"/>
                    </a:ext>
                  </a:extLst>
                </a:gridCol>
                <a:gridCol w="1617481">
                  <a:extLst>
                    <a:ext uri="{9D8B030D-6E8A-4147-A177-3AD203B41FA5}">
                      <a16:colId xmlns:a16="http://schemas.microsoft.com/office/drawing/2014/main" val="1027925416"/>
                    </a:ext>
                  </a:extLst>
                </a:gridCol>
              </a:tblGrid>
              <a:tr h="1152908">
                <a:tc>
                  <a:txBody>
                    <a:bodyPr/>
                    <a:lstStyle/>
                    <a:p>
                      <a:pPr algn="ctr"/>
                      <a:endParaRPr lang="el-GR" b="1" dirty="0">
                        <a:effectLst/>
                        <a:latin typeface="+mj-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2400" b="1" dirty="0" smtClean="0">
                          <a:effectLst/>
                          <a:latin typeface="+mj-lt"/>
                        </a:rPr>
                        <a:t>Άτομα</a:t>
                      </a:r>
                      <a:r>
                        <a:rPr lang="el-GR" sz="2400" b="1" baseline="0" dirty="0" smtClean="0">
                          <a:effectLst/>
                          <a:latin typeface="+mj-lt"/>
                        </a:rPr>
                        <a:t> με θέματα εξαρτήσεων</a:t>
                      </a:r>
                      <a:endParaRPr lang="el-GR" sz="2400" b="1" dirty="0" smtClean="0">
                        <a:effectLst/>
                        <a:latin typeface="+mj-lt"/>
                      </a:endParaRPr>
                    </a:p>
                  </a:txBody>
                  <a:tcPr/>
                </a:tc>
                <a:tc>
                  <a:txBody>
                    <a:bodyPr/>
                    <a:lstStyle/>
                    <a:p>
                      <a:pPr algn="ctr"/>
                      <a:r>
                        <a:rPr lang="el-GR" sz="2400" b="1" dirty="0" smtClean="0">
                          <a:effectLst/>
                          <a:latin typeface="+mj-lt"/>
                        </a:rPr>
                        <a:t>Υποστηριζόμενα Μέλη Οικογένειας </a:t>
                      </a:r>
                      <a:endParaRPr lang="el-GR" sz="2400" b="1" dirty="0">
                        <a:effectLst/>
                        <a:latin typeface="+mj-lt"/>
                      </a:endParaRPr>
                    </a:p>
                  </a:txBody>
                  <a:tcPr/>
                </a:tc>
                <a:tc>
                  <a:txBody>
                    <a:bodyPr/>
                    <a:lstStyle/>
                    <a:p>
                      <a:pPr algn="ctr"/>
                      <a:r>
                        <a:rPr lang="el-GR" sz="2400" b="1" dirty="0" smtClean="0">
                          <a:effectLst/>
                          <a:latin typeface="+mj-lt"/>
                        </a:rPr>
                        <a:t>Σύνολα</a:t>
                      </a:r>
                      <a:endParaRPr lang="el-GR" sz="2400" b="1" dirty="0">
                        <a:effectLst/>
                        <a:latin typeface="+mj-lt"/>
                      </a:endParaRPr>
                    </a:p>
                  </a:txBody>
                  <a:tcPr/>
                </a:tc>
                <a:extLst>
                  <a:ext uri="{0D108BD9-81ED-4DB2-BD59-A6C34878D82A}">
                    <a16:rowId xmlns:a16="http://schemas.microsoft.com/office/drawing/2014/main" val="2117157415"/>
                  </a:ext>
                </a:extLst>
              </a:tr>
              <a:tr h="5557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b="1" dirty="0" smtClean="0">
                          <a:effectLst/>
                          <a:latin typeface="+mj-lt"/>
                        </a:rPr>
                        <a:t>Κομοτηνή</a:t>
                      </a:r>
                      <a:endParaRPr lang="el-GR" b="1" dirty="0" smtClean="0">
                        <a:solidFill>
                          <a:schemeClr val="tx1"/>
                        </a:solidFill>
                        <a:effectLst/>
                        <a:latin typeface="+mj-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2000" b="0" dirty="0" smtClean="0">
                          <a:effectLst/>
                          <a:latin typeface="+mj-lt"/>
                        </a:rPr>
                        <a:t> </a:t>
                      </a:r>
                      <a:r>
                        <a:rPr lang="en-US" sz="2000" b="0" dirty="0" smtClean="0">
                          <a:solidFill>
                            <a:schemeClr val="tx1"/>
                          </a:solidFill>
                          <a:effectLst/>
                          <a:latin typeface="+mj-lt"/>
                        </a:rPr>
                        <a:t>61</a:t>
                      </a:r>
                      <a:endParaRPr lang="el-GR" sz="2000" b="0" dirty="0" smtClean="0">
                        <a:solidFill>
                          <a:schemeClr val="tx1"/>
                        </a:solidFill>
                        <a:effectLst/>
                        <a:latin typeface="+mj-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tx1"/>
                          </a:solidFill>
                          <a:effectLst/>
                          <a:latin typeface="+mj-lt"/>
                        </a:rPr>
                        <a:t>68</a:t>
                      </a:r>
                      <a:endParaRPr lang="el-GR" sz="2000" b="0" dirty="0">
                        <a:solidFill>
                          <a:schemeClr val="tx1"/>
                        </a:solidFill>
                        <a:effectLst/>
                        <a:latin typeface="+mj-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2000" b="1" dirty="0" smtClean="0">
                          <a:solidFill>
                            <a:schemeClr val="tx1"/>
                          </a:solidFill>
                          <a:effectLst/>
                          <a:latin typeface="+mj-lt"/>
                        </a:rPr>
                        <a:t>129</a:t>
                      </a:r>
                      <a:endParaRPr lang="el-GR" sz="2000" b="1" dirty="0">
                        <a:solidFill>
                          <a:schemeClr val="tx1"/>
                        </a:solidFill>
                        <a:effectLst/>
                        <a:latin typeface="+mj-lt"/>
                      </a:endParaRPr>
                    </a:p>
                  </a:txBody>
                  <a:tcPr/>
                </a:tc>
                <a:extLst>
                  <a:ext uri="{0D108BD9-81ED-4DB2-BD59-A6C34878D82A}">
                    <a16:rowId xmlns:a16="http://schemas.microsoft.com/office/drawing/2014/main" val="2526823588"/>
                  </a:ext>
                </a:extLst>
              </a:tr>
              <a:tr h="45952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b="1" dirty="0" smtClean="0">
                          <a:effectLst/>
                          <a:latin typeface="+mj-lt"/>
                        </a:rPr>
                        <a:t>Ξάνθη</a:t>
                      </a:r>
                      <a:endParaRPr lang="el-GR" b="1" dirty="0" smtClean="0">
                        <a:solidFill>
                          <a:schemeClr val="tx1"/>
                        </a:solidFill>
                        <a:effectLst/>
                        <a:latin typeface="+mj-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tx1"/>
                          </a:solidFill>
                          <a:effectLst/>
                          <a:latin typeface="+mj-lt"/>
                        </a:rPr>
                        <a:t>104</a:t>
                      </a:r>
                      <a:endParaRPr lang="el-GR" sz="2000" b="0" dirty="0" smtClean="0">
                        <a:solidFill>
                          <a:schemeClr val="tx1"/>
                        </a:solidFill>
                        <a:effectLst/>
                        <a:latin typeface="+mj-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tx1"/>
                          </a:solidFill>
                          <a:effectLst/>
                          <a:latin typeface="+mj-lt"/>
                        </a:rPr>
                        <a:t>104</a:t>
                      </a:r>
                      <a:endParaRPr lang="el-GR" sz="2000" b="0" dirty="0" smtClean="0">
                        <a:solidFill>
                          <a:schemeClr val="tx1"/>
                        </a:solidFill>
                        <a:effectLst/>
                        <a:latin typeface="+mj-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2000" b="1" dirty="0" smtClean="0">
                          <a:solidFill>
                            <a:schemeClr val="tx1"/>
                          </a:solidFill>
                          <a:effectLst/>
                          <a:latin typeface="+mj-lt"/>
                        </a:rPr>
                        <a:t>208</a:t>
                      </a:r>
                    </a:p>
                  </a:txBody>
                  <a:tcPr/>
                </a:tc>
                <a:extLst>
                  <a:ext uri="{0D108BD9-81ED-4DB2-BD59-A6C34878D82A}">
                    <a16:rowId xmlns:a16="http://schemas.microsoft.com/office/drawing/2014/main" val="1271448076"/>
                  </a:ext>
                </a:extLst>
              </a:tr>
              <a:tr h="459529">
                <a:tc>
                  <a:txBody>
                    <a:bodyPr/>
                    <a:lstStyle/>
                    <a:p>
                      <a:pPr algn="ctr"/>
                      <a:r>
                        <a:rPr lang="el-GR" b="1" dirty="0" smtClean="0">
                          <a:effectLst/>
                          <a:latin typeface="+mj-lt"/>
                        </a:rPr>
                        <a:t>Σύνολα</a:t>
                      </a:r>
                      <a:endParaRPr lang="el-GR" b="1" baseline="0" dirty="0" smtClean="0">
                        <a:effectLst/>
                        <a:latin typeface="+mj-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dirty="0" smtClean="0">
                          <a:effectLst/>
                          <a:latin typeface="+mj-lt"/>
                        </a:rPr>
                        <a:t>165</a:t>
                      </a:r>
                      <a:endParaRPr lang="el-GR" sz="2000" b="0" dirty="0" smtClean="0">
                        <a:effectLst/>
                        <a:latin typeface="+mj-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dirty="0" smtClean="0">
                          <a:effectLst/>
                          <a:latin typeface="+mj-lt"/>
                        </a:rPr>
                        <a:t>172</a:t>
                      </a:r>
                      <a:endParaRPr lang="el-GR" sz="2000" b="0" dirty="0" smtClean="0">
                        <a:effectLst/>
                        <a:latin typeface="+mj-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2000" b="1" dirty="0" smtClean="0">
                          <a:effectLst/>
                          <a:latin typeface="+mj-lt"/>
                        </a:rPr>
                        <a:t>337</a:t>
                      </a:r>
                    </a:p>
                  </a:txBody>
                  <a:tcPr/>
                </a:tc>
                <a:extLst>
                  <a:ext uri="{0D108BD9-81ED-4DB2-BD59-A6C34878D82A}">
                    <a16:rowId xmlns:a16="http://schemas.microsoft.com/office/drawing/2014/main" val="3481978874"/>
                  </a:ext>
                </a:extLst>
              </a:tr>
            </a:tbl>
          </a:graphicData>
        </a:graphic>
      </p:graphicFrame>
      <p:pic>
        <p:nvPicPr>
          <p:cNvPr id="7" name="Εικόνα 6"/>
          <p:cNvPicPr>
            <a:picLocks noChangeAspect="1"/>
          </p:cNvPicPr>
          <p:nvPr/>
        </p:nvPicPr>
        <p:blipFill>
          <a:blip r:embed="rId2"/>
          <a:stretch>
            <a:fillRect/>
          </a:stretch>
        </p:blipFill>
        <p:spPr>
          <a:xfrm>
            <a:off x="5081536" y="6383888"/>
            <a:ext cx="2089888" cy="474112"/>
          </a:xfrm>
          <a:prstGeom prst="rect">
            <a:avLst/>
          </a:prstGeom>
        </p:spPr>
      </p:pic>
      <p:sp>
        <p:nvSpPr>
          <p:cNvPr id="2" name="Ορθογώνιο 1"/>
          <p:cNvSpPr/>
          <p:nvPr/>
        </p:nvSpPr>
        <p:spPr>
          <a:xfrm>
            <a:off x="1027297" y="2928014"/>
            <a:ext cx="3188568" cy="1077218"/>
          </a:xfrm>
          <a:prstGeom prst="rect">
            <a:avLst/>
          </a:prstGeom>
        </p:spPr>
        <p:txBody>
          <a:bodyPr wrap="square">
            <a:spAutoFit/>
          </a:bodyPr>
          <a:lstStyle/>
          <a:p>
            <a:pPr algn="ctr"/>
            <a:r>
              <a:rPr lang="el-GR" sz="2800"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Προσέλευση </a:t>
            </a:r>
            <a:r>
              <a:rPr lang="el-GR" sz="2000"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r>
            <a:br>
              <a:rPr lang="el-GR" sz="2000"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l-GR"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Φεβρουάριος 2021- Μάρτιος 202</a:t>
            </a: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4</a:t>
            </a:r>
            <a:endParaRPr lang="el-GR"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879733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tx1"/>
                </a:solidFill>
                <a:latin typeface="Calibri" panose="020F0502020204030204" pitchFamily="34" charset="0"/>
                <a:ea typeface="Calibri" panose="020F0502020204030204" pitchFamily="34" charset="0"/>
                <a:cs typeface="Calibri" panose="020F0502020204030204" pitchFamily="34" charset="0"/>
              </a:rPr>
              <a:t>Δικτύωση</a:t>
            </a:r>
            <a:r>
              <a:rPr lang="en-US" b="1" dirty="0" smtClean="0">
                <a:solidFill>
                  <a:schemeClr val="tx1"/>
                </a:solidFill>
                <a:latin typeface="Calibri" panose="020F0502020204030204" pitchFamily="34" charset="0"/>
                <a:ea typeface="Calibri" panose="020F0502020204030204" pitchFamily="34" charset="0"/>
                <a:cs typeface="Calibri" panose="020F0502020204030204" pitchFamily="34" charset="0"/>
              </a:rPr>
              <a:t> - </a:t>
            </a:r>
            <a:r>
              <a:rPr lang="el-GR" b="1" dirty="0" smtClean="0">
                <a:solidFill>
                  <a:schemeClr val="tx1"/>
                </a:solidFill>
                <a:latin typeface="Calibri" panose="020F0502020204030204" pitchFamily="34" charset="0"/>
                <a:ea typeface="Calibri" panose="020F0502020204030204" pitchFamily="34" charset="0"/>
                <a:cs typeface="Calibri" panose="020F0502020204030204" pitchFamily="34" charset="0"/>
              </a:rPr>
              <a:t>ενημερώσεις</a:t>
            </a:r>
            <a:endParaRPr lang="el-GR"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Πίνακας 5"/>
          <p:cNvGraphicFramePr>
            <a:graphicFrameLocks noGrp="1"/>
          </p:cNvGraphicFramePr>
          <p:nvPr>
            <p:extLst>
              <p:ext uri="{D42A27DB-BD31-4B8C-83A1-F6EECF244321}">
                <p14:modId xmlns:p14="http://schemas.microsoft.com/office/powerpoint/2010/main" val="3546124409"/>
              </p:ext>
            </p:extLst>
          </p:nvPr>
        </p:nvGraphicFramePr>
        <p:xfrm>
          <a:off x="4514248" y="2339669"/>
          <a:ext cx="7555833" cy="1725145"/>
        </p:xfrm>
        <a:graphic>
          <a:graphicData uri="http://schemas.openxmlformats.org/drawingml/2006/table">
            <a:tbl>
              <a:tblPr firstRow="1" firstCol="1" bandRow="1">
                <a:tableStyleId>{5C22544A-7EE6-4342-B048-85BDC9FD1C3A}</a:tableStyleId>
              </a:tblPr>
              <a:tblGrid>
                <a:gridCol w="3404124">
                  <a:extLst>
                    <a:ext uri="{9D8B030D-6E8A-4147-A177-3AD203B41FA5}">
                      <a16:colId xmlns:a16="http://schemas.microsoft.com/office/drawing/2014/main" val="1027642161"/>
                    </a:ext>
                  </a:extLst>
                </a:gridCol>
                <a:gridCol w="1269006">
                  <a:extLst>
                    <a:ext uri="{9D8B030D-6E8A-4147-A177-3AD203B41FA5}">
                      <a16:colId xmlns:a16="http://schemas.microsoft.com/office/drawing/2014/main" val="2349340861"/>
                    </a:ext>
                  </a:extLst>
                </a:gridCol>
                <a:gridCol w="2882703">
                  <a:extLst>
                    <a:ext uri="{9D8B030D-6E8A-4147-A177-3AD203B41FA5}">
                      <a16:colId xmlns:a16="http://schemas.microsoft.com/office/drawing/2014/main" val="2734941275"/>
                    </a:ext>
                  </a:extLst>
                </a:gridCol>
              </a:tblGrid>
              <a:tr h="1072873">
                <a:tc>
                  <a:txBody>
                    <a:bodyPr/>
                    <a:lstStyle/>
                    <a:p>
                      <a:pPr algn="ctr">
                        <a:lnSpc>
                          <a:spcPct val="107000"/>
                        </a:lnSpc>
                        <a:spcAft>
                          <a:spcPts val="0"/>
                        </a:spcAft>
                      </a:pPr>
                      <a:r>
                        <a:rPr lang="el-GR" sz="2000" dirty="0">
                          <a:effectLst/>
                        </a:rPr>
                        <a:t> Υλοποίησης </a:t>
                      </a:r>
                      <a:r>
                        <a:rPr lang="el-GR" sz="2000" dirty="0" smtClean="0">
                          <a:effectLst/>
                        </a:rPr>
                        <a:t>δράσεων</a:t>
                      </a:r>
                      <a:endParaRPr lang="el-GR" sz="2000" dirty="0">
                        <a:effectLst/>
                      </a:endParaRPr>
                    </a:p>
                    <a:p>
                      <a:pPr algn="ctr">
                        <a:lnSpc>
                          <a:spcPct val="107000"/>
                        </a:lnSpc>
                        <a:spcAft>
                          <a:spcPts val="0"/>
                        </a:spcAft>
                      </a:pPr>
                      <a:r>
                        <a:rPr lang="el-GR" sz="2000" dirty="0">
                          <a:effectLst/>
                        </a:rPr>
                        <a:t>  για το διάστημα </a:t>
                      </a:r>
                      <a:r>
                        <a:rPr lang="el-GR" sz="2000" dirty="0" smtClean="0">
                          <a:effectLst/>
                        </a:rPr>
                        <a:t>1/2/2021-30/04/2024</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l-GR" sz="2000" dirty="0">
                          <a:effectLst/>
                        </a:rPr>
                        <a:t> </a:t>
                      </a:r>
                      <a:r>
                        <a:rPr lang="el-GR" sz="2000" dirty="0" smtClean="0">
                          <a:effectLst/>
                        </a:rPr>
                        <a:t>Δράσεις</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l-GR" sz="2000" dirty="0" smtClean="0">
                          <a:effectLst/>
                        </a:rPr>
                        <a:t>Άτομα που συμμετείχαν και ενημερώθηκαν</a:t>
                      </a:r>
                      <a:endParaRPr lang="el-GR" sz="2000" dirty="0">
                        <a:effectLst/>
                      </a:endParaRPr>
                    </a:p>
                  </a:txBody>
                  <a:tcPr marL="68580" marR="68580" marT="0" marB="0"/>
                </a:tc>
                <a:extLst>
                  <a:ext uri="{0D108BD9-81ED-4DB2-BD59-A6C34878D82A}">
                    <a16:rowId xmlns:a16="http://schemas.microsoft.com/office/drawing/2014/main" val="1251670355"/>
                  </a:ext>
                </a:extLst>
              </a:tr>
              <a:tr h="498728">
                <a:tc>
                  <a:txBody>
                    <a:bodyPr/>
                    <a:lstStyle/>
                    <a:p>
                      <a:pPr algn="ctr">
                        <a:lnSpc>
                          <a:spcPct val="107000"/>
                        </a:lnSpc>
                        <a:spcAft>
                          <a:spcPts val="0"/>
                        </a:spcAft>
                      </a:pPr>
                      <a:r>
                        <a:rPr lang="el-GR" sz="2000">
                          <a:effectLst/>
                        </a:rPr>
                        <a:t>Σύνολο</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smtClean="0">
                          <a:effectLst/>
                          <a:latin typeface="Calibri" panose="020F0502020204030204" pitchFamily="34" charset="0"/>
                          <a:ea typeface="Calibri" panose="020F0502020204030204" pitchFamily="34" charset="0"/>
                          <a:cs typeface="Times New Roman" panose="02020603050405020304" pitchFamily="18" charset="0"/>
                        </a:rPr>
                        <a:t>267</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smtClean="0">
                          <a:effectLst/>
                        </a:rPr>
                        <a:t>7403</a:t>
                      </a:r>
                      <a:endParaRPr lang="el-GR" sz="2000" dirty="0">
                        <a:effectLst/>
                      </a:endParaRPr>
                    </a:p>
                    <a:p>
                      <a:pPr algn="ctr">
                        <a:lnSpc>
                          <a:spcPct val="107000"/>
                        </a:lnSpc>
                        <a:spcAft>
                          <a:spcPts val="0"/>
                        </a:spcAft>
                      </a:pPr>
                      <a:r>
                        <a:rPr lang="el-GR" sz="2000" dirty="0">
                          <a:effectLst/>
                        </a:rPr>
                        <a:t>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76417766"/>
                  </a:ext>
                </a:extLst>
              </a:tr>
            </a:tbl>
          </a:graphicData>
        </a:graphic>
      </p:graphicFrame>
    </p:spTree>
    <p:extLst>
      <p:ext uri="{BB962C8B-B14F-4D97-AF65-F5344CB8AC3E}">
        <p14:creationId xmlns:p14="http://schemas.microsoft.com/office/powerpoint/2010/main" val="19991441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Θέση περιεχομένου 3"/>
          <p:cNvPicPr>
            <a:picLocks noChangeAspect="1"/>
          </p:cNvPicPr>
          <p:nvPr/>
        </p:nvPicPr>
        <p:blipFill>
          <a:blip r:embed="rId2"/>
          <a:stretch>
            <a:fillRect/>
          </a:stretch>
        </p:blipFill>
        <p:spPr>
          <a:xfrm>
            <a:off x="114945" y="827334"/>
            <a:ext cx="3427152" cy="4581375"/>
          </a:xfrm>
          <a:prstGeom prst="rect">
            <a:avLst/>
          </a:prstGeom>
        </p:spPr>
      </p:pic>
      <p:pic>
        <p:nvPicPr>
          <p:cNvPr id="3" name="Εικόνα 2"/>
          <p:cNvPicPr>
            <a:picLocks noChangeAspect="1"/>
          </p:cNvPicPr>
          <p:nvPr/>
        </p:nvPicPr>
        <p:blipFill>
          <a:blip r:embed="rId3"/>
          <a:stretch>
            <a:fillRect/>
          </a:stretch>
        </p:blipFill>
        <p:spPr>
          <a:xfrm>
            <a:off x="3666809" y="827334"/>
            <a:ext cx="3099751" cy="4580359"/>
          </a:xfrm>
          <a:prstGeom prst="rect">
            <a:avLst/>
          </a:prstGeom>
        </p:spPr>
      </p:pic>
      <p:pic>
        <p:nvPicPr>
          <p:cNvPr id="5" name="Εικόνα 4"/>
          <p:cNvPicPr>
            <a:picLocks noChangeAspect="1"/>
          </p:cNvPicPr>
          <p:nvPr/>
        </p:nvPicPr>
        <p:blipFill>
          <a:blip r:embed="rId4"/>
          <a:stretch>
            <a:fillRect/>
          </a:stretch>
        </p:blipFill>
        <p:spPr>
          <a:xfrm>
            <a:off x="6891272" y="1216304"/>
            <a:ext cx="5154956" cy="3802418"/>
          </a:xfrm>
          <a:prstGeom prst="rect">
            <a:avLst/>
          </a:prstGeom>
        </p:spPr>
      </p:pic>
    </p:spTree>
    <p:extLst>
      <p:ext uri="{BB962C8B-B14F-4D97-AF65-F5344CB8AC3E}">
        <p14:creationId xmlns:p14="http://schemas.microsoft.com/office/powerpoint/2010/main" val="4524720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stretch>
            <a:fillRect/>
          </a:stretch>
        </p:blipFill>
        <p:spPr>
          <a:xfrm>
            <a:off x="109825" y="930163"/>
            <a:ext cx="5157663" cy="4219353"/>
          </a:xfrm>
          <a:prstGeom prst="rect">
            <a:avLst/>
          </a:prstGeom>
        </p:spPr>
      </p:pic>
      <p:pic>
        <p:nvPicPr>
          <p:cNvPr id="3" name="Εικόνα 2"/>
          <p:cNvPicPr>
            <a:picLocks noChangeAspect="1"/>
          </p:cNvPicPr>
          <p:nvPr/>
        </p:nvPicPr>
        <p:blipFill>
          <a:blip r:embed="rId3"/>
          <a:stretch>
            <a:fillRect/>
          </a:stretch>
        </p:blipFill>
        <p:spPr>
          <a:xfrm>
            <a:off x="5460290" y="930162"/>
            <a:ext cx="6363511" cy="4219353"/>
          </a:xfrm>
          <a:prstGeom prst="rect">
            <a:avLst/>
          </a:prstGeom>
        </p:spPr>
      </p:pic>
    </p:spTree>
    <p:extLst>
      <p:ext uri="{BB962C8B-B14F-4D97-AF65-F5344CB8AC3E}">
        <p14:creationId xmlns:p14="http://schemas.microsoft.com/office/powerpoint/2010/main" val="39173907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stretch>
            <a:fillRect/>
          </a:stretch>
        </p:blipFill>
        <p:spPr>
          <a:xfrm>
            <a:off x="121467" y="729655"/>
            <a:ext cx="6872139" cy="5161005"/>
          </a:xfrm>
          <a:prstGeom prst="rect">
            <a:avLst/>
          </a:prstGeom>
        </p:spPr>
      </p:pic>
      <p:pic>
        <p:nvPicPr>
          <p:cNvPr id="3" name="Εικόνα 2"/>
          <p:cNvPicPr>
            <a:picLocks noChangeAspect="1"/>
          </p:cNvPicPr>
          <p:nvPr/>
        </p:nvPicPr>
        <p:blipFill>
          <a:blip r:embed="rId3"/>
          <a:stretch>
            <a:fillRect/>
          </a:stretch>
        </p:blipFill>
        <p:spPr>
          <a:xfrm>
            <a:off x="7170240" y="729654"/>
            <a:ext cx="4862153" cy="5161005"/>
          </a:xfrm>
          <a:prstGeom prst="rect">
            <a:avLst/>
          </a:prstGeom>
        </p:spPr>
      </p:pic>
    </p:spTree>
    <p:extLst>
      <p:ext uri="{BB962C8B-B14F-4D97-AF65-F5344CB8AC3E}">
        <p14:creationId xmlns:p14="http://schemas.microsoft.com/office/powerpoint/2010/main" val="41710714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6653" y="982134"/>
            <a:ext cx="9598696" cy="862691"/>
          </a:xfrm>
        </p:spPr>
        <p:txBody>
          <a:bodyPr>
            <a:normAutofit fontScale="90000"/>
          </a:bodyPr>
          <a:lstStyle/>
          <a:p>
            <a:r>
              <a:rPr lang="el-GR" sz="4400" dirty="0"/>
              <a:t>ΣΥΜΠΕΡΑΣΜΑΤΑ</a:t>
            </a:r>
            <a:endParaRPr lang="el-GR" dirty="0"/>
          </a:p>
        </p:txBody>
      </p:sp>
      <p:sp>
        <p:nvSpPr>
          <p:cNvPr id="3" name="Θέση περιεχομένου 2"/>
          <p:cNvSpPr>
            <a:spLocks noGrp="1"/>
          </p:cNvSpPr>
          <p:nvPr>
            <p:ph idx="1"/>
          </p:nvPr>
        </p:nvSpPr>
        <p:spPr>
          <a:xfrm>
            <a:off x="4617369" y="442762"/>
            <a:ext cx="7308332" cy="5948413"/>
          </a:xfrm>
          <a:solidFill>
            <a:schemeClr val="bg1">
              <a:lumMod val="75000"/>
            </a:schemeClr>
          </a:solidFill>
        </p:spPr>
        <p:txBody>
          <a:bodyPr>
            <a:normAutofit/>
          </a:bodyPr>
          <a:lstStyle/>
          <a:p>
            <a:r>
              <a:rPr lang="el-GR" dirty="0" smtClean="0"/>
              <a:t>Και οι δύο μονάδες έχουν επιτύχει τους στόχους (ποσοτικούς και ποιοτικούς) που είχαν τεθεί πριν την έναρξη της λειτουργίας τους.</a:t>
            </a:r>
          </a:p>
          <a:p>
            <a:endParaRPr lang="el-GR" dirty="0" smtClean="0"/>
          </a:p>
          <a:p>
            <a:r>
              <a:rPr lang="el-GR" dirty="0" smtClean="0"/>
              <a:t>Οι </a:t>
            </a:r>
            <a:r>
              <a:rPr lang="el-GR" dirty="0"/>
              <a:t>μονάδες ΕΣΠΑ στην ΑΜΘ ενίσχυσαν το προφίλ του ΚΕΘΕΑ στη συγκεκριμένη γεωγραφική περιφέρεια δίνοντας ώθηση για την ανάπτυξη των </a:t>
            </a:r>
            <a:r>
              <a:rPr lang="el-GR" dirty="0" smtClean="0"/>
              <a:t>υπηρεσιών.</a:t>
            </a:r>
          </a:p>
          <a:p>
            <a:pPr marL="0" indent="0">
              <a:buNone/>
            </a:pPr>
            <a:endParaRPr lang="el-GR" dirty="0" smtClean="0"/>
          </a:p>
          <a:p>
            <a:r>
              <a:rPr lang="el-GR" dirty="0" smtClean="0"/>
              <a:t>Αναγνωρισιμότητα</a:t>
            </a:r>
            <a:r>
              <a:rPr lang="en-US" dirty="0" smtClean="0"/>
              <a:t>: </a:t>
            </a:r>
            <a:r>
              <a:rPr lang="el-GR" dirty="0" smtClean="0"/>
              <a:t>το 78,8% του κοινού γνώριζε τις δράσεις του Πολυδύναμου ΑΜΘ,  50% αντίστοιχα τις δράσεις της Κινητής ΑΜΘ. </a:t>
            </a:r>
            <a:endParaRPr lang="el-GR" dirty="0"/>
          </a:p>
        </p:txBody>
      </p:sp>
      <p:sp>
        <p:nvSpPr>
          <p:cNvPr id="4" name="TextBox 3"/>
          <p:cNvSpPr txBox="1"/>
          <p:nvPr/>
        </p:nvSpPr>
        <p:spPr>
          <a:xfrm>
            <a:off x="818147" y="2877954"/>
            <a:ext cx="3647975" cy="1938992"/>
          </a:xfrm>
          <a:prstGeom prst="rect">
            <a:avLst/>
          </a:prstGeom>
          <a:noFill/>
        </p:spPr>
        <p:txBody>
          <a:bodyPr wrap="square" rtlCol="0">
            <a:spAutoFit/>
          </a:bodyPr>
          <a:lstStyle/>
          <a:p>
            <a:pPr algn="ctr"/>
            <a:r>
              <a:rPr lang="el-GR" sz="2400" b="1" dirty="0" smtClean="0"/>
              <a:t>Συμπεράσματα </a:t>
            </a:r>
            <a:r>
              <a:rPr lang="el-GR" sz="2400" b="1" dirty="0" smtClean="0"/>
              <a:t>εσωτερικής</a:t>
            </a:r>
            <a:r>
              <a:rPr lang="en-US" sz="2400" b="1" dirty="0" smtClean="0"/>
              <a:t> </a:t>
            </a:r>
            <a:r>
              <a:rPr lang="el-GR" sz="2400" b="1" dirty="0" smtClean="0"/>
              <a:t>προκαταρκτικής </a:t>
            </a:r>
            <a:endParaRPr lang="el-GR" sz="2400" b="1" dirty="0" smtClean="0"/>
          </a:p>
          <a:p>
            <a:pPr algn="ctr"/>
            <a:r>
              <a:rPr lang="el-GR" sz="2400" b="1" dirty="0" smtClean="0"/>
              <a:t>αξιολόγησης ΚΕΘΕΑ (2023)</a:t>
            </a:r>
            <a:endParaRPr lang="el-GR" sz="2400" b="1" dirty="0"/>
          </a:p>
        </p:txBody>
      </p:sp>
    </p:spTree>
    <p:extLst>
      <p:ext uri="{BB962C8B-B14F-4D97-AF65-F5344CB8AC3E}">
        <p14:creationId xmlns:p14="http://schemas.microsoft.com/office/powerpoint/2010/main" val="373358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idx="1"/>
          </p:nvPr>
        </p:nvSpPr>
        <p:spPr>
          <a:xfrm>
            <a:off x="3344215" y="2194560"/>
            <a:ext cx="5490223" cy="3036061"/>
          </a:xfrm>
        </p:spPr>
        <p:txBody>
          <a:bodyPr>
            <a:normAutofit/>
          </a:bodyPr>
          <a:lstStyle/>
          <a:p>
            <a:r>
              <a:rPr lang="el-GR" sz="4400" b="1" dirty="0" smtClean="0">
                <a:solidFill>
                  <a:schemeClr val="tx1"/>
                </a:solidFill>
                <a:latin typeface="Calibri" panose="020F0502020204030204" pitchFamily="34" charset="0"/>
                <a:ea typeface="Calibri" panose="020F0502020204030204" pitchFamily="34" charset="0"/>
                <a:cs typeface="Calibri" panose="020F0502020204030204" pitchFamily="34" charset="0"/>
              </a:rPr>
              <a:t>Σας ευχαριστώ πολύ για την </a:t>
            </a:r>
            <a:r>
              <a:rPr lang="el-GR" sz="4400" b="1" dirty="0" smtClean="0">
                <a:solidFill>
                  <a:schemeClr val="tx1"/>
                </a:solidFill>
                <a:latin typeface="Calibri" panose="020F0502020204030204" pitchFamily="34" charset="0"/>
                <a:ea typeface="Calibri" panose="020F0502020204030204" pitchFamily="34" charset="0"/>
                <a:cs typeface="Calibri" panose="020F0502020204030204" pitchFamily="34" charset="0"/>
              </a:rPr>
              <a:t>προσοχή σας!</a:t>
            </a:r>
            <a:endParaRPr lang="el-GR" sz="44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710583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Calibri" panose="020F0502020204030204" pitchFamily="34" charset="0"/>
                <a:ea typeface="Calibri" panose="020F0502020204030204" pitchFamily="34" charset="0"/>
                <a:cs typeface="Calibri" panose="020F0502020204030204" pitchFamily="34" charset="0"/>
              </a:rPr>
              <a:t>Βασικές αρχές του </a:t>
            </a:r>
            <a:r>
              <a:rPr lang="el-GR" b="1" dirty="0" smtClean="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Calibri" panose="020F0502020204030204" pitchFamily="34" charset="0"/>
                <a:ea typeface="Calibri" panose="020F0502020204030204" pitchFamily="34" charset="0"/>
                <a:cs typeface="Calibri" panose="020F0502020204030204" pitchFamily="34" charset="0"/>
              </a:rPr>
              <a:t>ΚΕΘΕΑ</a:t>
            </a:r>
            <a:endParaRPr lang="el-GR"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p:cNvSpPr>
            <a:spLocks noGrp="1"/>
          </p:cNvSpPr>
          <p:nvPr>
            <p:ph idx="1"/>
          </p:nvPr>
        </p:nvSpPr>
        <p:spPr>
          <a:xfrm>
            <a:off x="5118447" y="803186"/>
            <a:ext cx="6768753" cy="5248622"/>
          </a:xfrm>
        </p:spPr>
        <p:txBody>
          <a:bodyPr/>
          <a:lstStyle/>
          <a:p>
            <a:pPr marL="609600" indent="-609600" algn="just">
              <a:buNone/>
              <a:defRPr/>
            </a:pPr>
            <a:r>
              <a:rPr lang="el-GR" altLang="el-GR" sz="2800" b="1" u="sng" dirty="0">
                <a:latin typeface="Calibri" panose="020F0502020204030204" pitchFamily="34" charset="0"/>
                <a:ea typeface="Calibri" panose="020F0502020204030204" pitchFamily="34" charset="0"/>
                <a:cs typeface="Calibri" panose="020F0502020204030204" pitchFamily="34" charset="0"/>
              </a:rPr>
              <a:t>Βασικές αρχές όλων των Θεραπευτικών Προγραμμάτων </a:t>
            </a:r>
            <a:r>
              <a:rPr lang="el-GR" altLang="el-GR" sz="2800" b="1" u="sng" dirty="0" smtClean="0">
                <a:latin typeface="Calibri" panose="020F0502020204030204" pitchFamily="34" charset="0"/>
                <a:ea typeface="Calibri" panose="020F0502020204030204" pitchFamily="34" charset="0"/>
                <a:cs typeface="Calibri" panose="020F0502020204030204" pitchFamily="34" charset="0"/>
              </a:rPr>
              <a:t>του ΚΕΘΕΑ </a:t>
            </a:r>
            <a:r>
              <a:rPr lang="el-GR" altLang="el-GR" sz="2800" b="1" u="sng" dirty="0">
                <a:latin typeface="Calibri" panose="020F0502020204030204" pitchFamily="34" charset="0"/>
                <a:ea typeface="Calibri" panose="020F0502020204030204" pitchFamily="34" charset="0"/>
                <a:cs typeface="Calibri" panose="020F0502020204030204" pitchFamily="34" charset="0"/>
              </a:rPr>
              <a:t>είναι:</a:t>
            </a:r>
          </a:p>
          <a:p>
            <a:pPr marL="609600" indent="-609600">
              <a:buNone/>
              <a:defRPr/>
            </a:pPr>
            <a:endParaRPr lang="el-GR" altLang="el-GR" sz="1200" b="1" dirty="0">
              <a:latin typeface="Calibri" panose="020F0502020204030204" pitchFamily="34" charset="0"/>
              <a:ea typeface="Calibri" panose="020F0502020204030204" pitchFamily="34" charset="0"/>
              <a:cs typeface="Calibri" panose="020F0502020204030204" pitchFamily="34" charset="0"/>
            </a:endParaRPr>
          </a:p>
          <a:p>
            <a:pPr marL="609600" indent="-609600">
              <a:buFont typeface="Wingdings" panose="05000000000000000000" pitchFamily="2" charset="2"/>
              <a:buChar char="n"/>
              <a:defRPr/>
            </a:pPr>
            <a:r>
              <a:rPr lang="el-GR" altLang="el-GR" sz="2800" b="1" dirty="0">
                <a:latin typeface="Calibri" panose="020F0502020204030204" pitchFamily="34" charset="0"/>
                <a:ea typeface="Calibri" panose="020F0502020204030204" pitchFamily="34" charset="0"/>
                <a:cs typeface="Calibri" panose="020F0502020204030204" pitchFamily="34" charset="0"/>
              </a:rPr>
              <a:t>Η δωρεάν παροχή υπηρεσιών.</a:t>
            </a:r>
          </a:p>
          <a:p>
            <a:pPr marL="609600" indent="-609600">
              <a:buNone/>
              <a:defRPr/>
            </a:pPr>
            <a:endParaRPr lang="el-GR" altLang="el-GR" sz="1200" b="1" dirty="0">
              <a:latin typeface="Calibri" panose="020F0502020204030204" pitchFamily="34" charset="0"/>
              <a:ea typeface="Calibri" panose="020F0502020204030204" pitchFamily="34" charset="0"/>
              <a:cs typeface="Calibri" panose="020F0502020204030204" pitchFamily="34" charset="0"/>
            </a:endParaRPr>
          </a:p>
          <a:p>
            <a:pPr marL="609600" indent="-609600">
              <a:buFont typeface="Wingdings" panose="05000000000000000000" pitchFamily="2" charset="2"/>
              <a:buChar char="n"/>
              <a:defRPr/>
            </a:pPr>
            <a:r>
              <a:rPr lang="el-GR" altLang="el-GR" sz="2800" b="1" dirty="0">
                <a:latin typeface="Calibri" panose="020F0502020204030204" pitchFamily="34" charset="0"/>
                <a:ea typeface="Calibri" panose="020F0502020204030204" pitchFamily="34" charset="0"/>
                <a:cs typeface="Calibri" panose="020F0502020204030204" pitchFamily="34" charset="0"/>
              </a:rPr>
              <a:t>Η οικειοθελής προσέλευση.</a:t>
            </a:r>
          </a:p>
          <a:p>
            <a:pPr marL="609600" indent="-609600">
              <a:buNone/>
              <a:defRPr/>
            </a:pPr>
            <a:endParaRPr lang="el-GR" altLang="el-GR" sz="1200" b="1" dirty="0">
              <a:latin typeface="Calibri" panose="020F0502020204030204" pitchFamily="34" charset="0"/>
              <a:ea typeface="Calibri" panose="020F0502020204030204" pitchFamily="34" charset="0"/>
              <a:cs typeface="Calibri" panose="020F0502020204030204" pitchFamily="34" charset="0"/>
            </a:endParaRPr>
          </a:p>
          <a:p>
            <a:pPr marL="609600" indent="-609600">
              <a:buFont typeface="Wingdings" panose="05000000000000000000" pitchFamily="2" charset="2"/>
              <a:buChar char="n"/>
              <a:defRPr/>
            </a:pPr>
            <a:r>
              <a:rPr lang="el-GR" altLang="el-GR" sz="2800" b="1" dirty="0">
                <a:latin typeface="Calibri" panose="020F0502020204030204" pitchFamily="34" charset="0"/>
                <a:ea typeface="Calibri" panose="020F0502020204030204" pitchFamily="34" charset="0"/>
                <a:cs typeface="Calibri" panose="020F0502020204030204" pitchFamily="34" charset="0"/>
              </a:rPr>
              <a:t>Η αντιμετώπιση της εξάρτησης χωρίς τη χρήση άλλων ουσιών (υποκατάστατα ή φάρμακα). </a:t>
            </a:r>
          </a:p>
          <a:p>
            <a:endParaRPr lang="el-GR" dirty="0"/>
          </a:p>
        </p:txBody>
      </p:sp>
    </p:spTree>
    <p:extLst>
      <p:ext uri="{BB962C8B-B14F-4D97-AF65-F5344CB8AC3E}">
        <p14:creationId xmlns:p14="http://schemas.microsoft.com/office/powerpoint/2010/main" val="17576302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Calibri" panose="020F0502020204030204" pitchFamily="34" charset="0"/>
                <a:ea typeface="Calibri" panose="020F0502020204030204" pitchFamily="34" charset="0"/>
                <a:cs typeface="Calibri" panose="020F0502020204030204" pitchFamily="34" charset="0"/>
              </a:rPr>
              <a:t>Τι κάνουμε στο </a:t>
            </a:r>
            <a:r>
              <a:rPr lang="el-GR" b="1" dirty="0" smtClean="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Calibri" panose="020F0502020204030204" pitchFamily="34" charset="0"/>
                <a:ea typeface="Calibri" panose="020F0502020204030204" pitchFamily="34" charset="0"/>
                <a:cs typeface="Calibri" panose="020F0502020204030204" pitchFamily="34" charset="0"/>
              </a:rPr>
              <a:t>ΚΕΘΕΑ</a:t>
            </a:r>
            <a:endParaRPr lang="el-GR"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p:cNvSpPr>
            <a:spLocks noGrp="1"/>
          </p:cNvSpPr>
          <p:nvPr>
            <p:ph idx="1"/>
          </p:nvPr>
        </p:nvSpPr>
        <p:spPr/>
        <p:txBody>
          <a:bodyPr/>
          <a:lstStyle/>
          <a:p>
            <a:pPr marL="447675" indent="-382588">
              <a:buNone/>
              <a:defRPr/>
            </a:pPr>
            <a:r>
              <a:rPr lang="el-GR" altLang="el-GR" sz="2800" b="1" u="sng" dirty="0">
                <a:latin typeface="Calibri" panose="020F0502020204030204" pitchFamily="34" charset="0"/>
                <a:ea typeface="Calibri" panose="020F0502020204030204" pitchFamily="34" charset="0"/>
                <a:cs typeface="Calibri" panose="020F0502020204030204" pitchFamily="34" charset="0"/>
              </a:rPr>
              <a:t>Η αποστολή μας: </a:t>
            </a:r>
          </a:p>
          <a:p>
            <a:pPr marL="447675" indent="-382588">
              <a:buNone/>
              <a:defRPr/>
            </a:pPr>
            <a:endParaRPr lang="el-GR" altLang="el-GR" sz="1600" b="1" dirty="0">
              <a:latin typeface="Calibri" panose="020F0502020204030204" pitchFamily="34" charset="0"/>
              <a:ea typeface="Calibri" panose="020F0502020204030204" pitchFamily="34" charset="0"/>
              <a:cs typeface="Calibri" panose="020F0502020204030204" pitchFamily="34" charset="0"/>
            </a:endParaRPr>
          </a:p>
          <a:p>
            <a:pPr marL="447675" indent="-382588" algn="just">
              <a:buNone/>
              <a:defRPr/>
            </a:pPr>
            <a:r>
              <a:rPr lang="el-GR" altLang="el-GR" sz="2800" b="1" dirty="0" smtClean="0">
                <a:latin typeface="Calibri" panose="020F0502020204030204" pitchFamily="34" charset="0"/>
                <a:ea typeface="Calibri" panose="020F0502020204030204" pitchFamily="34" charset="0"/>
                <a:cs typeface="Calibri" panose="020F0502020204030204" pitchFamily="34" charset="0"/>
              </a:rPr>
              <a:t>η </a:t>
            </a:r>
            <a:r>
              <a:rPr lang="el-GR" altLang="el-GR" sz="2800" b="1" dirty="0">
                <a:latin typeface="Calibri" panose="020F0502020204030204" pitchFamily="34" charset="0"/>
                <a:ea typeface="Calibri" panose="020F0502020204030204" pitchFamily="34" charset="0"/>
                <a:cs typeface="Calibri" panose="020F0502020204030204" pitchFamily="34" charset="0"/>
              </a:rPr>
              <a:t>υποστήριξη και η ενδυνάμωση </a:t>
            </a:r>
            <a:r>
              <a:rPr lang="el-GR" altLang="el-GR" sz="2800" b="1" dirty="0" smtClean="0">
                <a:latin typeface="Calibri" panose="020F0502020204030204" pitchFamily="34" charset="0"/>
                <a:ea typeface="Calibri" panose="020F0502020204030204" pitchFamily="34" charset="0"/>
                <a:cs typeface="Calibri" panose="020F0502020204030204" pitchFamily="34" charset="0"/>
              </a:rPr>
              <a:t>των </a:t>
            </a:r>
          </a:p>
          <a:p>
            <a:pPr marL="447675" indent="-382588" algn="just">
              <a:buNone/>
              <a:defRPr/>
            </a:pPr>
            <a:r>
              <a:rPr lang="el-GR" altLang="el-GR" sz="2800" b="1" dirty="0" smtClean="0">
                <a:latin typeface="Calibri" panose="020F0502020204030204" pitchFamily="34" charset="0"/>
                <a:ea typeface="Calibri" panose="020F0502020204030204" pitchFamily="34" charset="0"/>
                <a:cs typeface="Calibri" panose="020F0502020204030204" pitchFamily="34" charset="0"/>
              </a:rPr>
              <a:t>εξαρτημένων </a:t>
            </a:r>
            <a:r>
              <a:rPr lang="el-GR" altLang="el-GR" sz="2800" b="1" dirty="0">
                <a:latin typeface="Calibri" panose="020F0502020204030204" pitchFamily="34" charset="0"/>
                <a:ea typeface="Calibri" panose="020F0502020204030204" pitchFamily="34" charset="0"/>
                <a:cs typeface="Calibri" panose="020F0502020204030204" pitchFamily="34" charset="0"/>
              </a:rPr>
              <a:t>με στόχο την αποχή από </a:t>
            </a:r>
            <a:endParaRPr lang="el-GR" altLang="el-GR" sz="2800" b="1" dirty="0" smtClean="0">
              <a:latin typeface="Calibri" panose="020F0502020204030204" pitchFamily="34" charset="0"/>
              <a:ea typeface="Calibri" panose="020F0502020204030204" pitchFamily="34" charset="0"/>
              <a:cs typeface="Calibri" panose="020F0502020204030204" pitchFamily="34" charset="0"/>
            </a:endParaRPr>
          </a:p>
          <a:p>
            <a:pPr marL="447675" indent="-382588" algn="just">
              <a:buNone/>
              <a:defRPr/>
            </a:pPr>
            <a:r>
              <a:rPr lang="el-GR" altLang="el-GR" sz="2800" b="1" dirty="0" smtClean="0">
                <a:latin typeface="Calibri" panose="020F0502020204030204" pitchFamily="34" charset="0"/>
                <a:ea typeface="Calibri" panose="020F0502020204030204" pitchFamily="34" charset="0"/>
                <a:cs typeface="Calibri" panose="020F0502020204030204" pitchFamily="34" charset="0"/>
              </a:rPr>
              <a:t>τη </a:t>
            </a:r>
            <a:r>
              <a:rPr lang="el-GR" altLang="el-GR" sz="2800" b="1" dirty="0">
                <a:latin typeface="Calibri" panose="020F0502020204030204" pitchFamily="34" charset="0"/>
                <a:ea typeface="Calibri" panose="020F0502020204030204" pitchFamily="34" charset="0"/>
                <a:cs typeface="Calibri" panose="020F0502020204030204" pitchFamily="34" charset="0"/>
              </a:rPr>
              <a:t>χρήση, και την ενσωμάτωση τους </a:t>
            </a:r>
            <a:endParaRPr lang="el-GR" altLang="el-GR" sz="2800" b="1" dirty="0" smtClean="0">
              <a:latin typeface="Calibri" panose="020F0502020204030204" pitchFamily="34" charset="0"/>
              <a:ea typeface="Calibri" panose="020F0502020204030204" pitchFamily="34" charset="0"/>
              <a:cs typeface="Calibri" panose="020F0502020204030204" pitchFamily="34" charset="0"/>
            </a:endParaRPr>
          </a:p>
          <a:p>
            <a:pPr marL="447675" indent="-382588" algn="just">
              <a:buNone/>
              <a:defRPr/>
            </a:pPr>
            <a:r>
              <a:rPr lang="el-GR" altLang="el-GR" sz="2800" b="1" dirty="0" smtClean="0">
                <a:latin typeface="Calibri" panose="020F0502020204030204" pitchFamily="34" charset="0"/>
                <a:ea typeface="Calibri" panose="020F0502020204030204" pitchFamily="34" charset="0"/>
                <a:cs typeface="Calibri" panose="020F0502020204030204" pitchFamily="34" charset="0"/>
              </a:rPr>
              <a:t>στην </a:t>
            </a:r>
            <a:r>
              <a:rPr lang="el-GR" altLang="el-GR" sz="2800" b="1" dirty="0">
                <a:latin typeface="Calibri" panose="020F0502020204030204" pitchFamily="34" charset="0"/>
                <a:ea typeface="Calibri" panose="020F0502020204030204" pitchFamily="34" charset="0"/>
                <a:cs typeface="Calibri" panose="020F0502020204030204" pitchFamily="34" charset="0"/>
              </a:rPr>
              <a:t>κοινωνία.</a:t>
            </a:r>
          </a:p>
          <a:p>
            <a:endParaRPr lang="el-GR" dirty="0"/>
          </a:p>
        </p:txBody>
      </p:sp>
    </p:spTree>
    <p:extLst>
      <p:ext uri="{BB962C8B-B14F-4D97-AF65-F5344CB8AC3E}">
        <p14:creationId xmlns:p14="http://schemas.microsoft.com/office/powerpoint/2010/main" val="13214464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Τομείς παρέμβασης και φροντίδας</a:t>
            </a:r>
            <a:endParaRPr lang="el-GR" b="1"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p:cNvSpPr>
            <a:spLocks noGrp="1"/>
          </p:cNvSpPr>
          <p:nvPr>
            <p:ph idx="1"/>
          </p:nvPr>
        </p:nvSpPr>
        <p:spPr>
          <a:xfrm>
            <a:off x="4663441" y="803186"/>
            <a:ext cx="6309360" cy="5248622"/>
          </a:xfrm>
        </p:spPr>
        <p:txBody>
          <a:bodyPr>
            <a:normAutofit fontScale="62500" lnSpcReduction="20000"/>
          </a:bodyPr>
          <a:lstStyle/>
          <a:p>
            <a:pPr marL="447675" indent="-382588">
              <a:buNone/>
              <a:defRPr/>
            </a:pPr>
            <a:r>
              <a:rPr lang="en-US" altLang="el-GR" sz="2800" b="1" dirty="0">
                <a:latin typeface="Calibri" panose="020F0502020204030204" pitchFamily="34" charset="0"/>
                <a:ea typeface="Calibri" panose="020F0502020204030204" pitchFamily="34" charset="0"/>
                <a:cs typeface="Calibri" panose="020F0502020204030204" pitchFamily="34" charset="0"/>
              </a:rPr>
              <a:t>	</a:t>
            </a:r>
            <a:r>
              <a:rPr lang="el-GR" altLang="el-GR" sz="3000" b="1" u="sng" dirty="0">
                <a:latin typeface="Calibri" panose="020F0502020204030204" pitchFamily="34" charset="0"/>
                <a:ea typeface="Calibri" panose="020F0502020204030204" pitchFamily="34" charset="0"/>
                <a:cs typeface="Calibri" panose="020F0502020204030204" pitchFamily="34" charset="0"/>
              </a:rPr>
              <a:t>Υπηρεσίες</a:t>
            </a:r>
            <a:r>
              <a:rPr lang="el-GR" altLang="el-GR" sz="3000" b="1" dirty="0">
                <a:latin typeface="Calibri" panose="020F0502020204030204" pitchFamily="34" charset="0"/>
                <a:ea typeface="Calibri" panose="020F0502020204030204" pitchFamily="34" charset="0"/>
                <a:cs typeface="Calibri" panose="020F0502020204030204" pitchFamily="34" charset="0"/>
              </a:rPr>
              <a:t>:</a:t>
            </a:r>
          </a:p>
          <a:p>
            <a:pPr marL="447675" indent="-382588">
              <a:buNone/>
              <a:defRPr/>
            </a:pPr>
            <a:endParaRPr lang="el-GR" altLang="el-GR" sz="1700" b="1" dirty="0">
              <a:latin typeface="Calibri" panose="020F0502020204030204" pitchFamily="34" charset="0"/>
              <a:ea typeface="Calibri" panose="020F0502020204030204" pitchFamily="34" charset="0"/>
              <a:cs typeface="Calibri" panose="020F0502020204030204" pitchFamily="34" charset="0"/>
            </a:endParaRPr>
          </a:p>
          <a:p>
            <a:pPr marL="447675" indent="-382588" algn="just">
              <a:buFontTx/>
              <a:buChar char="•"/>
              <a:defRPr/>
            </a:pPr>
            <a:r>
              <a:rPr lang="el-GR" altLang="el-GR" sz="3000" b="1" dirty="0">
                <a:latin typeface="Calibri" panose="020F0502020204030204" pitchFamily="34" charset="0"/>
                <a:ea typeface="Calibri" panose="020F0502020204030204" pitchFamily="34" charset="0"/>
                <a:cs typeface="Calibri" panose="020F0502020204030204" pitchFamily="34" charset="0"/>
              </a:rPr>
              <a:t>εργασία στο δρόμο, </a:t>
            </a:r>
          </a:p>
          <a:p>
            <a:pPr marL="447675" indent="-382588" algn="just">
              <a:buNone/>
              <a:defRPr/>
            </a:pPr>
            <a:endParaRPr lang="el-GR" altLang="el-GR" sz="1700" b="1" dirty="0">
              <a:latin typeface="Calibri" panose="020F0502020204030204" pitchFamily="34" charset="0"/>
              <a:ea typeface="Calibri" panose="020F0502020204030204" pitchFamily="34" charset="0"/>
              <a:cs typeface="Calibri" panose="020F0502020204030204" pitchFamily="34" charset="0"/>
            </a:endParaRPr>
          </a:p>
          <a:p>
            <a:pPr marL="447675" indent="-382588" algn="just">
              <a:buFontTx/>
              <a:buChar char="•"/>
              <a:defRPr/>
            </a:pPr>
            <a:r>
              <a:rPr lang="el-GR" altLang="el-GR" sz="3000" b="1" dirty="0">
                <a:latin typeface="Calibri" panose="020F0502020204030204" pitchFamily="34" charset="0"/>
                <a:ea typeface="Calibri" panose="020F0502020204030204" pitchFamily="34" charset="0"/>
                <a:cs typeface="Calibri" panose="020F0502020204030204" pitchFamily="34" charset="0"/>
              </a:rPr>
              <a:t>υπηρεσίες συμβουλευτικής και κινητοποίησης των εξαρτημένων, </a:t>
            </a:r>
          </a:p>
          <a:p>
            <a:pPr marL="447675" indent="-382588" algn="just">
              <a:buNone/>
              <a:defRPr/>
            </a:pPr>
            <a:endParaRPr lang="el-GR" altLang="el-GR" sz="1700" b="1" dirty="0">
              <a:latin typeface="Calibri" panose="020F0502020204030204" pitchFamily="34" charset="0"/>
              <a:ea typeface="Calibri" panose="020F0502020204030204" pitchFamily="34" charset="0"/>
              <a:cs typeface="Calibri" panose="020F0502020204030204" pitchFamily="34" charset="0"/>
            </a:endParaRPr>
          </a:p>
          <a:p>
            <a:pPr marL="447675" indent="-382588" algn="just">
              <a:buFontTx/>
              <a:buChar char="•"/>
              <a:defRPr/>
            </a:pPr>
            <a:r>
              <a:rPr lang="el-GR" altLang="el-GR" sz="3000" b="1" dirty="0">
                <a:latin typeface="Calibri" panose="020F0502020204030204" pitchFamily="34" charset="0"/>
                <a:ea typeface="Calibri" panose="020F0502020204030204" pitchFamily="34" charset="0"/>
                <a:cs typeface="Calibri" panose="020F0502020204030204" pitchFamily="34" charset="0"/>
              </a:rPr>
              <a:t>δυνατότητα ψυχικής απεξάρτησης σε θεραπευτικές κοινότητες διαμονής και ανοικτές, </a:t>
            </a:r>
          </a:p>
          <a:p>
            <a:pPr marL="447675" indent="-382588" algn="just">
              <a:buNone/>
              <a:defRPr/>
            </a:pPr>
            <a:endParaRPr lang="el-GR" altLang="el-GR" sz="1700" b="1" dirty="0">
              <a:latin typeface="Calibri" panose="020F0502020204030204" pitchFamily="34" charset="0"/>
              <a:ea typeface="Calibri" panose="020F0502020204030204" pitchFamily="34" charset="0"/>
              <a:cs typeface="Calibri" panose="020F0502020204030204" pitchFamily="34" charset="0"/>
            </a:endParaRPr>
          </a:p>
          <a:p>
            <a:pPr marL="447675" indent="-382588" algn="just">
              <a:buFontTx/>
              <a:buChar char="•"/>
              <a:defRPr/>
            </a:pPr>
            <a:r>
              <a:rPr lang="el-GR" altLang="el-GR" sz="3000" b="1" dirty="0">
                <a:latin typeface="Calibri" panose="020F0502020204030204" pitchFamily="34" charset="0"/>
                <a:ea typeface="Calibri" panose="020F0502020204030204" pitchFamily="34" charset="0"/>
                <a:cs typeface="Calibri" panose="020F0502020204030204" pitchFamily="34" charset="0"/>
              </a:rPr>
              <a:t>συμβουλευτικές και θεραπευτικές υπηρεσίες στα σωφρονιστικά καταστήματα της χώρας,</a:t>
            </a:r>
          </a:p>
          <a:p>
            <a:pPr marL="447675" indent="-382588" algn="just">
              <a:buNone/>
              <a:defRPr/>
            </a:pPr>
            <a:endParaRPr lang="el-GR" altLang="el-GR" sz="1700" b="1" dirty="0">
              <a:latin typeface="Calibri" panose="020F0502020204030204" pitchFamily="34" charset="0"/>
              <a:ea typeface="Calibri" panose="020F0502020204030204" pitchFamily="34" charset="0"/>
              <a:cs typeface="Calibri" panose="020F0502020204030204" pitchFamily="34" charset="0"/>
            </a:endParaRPr>
          </a:p>
          <a:p>
            <a:pPr marL="447675" indent="-382588" algn="just">
              <a:buFontTx/>
              <a:buChar char="•"/>
              <a:defRPr/>
            </a:pPr>
            <a:r>
              <a:rPr lang="el-GR" altLang="el-GR" sz="3000" b="1" dirty="0">
                <a:latin typeface="Calibri" panose="020F0502020204030204" pitchFamily="34" charset="0"/>
                <a:ea typeface="Calibri" panose="020F0502020204030204" pitchFamily="34" charset="0"/>
                <a:cs typeface="Calibri" panose="020F0502020204030204" pitchFamily="34" charset="0"/>
              </a:rPr>
              <a:t>υποστήριξη των μελών των οικογενειών των εξαρτημένων κ.α.</a:t>
            </a:r>
          </a:p>
          <a:p>
            <a:endParaRPr lang="el-GR" dirty="0"/>
          </a:p>
        </p:txBody>
      </p:sp>
    </p:spTree>
    <p:extLst>
      <p:ext uri="{BB962C8B-B14F-4D97-AF65-F5344CB8AC3E}">
        <p14:creationId xmlns:p14="http://schemas.microsoft.com/office/powerpoint/2010/main" val="22788682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Πως</a:t>
            </a:r>
            <a:r>
              <a:rPr lang="en-US" b="1" dirty="0" smtClean="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endParaRPr lang="el-GR" b="1"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p:cNvSpPr>
            <a:spLocks noGrp="1"/>
          </p:cNvSpPr>
          <p:nvPr>
            <p:ph idx="1"/>
          </p:nvPr>
        </p:nvSpPr>
        <p:spPr/>
        <p:txBody>
          <a:bodyPr/>
          <a:lstStyle/>
          <a:p>
            <a:pPr marL="447675" indent="-382588" algn="ctr">
              <a:buNone/>
              <a:defRPr/>
            </a:pPr>
            <a:r>
              <a:rPr lang="en-US" altLang="el-GR" sz="2800" b="1" dirty="0">
                <a:latin typeface="Calibri" panose="020F0502020204030204" pitchFamily="34" charset="0"/>
                <a:ea typeface="Calibri" panose="020F0502020204030204" pitchFamily="34" charset="0"/>
                <a:cs typeface="Calibri" panose="020F0502020204030204" pitchFamily="34" charset="0"/>
              </a:rPr>
              <a:t>	</a:t>
            </a:r>
            <a:r>
              <a:rPr lang="el-GR" altLang="el-GR" sz="2800" b="1" dirty="0">
                <a:latin typeface="Calibri" panose="020F0502020204030204" pitchFamily="34" charset="0"/>
                <a:ea typeface="Calibri" panose="020F0502020204030204" pitchFamily="34" charset="0"/>
                <a:cs typeface="Calibri" panose="020F0502020204030204" pitchFamily="34" charset="0"/>
              </a:rPr>
              <a:t>Η παροχή </a:t>
            </a:r>
            <a:r>
              <a:rPr lang="el-GR" altLang="el-GR" sz="2800" b="1" dirty="0" smtClean="0">
                <a:latin typeface="Calibri" panose="020F0502020204030204" pitchFamily="34" charset="0"/>
                <a:ea typeface="Calibri" panose="020F0502020204030204" pitchFamily="34" charset="0"/>
                <a:cs typeface="Calibri" panose="020F0502020204030204" pitchFamily="34" charset="0"/>
              </a:rPr>
              <a:t>φροντίδας </a:t>
            </a:r>
            <a:r>
              <a:rPr lang="el-GR" altLang="el-GR" sz="2800" b="1" dirty="0">
                <a:latin typeface="Calibri" panose="020F0502020204030204" pitchFamily="34" charset="0"/>
                <a:ea typeface="Calibri" panose="020F0502020204030204" pitchFamily="34" charset="0"/>
                <a:cs typeface="Calibri" panose="020F0502020204030204" pitchFamily="34" charset="0"/>
              </a:rPr>
              <a:t>είναι:</a:t>
            </a:r>
          </a:p>
          <a:p>
            <a:pPr marL="447675" indent="-382588" algn="ctr">
              <a:buNone/>
              <a:defRPr/>
            </a:pPr>
            <a:endParaRPr lang="el-GR" altLang="el-GR" sz="1100" b="1" dirty="0">
              <a:latin typeface="Calibri" panose="020F0502020204030204" pitchFamily="34" charset="0"/>
              <a:ea typeface="Calibri" panose="020F0502020204030204" pitchFamily="34" charset="0"/>
              <a:cs typeface="Calibri" panose="020F0502020204030204" pitchFamily="34" charset="0"/>
            </a:endParaRPr>
          </a:p>
          <a:p>
            <a:pPr marL="447675" indent="-382588" algn="ctr">
              <a:buNone/>
              <a:defRPr/>
            </a:pPr>
            <a:r>
              <a:rPr lang="el-GR" altLang="el-GR" sz="2800" b="1" dirty="0">
                <a:latin typeface="Calibri" panose="020F0502020204030204" pitchFamily="34" charset="0"/>
                <a:ea typeface="Calibri" panose="020F0502020204030204" pitchFamily="34" charset="0"/>
                <a:cs typeface="Calibri" panose="020F0502020204030204" pitchFamily="34" charset="0"/>
              </a:rPr>
              <a:t> 	</a:t>
            </a:r>
            <a:r>
              <a:rPr lang="el-GR" altLang="el-GR" sz="2800" b="1" u="sng" dirty="0" smtClean="0">
                <a:latin typeface="Calibri" panose="020F0502020204030204" pitchFamily="34" charset="0"/>
                <a:ea typeface="Calibri" panose="020F0502020204030204" pitchFamily="34" charset="0"/>
                <a:cs typeface="Calibri" panose="020F0502020204030204" pitchFamily="34" charset="0"/>
              </a:rPr>
              <a:t>ανθρωποκεντρική</a:t>
            </a:r>
            <a:r>
              <a:rPr lang="el-GR" altLang="el-GR" sz="2800" b="1" dirty="0">
                <a:latin typeface="Calibri" panose="020F0502020204030204" pitchFamily="34" charset="0"/>
                <a:ea typeface="Calibri" panose="020F0502020204030204" pitchFamily="34" charset="0"/>
                <a:cs typeface="Calibri" panose="020F0502020204030204" pitchFamily="34" charset="0"/>
              </a:rPr>
              <a:t>, </a:t>
            </a:r>
          </a:p>
          <a:p>
            <a:pPr marL="447675" indent="-382588" algn="ctr">
              <a:buNone/>
              <a:defRPr/>
            </a:pPr>
            <a:r>
              <a:rPr lang="el-GR" altLang="el-GR" sz="2800" b="1" dirty="0">
                <a:latin typeface="Calibri" panose="020F0502020204030204" pitchFamily="34" charset="0"/>
                <a:ea typeface="Calibri" panose="020F0502020204030204" pitchFamily="34" charset="0"/>
                <a:cs typeface="Calibri" panose="020F0502020204030204" pitchFamily="34" charset="0"/>
              </a:rPr>
              <a:t>	</a:t>
            </a:r>
            <a:r>
              <a:rPr lang="el-GR" altLang="el-GR" sz="2800" b="1" u="sng" dirty="0">
                <a:latin typeface="Calibri" panose="020F0502020204030204" pitchFamily="34" charset="0"/>
                <a:ea typeface="Calibri" panose="020F0502020204030204" pitchFamily="34" charset="0"/>
                <a:cs typeface="Calibri" panose="020F0502020204030204" pitchFamily="34" charset="0"/>
              </a:rPr>
              <a:t>χωρίς</a:t>
            </a:r>
            <a:r>
              <a:rPr lang="el-GR" altLang="el-GR" sz="2800" b="1" dirty="0">
                <a:latin typeface="Calibri" panose="020F0502020204030204" pitchFamily="34" charset="0"/>
                <a:ea typeface="Calibri" panose="020F0502020204030204" pitchFamily="34" charset="0"/>
                <a:cs typeface="Calibri" panose="020F0502020204030204" pitchFamily="34" charset="0"/>
              </a:rPr>
              <a:t> </a:t>
            </a:r>
            <a:r>
              <a:rPr lang="el-GR" altLang="el-GR" sz="2800" b="1" u="sng" dirty="0">
                <a:latin typeface="Calibri" panose="020F0502020204030204" pitchFamily="34" charset="0"/>
                <a:ea typeface="Calibri" panose="020F0502020204030204" pitchFamily="34" charset="0"/>
                <a:cs typeface="Calibri" panose="020F0502020204030204" pitchFamily="34" charset="0"/>
              </a:rPr>
              <a:t>διακρίσεις</a:t>
            </a:r>
            <a:r>
              <a:rPr lang="el-GR" altLang="el-GR" sz="2800" b="1" dirty="0">
                <a:latin typeface="Calibri" panose="020F0502020204030204" pitchFamily="34" charset="0"/>
                <a:ea typeface="Calibri" panose="020F0502020204030204" pitchFamily="34" charset="0"/>
                <a:cs typeface="Calibri" panose="020F0502020204030204" pitchFamily="34" charset="0"/>
              </a:rPr>
              <a:t>, </a:t>
            </a:r>
          </a:p>
          <a:p>
            <a:pPr marL="447675" indent="-382588" algn="ctr">
              <a:buNone/>
              <a:defRPr/>
            </a:pPr>
            <a:r>
              <a:rPr lang="el-GR" altLang="el-GR" sz="2800" b="1" dirty="0">
                <a:latin typeface="Calibri" panose="020F0502020204030204" pitchFamily="34" charset="0"/>
                <a:ea typeface="Calibri" panose="020F0502020204030204" pitchFamily="34" charset="0"/>
                <a:cs typeface="Calibri" panose="020F0502020204030204" pitchFamily="34" charset="0"/>
              </a:rPr>
              <a:t>	</a:t>
            </a:r>
            <a:r>
              <a:rPr lang="el-GR" altLang="el-GR" sz="2800" b="1" u="sng" dirty="0">
                <a:latin typeface="Calibri" panose="020F0502020204030204" pitchFamily="34" charset="0"/>
                <a:ea typeface="Calibri" panose="020F0502020204030204" pitchFamily="34" charset="0"/>
                <a:cs typeface="Calibri" panose="020F0502020204030204" pitchFamily="34" charset="0"/>
              </a:rPr>
              <a:t>μη</a:t>
            </a:r>
            <a:r>
              <a:rPr lang="el-GR" altLang="el-GR" sz="2800" b="1" dirty="0">
                <a:latin typeface="Calibri" panose="020F0502020204030204" pitchFamily="34" charset="0"/>
                <a:ea typeface="Calibri" panose="020F0502020204030204" pitchFamily="34" charset="0"/>
                <a:cs typeface="Calibri" panose="020F0502020204030204" pitchFamily="34" charset="0"/>
              </a:rPr>
              <a:t> </a:t>
            </a:r>
            <a:r>
              <a:rPr lang="el-GR" altLang="el-GR" sz="2800" b="1" u="sng" dirty="0">
                <a:latin typeface="Calibri" panose="020F0502020204030204" pitchFamily="34" charset="0"/>
                <a:ea typeface="Calibri" panose="020F0502020204030204" pitchFamily="34" charset="0"/>
                <a:cs typeface="Calibri" panose="020F0502020204030204" pitchFamily="34" charset="0"/>
              </a:rPr>
              <a:t>επικριτική</a:t>
            </a:r>
            <a:r>
              <a:rPr lang="el-GR" altLang="el-GR" sz="2800" b="1" dirty="0">
                <a:latin typeface="Calibri" panose="020F0502020204030204" pitchFamily="34" charset="0"/>
                <a:ea typeface="Calibri" panose="020F0502020204030204" pitchFamily="34" charset="0"/>
                <a:cs typeface="Calibri" panose="020F0502020204030204" pitchFamily="34" charset="0"/>
              </a:rPr>
              <a:t>, </a:t>
            </a:r>
          </a:p>
          <a:p>
            <a:pPr marL="447675" indent="-382588" algn="ctr">
              <a:buNone/>
              <a:defRPr/>
            </a:pPr>
            <a:r>
              <a:rPr lang="el-GR" altLang="el-GR" sz="2800" b="1" dirty="0">
                <a:latin typeface="Calibri" panose="020F0502020204030204" pitchFamily="34" charset="0"/>
                <a:ea typeface="Calibri" panose="020F0502020204030204" pitchFamily="34" charset="0"/>
                <a:cs typeface="Calibri" panose="020F0502020204030204" pitchFamily="34" charset="0"/>
              </a:rPr>
              <a:t>	</a:t>
            </a:r>
            <a:r>
              <a:rPr lang="el-GR" altLang="el-GR" sz="2800" b="1" u="sng" dirty="0">
                <a:latin typeface="Calibri" panose="020F0502020204030204" pitchFamily="34" charset="0"/>
                <a:ea typeface="Calibri" panose="020F0502020204030204" pitchFamily="34" charset="0"/>
                <a:cs typeface="Calibri" panose="020F0502020204030204" pitchFamily="34" charset="0"/>
              </a:rPr>
              <a:t>εμπιστευτική</a:t>
            </a:r>
            <a:r>
              <a:rPr lang="el-GR" altLang="el-GR" sz="2800" b="1" dirty="0">
                <a:latin typeface="Calibri" panose="020F0502020204030204" pitchFamily="34" charset="0"/>
                <a:ea typeface="Calibri" panose="020F0502020204030204" pitchFamily="34" charset="0"/>
                <a:cs typeface="Calibri" panose="020F0502020204030204" pitchFamily="34" charset="0"/>
              </a:rPr>
              <a:t>. </a:t>
            </a:r>
          </a:p>
          <a:p>
            <a:endParaRPr lang="el-GR" dirty="0"/>
          </a:p>
        </p:txBody>
      </p:sp>
    </p:spTree>
    <p:extLst>
      <p:ext uri="{BB962C8B-B14F-4D97-AF65-F5344CB8AC3E}">
        <p14:creationId xmlns:p14="http://schemas.microsoft.com/office/powerpoint/2010/main" val="1775853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tx1"/>
                </a:solidFill>
                <a:latin typeface="Calibri" panose="020F0502020204030204" pitchFamily="34" charset="0"/>
                <a:ea typeface="Calibri" panose="020F0502020204030204" pitchFamily="34" charset="0"/>
                <a:cs typeface="Calibri" panose="020F0502020204030204" pitchFamily="34" charset="0"/>
              </a:rPr>
              <a:t>ΚΕΘΕΑ ΚΙΒΩΤΟΣ</a:t>
            </a:r>
            <a:endParaRPr lang="el-GR"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p:cNvSpPr>
            <a:spLocks noGrp="1"/>
          </p:cNvSpPr>
          <p:nvPr>
            <p:ph idx="1"/>
          </p:nvPr>
        </p:nvSpPr>
        <p:spPr>
          <a:xfrm>
            <a:off x="5118447" y="803186"/>
            <a:ext cx="6672500" cy="5248622"/>
          </a:xfrm>
        </p:spPr>
        <p:txBody>
          <a:bodyPr/>
          <a:lstStyle/>
          <a:p>
            <a:r>
              <a:rPr lang="el-GR" dirty="0" smtClean="0"/>
              <a:t>Ίδρυση</a:t>
            </a:r>
            <a:r>
              <a:rPr lang="en-US" dirty="0" smtClean="0"/>
              <a:t>:</a:t>
            </a:r>
            <a:r>
              <a:rPr lang="el-GR" dirty="0" smtClean="0"/>
              <a:t> 2002</a:t>
            </a:r>
          </a:p>
          <a:p>
            <a:r>
              <a:rPr lang="el-GR" dirty="0" smtClean="0"/>
              <a:t>Συμβουλευτικό Κέντρο Θράκης (Αλεξανδρούπολη)</a:t>
            </a:r>
          </a:p>
          <a:p>
            <a:r>
              <a:rPr lang="el-GR" dirty="0" smtClean="0"/>
              <a:t>Συμβουλευτική Κρατουμένων (ΓΚΚ Κομοτηνής)</a:t>
            </a:r>
          </a:p>
          <a:p>
            <a:r>
              <a:rPr lang="el-GR" dirty="0" smtClean="0"/>
              <a:t>Συμβουλευτικό Κέντρο Καβάλας</a:t>
            </a:r>
          </a:p>
          <a:p>
            <a:r>
              <a:rPr lang="el-GR" dirty="0" smtClean="0"/>
              <a:t>Ανοιχτή Θεραπευτική Κοινότητα Καβάλας - Κέντρο Κοινωνικής Επανένταξης Καβάλας</a:t>
            </a:r>
          </a:p>
          <a:p>
            <a:r>
              <a:rPr lang="el-GR" dirty="0" smtClean="0"/>
              <a:t>Κέντρο Οικογενειακής Υποστήριξης </a:t>
            </a:r>
          </a:p>
          <a:p>
            <a:pPr marL="0" indent="0">
              <a:buNone/>
            </a:pPr>
            <a:endParaRPr lang="el-GR" dirty="0"/>
          </a:p>
          <a:p>
            <a:pPr marL="0" indent="0">
              <a:buNone/>
            </a:pPr>
            <a:endParaRPr lang="el-GR" dirty="0" smtClean="0"/>
          </a:p>
          <a:p>
            <a:r>
              <a:rPr lang="el-GR" b="1" dirty="0">
                <a:solidFill>
                  <a:srgbClr val="FF0000"/>
                </a:solidFill>
              </a:rPr>
              <a:t>Πολυδύναμο Κέντρο ΑΜΘ (Αλεξανδρούπολη – Ορεστιάδα)</a:t>
            </a:r>
          </a:p>
          <a:p>
            <a:r>
              <a:rPr lang="el-GR" b="1" dirty="0">
                <a:solidFill>
                  <a:srgbClr val="FF0000"/>
                </a:solidFill>
              </a:rPr>
              <a:t>Κινητή Μονάδα ΑΜΘ (Κομοτηνή – </a:t>
            </a:r>
            <a:r>
              <a:rPr lang="el-GR" b="1" dirty="0" smtClean="0">
                <a:solidFill>
                  <a:srgbClr val="FF0000"/>
                </a:solidFill>
              </a:rPr>
              <a:t>Ξάνθη – Καβάλα – Δράμα)</a:t>
            </a:r>
            <a:endParaRPr lang="el-GR" b="1" dirty="0">
              <a:solidFill>
                <a:srgbClr val="FF0000"/>
              </a:solidFill>
            </a:endParaRPr>
          </a:p>
        </p:txBody>
      </p:sp>
    </p:spTree>
    <p:extLst>
      <p:ext uri="{BB962C8B-B14F-4D97-AF65-F5344CB8AC3E}">
        <p14:creationId xmlns:p14="http://schemas.microsoft.com/office/powerpoint/2010/main" val="13644068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1" y="102753"/>
            <a:ext cx="12041203" cy="954107"/>
          </a:xfrm>
          <a:prstGeom prst="rect">
            <a:avLst/>
          </a:prstGeom>
        </p:spPr>
        <p:txBody>
          <a:bodyPr wrap="square">
            <a:spAutoFit/>
          </a:bodyPr>
          <a:lstStyle/>
          <a:p>
            <a:pPr algn="ctr"/>
            <a:r>
              <a:rPr lang="el-GR" sz="2800" b="1" dirty="0" smtClean="0"/>
              <a:t>ΤΟ ΚΕΘΕΑ ΚΙΒΩΤΟΣ ΣΤΗΝ ΠΕΡΙΦΕΡΕΙΑ ΑΝΑΤΟΛΙΚΗΣ ΜΑΚΕΔΟΝΙΑΣ ΘΡΑΚΗΣ</a:t>
            </a:r>
            <a:endParaRPr lang="el-GR" sz="2800" dirty="0"/>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47417"/>
            <a:ext cx="12191999" cy="5804034"/>
          </a:xfrm>
          <a:prstGeom prst="rect">
            <a:avLst/>
          </a:prstGeom>
        </p:spPr>
      </p:pic>
      <p:sp>
        <p:nvSpPr>
          <p:cNvPr id="6" name="TextBox 5"/>
          <p:cNvSpPr txBox="1"/>
          <p:nvPr/>
        </p:nvSpPr>
        <p:spPr>
          <a:xfrm>
            <a:off x="5399773" y="2492943"/>
            <a:ext cx="1968359" cy="369332"/>
          </a:xfrm>
          <a:prstGeom prst="rect">
            <a:avLst/>
          </a:prstGeom>
          <a:noFill/>
        </p:spPr>
        <p:txBody>
          <a:bodyPr wrap="none" rtlCol="0">
            <a:spAutoFit/>
          </a:bodyPr>
          <a:lstStyle/>
          <a:p>
            <a:r>
              <a:rPr lang="el-GR" b="1" dirty="0" smtClean="0">
                <a:solidFill>
                  <a:srgbClr val="FF0000"/>
                </a:solidFill>
              </a:rPr>
              <a:t>ΚΕΘΕΑ ΚΙΒΩΤΟΣ</a:t>
            </a:r>
            <a:endParaRPr lang="el-GR" b="1" dirty="0">
              <a:solidFill>
                <a:srgbClr val="FF0000"/>
              </a:solidFill>
            </a:endParaRPr>
          </a:p>
        </p:txBody>
      </p:sp>
      <p:cxnSp>
        <p:nvCxnSpPr>
          <p:cNvPr id="8" name="Ευθύγραμμο βέλος σύνδεσης 7"/>
          <p:cNvCxnSpPr/>
          <p:nvPr/>
        </p:nvCxnSpPr>
        <p:spPr>
          <a:xfrm flipH="1">
            <a:off x="4071487" y="2862275"/>
            <a:ext cx="2310062" cy="181560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0" name="Ευθύγραμμο βέλος σύνδεσης 9"/>
          <p:cNvCxnSpPr/>
          <p:nvPr/>
        </p:nvCxnSpPr>
        <p:spPr>
          <a:xfrm>
            <a:off x="6381549" y="2862275"/>
            <a:ext cx="2791327" cy="221023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Ευθύγραμμο βέλος σύνδεσης 11"/>
          <p:cNvCxnSpPr>
            <a:stCxn id="6" idx="2"/>
          </p:cNvCxnSpPr>
          <p:nvPr/>
        </p:nvCxnSpPr>
        <p:spPr>
          <a:xfrm>
            <a:off x="6383953" y="2862275"/>
            <a:ext cx="3722573" cy="4776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Ευθύγραμμο βέλος σύνδεσης 13"/>
          <p:cNvCxnSpPr/>
          <p:nvPr/>
        </p:nvCxnSpPr>
        <p:spPr>
          <a:xfrm>
            <a:off x="6381549" y="2862275"/>
            <a:ext cx="673769" cy="19118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Ευθύγραμμο βέλος σύνδεσης 16"/>
          <p:cNvCxnSpPr/>
          <p:nvPr/>
        </p:nvCxnSpPr>
        <p:spPr>
          <a:xfrm flipH="1">
            <a:off x="5255394" y="2862275"/>
            <a:ext cx="1126155" cy="15364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Ευθύγραμμο βέλος σύνδεσης 18"/>
          <p:cNvCxnSpPr>
            <a:stCxn id="6" idx="2"/>
          </p:cNvCxnSpPr>
          <p:nvPr/>
        </p:nvCxnSpPr>
        <p:spPr>
          <a:xfrm flipH="1">
            <a:off x="3320716" y="2862275"/>
            <a:ext cx="3063237" cy="9108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38346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635268" y="1087706"/>
            <a:ext cx="10809170" cy="4524315"/>
          </a:xfrm>
          <a:prstGeom prst="rect">
            <a:avLst/>
          </a:prstGeom>
        </p:spPr>
        <p:txBody>
          <a:bodyPr wrap="square">
            <a:spAutoFit/>
          </a:bodyPr>
          <a:lstStyle/>
          <a:p>
            <a:pPr algn="just"/>
            <a:r>
              <a:rPr lang="el-GR" b="1" u="sng" dirty="0" smtClean="0"/>
              <a:t>ΓΙΑΤΙ</a:t>
            </a:r>
            <a:r>
              <a:rPr lang="en-US" dirty="0" smtClean="0"/>
              <a:t>:</a:t>
            </a:r>
            <a:r>
              <a:rPr lang="el-GR" dirty="0" smtClean="0"/>
              <a:t> </a:t>
            </a:r>
          </a:p>
          <a:p>
            <a:pPr algn="just"/>
            <a:endParaRPr lang="el-GR" dirty="0" smtClean="0"/>
          </a:p>
          <a:p>
            <a:pPr marL="342900" indent="-342900" algn="just">
              <a:buFont typeface="+mj-lt"/>
              <a:buAutoNum type="arabicPeriod"/>
            </a:pPr>
            <a:r>
              <a:rPr lang="el-GR" dirty="0" smtClean="0"/>
              <a:t>Ο αριθμός των ατόμων που δεν μπορούν να ενταχθούν σε υφιστάμενες δομές, συνεχώς διευρύνεται τα τελευταία χρόνια καθώς η κατάσταση του προβλήματος των εξαρτήσεων έχει διαφοροποιηθεί σημαντικά (προφίλ).</a:t>
            </a:r>
          </a:p>
          <a:p>
            <a:pPr marL="342900" indent="-342900" algn="just">
              <a:buFont typeface="+mj-lt"/>
              <a:buAutoNum type="arabicPeriod"/>
            </a:pPr>
            <a:endParaRPr lang="el-GR" dirty="0"/>
          </a:p>
          <a:p>
            <a:pPr marL="342900" indent="-342900" algn="just">
              <a:buFont typeface="+mj-lt"/>
              <a:buAutoNum type="arabicPeriod"/>
            </a:pPr>
            <a:r>
              <a:rPr lang="el-GR" dirty="0" smtClean="0"/>
              <a:t>«Νέου τύπου» εξαρτήσεις έχουν κάνει δυναμικά την εμφάνιση τους τόσο στον πληθυσμό των εφήβων/νέων όσο και στον πληθυσμό των ενήλικων     (αύξηση της βαριάς χρήσης αλκοόλ και της ενασχόλησης με τα τυχερά παιχνίδια από νέους).</a:t>
            </a:r>
          </a:p>
          <a:p>
            <a:pPr marL="342900" indent="-342900" algn="just">
              <a:buFont typeface="+mj-lt"/>
              <a:buAutoNum type="arabicPeriod"/>
            </a:pPr>
            <a:endParaRPr lang="el-GR" dirty="0"/>
          </a:p>
          <a:p>
            <a:pPr marL="342900" indent="-342900" algn="just">
              <a:buFont typeface="+mj-lt"/>
              <a:buAutoNum type="arabicPeriod"/>
            </a:pPr>
            <a:r>
              <a:rPr lang="el-GR" dirty="0" smtClean="0"/>
              <a:t>Ιδιαίτερα γεωγραφικά χαρακτηριστικά της Περιφέρειας ΑΜΘ που καθιστούν την πρόσβαση σε δομές των αστικών κέντρων δύσκολη. Οι αποστάσεις, το οδικό δίκτυο και οι τοπικές ιδιαιτερότητες συχνά αποτελούν εμπόδιο για την αξιοποίηση υπηρεσιών, αν και όπου αυτές υπάρχουν, με αποτέλεσμα να περιορίζεται η δυνατότητα πρόσβασης όσων έχουν ανάγκη στις υπηρεσίες και να επιδεινώνεται η κατάσταση τους. </a:t>
            </a:r>
          </a:p>
          <a:p>
            <a:pPr marL="342900" indent="-342900" algn="just">
              <a:buFont typeface="+mj-lt"/>
              <a:buAutoNum type="arabicPeriod"/>
            </a:pPr>
            <a:endParaRPr lang="el-GR" dirty="0"/>
          </a:p>
        </p:txBody>
      </p:sp>
    </p:spTree>
    <p:extLst>
      <p:ext uri="{BB962C8B-B14F-4D97-AF65-F5344CB8AC3E}">
        <p14:creationId xmlns:p14="http://schemas.microsoft.com/office/powerpoint/2010/main" val="877469447"/>
      </p:ext>
    </p:extLst>
  </p:cSld>
  <p:clrMapOvr>
    <a:masterClrMapping/>
  </p:clrMapOvr>
  <p:timing>
    <p:tnLst>
      <p:par>
        <p:cTn id="1" dur="indefinite" restart="never" nodeType="tmRoot"/>
      </p:par>
    </p:tnLst>
  </p:timing>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TM16401371[[fn=Άτλαντας]]</Template>
  <TotalTime>197</TotalTime>
  <Words>834</Words>
  <Application>Microsoft Office PowerPoint</Application>
  <PresentationFormat>Ευρεία οθόνη</PresentationFormat>
  <Paragraphs>159</Paragraphs>
  <Slides>27</Slides>
  <Notes>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27</vt:i4>
      </vt:variant>
    </vt:vector>
  </HeadingPairs>
  <TitlesOfParts>
    <vt:vector size="34" baseType="lpstr">
      <vt:lpstr>Calibri</vt:lpstr>
      <vt:lpstr>Calibri Light</vt:lpstr>
      <vt:lpstr>Garamond</vt:lpstr>
      <vt:lpstr>Rockwell</vt:lpstr>
      <vt:lpstr>Times New Roman</vt:lpstr>
      <vt:lpstr>Wingdings</vt:lpstr>
      <vt:lpstr>Atlas</vt:lpstr>
      <vt:lpstr>Παρουσίαση του PowerPoint</vt:lpstr>
      <vt:lpstr>ΚΕ.Θ.Ε.Α . Κέντρο Θεραπείας Εξαρτημένων Ατόμων</vt:lpstr>
      <vt:lpstr>Βασικές αρχές του ΚΕΘΕΑ</vt:lpstr>
      <vt:lpstr>Τι κάνουμε στο ΚΕΘΕΑ</vt:lpstr>
      <vt:lpstr>Τομείς παρέμβασης και φροντίδας</vt:lpstr>
      <vt:lpstr>Πως;</vt:lpstr>
      <vt:lpstr>ΚΕΘΕΑ ΚΙΒΩΤΟΣ</vt:lpstr>
      <vt:lpstr>Παρουσίαση του PowerPoint</vt:lpstr>
      <vt:lpstr>Παρουσίαση του PowerPoint</vt:lpstr>
      <vt:lpstr>ΠΟΛΥΔΥΝΑΜΟ ΚΕΝΤΡΟ ΑΜΘ</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ΚΙΝΗΤΗ ΜΟΝΑΔΑ ΑΜΘ</vt:lpstr>
      <vt:lpstr>  </vt:lpstr>
      <vt:lpstr>Δικτύωση - ενημερώσεις</vt:lpstr>
      <vt:lpstr>Παρουσίαση του PowerPoint</vt:lpstr>
      <vt:lpstr>Παρουσίαση του PowerPoint</vt:lpstr>
      <vt:lpstr>Παρουσίαση του PowerPoint</vt:lpstr>
      <vt:lpstr>ΣΥΜΠΕΡΑΣΜΑΤΑ</vt:lpstr>
      <vt:lpstr>Παρουσίαση του PowerPoint</vt:lpstr>
    </vt:vector>
  </TitlesOfParts>
  <Company>ΚΕΤΗΕΑ</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dc:creator>
  <cp:lastModifiedBy>-</cp:lastModifiedBy>
  <cp:revision>29</cp:revision>
  <dcterms:created xsi:type="dcterms:W3CDTF">2024-05-27T06:47:28Z</dcterms:created>
  <dcterms:modified xsi:type="dcterms:W3CDTF">2024-05-30T06:14:05Z</dcterms:modified>
</cp:coreProperties>
</file>