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24"/>
  </p:notesMasterIdLst>
  <p:sldIdLst>
    <p:sldId id="1401" r:id="rId4"/>
    <p:sldId id="1444" r:id="rId5"/>
    <p:sldId id="1329" r:id="rId6"/>
    <p:sldId id="1330" r:id="rId7"/>
    <p:sldId id="1328" r:id="rId8"/>
    <p:sldId id="1331" r:id="rId9"/>
    <p:sldId id="1339" r:id="rId10"/>
    <p:sldId id="1341" r:id="rId11"/>
    <p:sldId id="1342" r:id="rId12"/>
    <p:sldId id="1343" r:id="rId13"/>
    <p:sldId id="1338" r:id="rId14"/>
    <p:sldId id="1446" r:id="rId15"/>
    <p:sldId id="1449" r:id="rId16"/>
    <p:sldId id="1445" r:id="rId17"/>
    <p:sldId id="1447" r:id="rId18"/>
    <p:sldId id="1442" r:id="rId19"/>
    <p:sldId id="1140" r:id="rId20"/>
    <p:sldId id="1440" r:id="rId21"/>
    <p:sldId id="1441" r:id="rId22"/>
    <p:sldId id="1312" r:id="rId23"/>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E8C"/>
    <a:srgbClr val="19BEDE"/>
    <a:srgbClr val="00BFE9"/>
    <a:srgbClr val="7EC352"/>
    <a:srgbClr val="0D4F8C"/>
    <a:srgbClr val="97CA3F"/>
    <a:srgbClr val="00CC99"/>
    <a:srgbClr val="F1A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12" autoAdjust="0"/>
  </p:normalViewPr>
  <p:slideViewPr>
    <p:cSldViewPr snapToGrid="0">
      <p:cViewPr varScale="1">
        <p:scale>
          <a:sx n="104" d="100"/>
          <a:sy n="104" d="100"/>
        </p:scale>
        <p:origin x="732" y="10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6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2125" cy="3444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5" y="0"/>
            <a:ext cx="4302125" cy="344488"/>
          </a:xfrm>
          <a:prstGeom prst="rect">
            <a:avLst/>
          </a:prstGeom>
        </p:spPr>
        <p:txBody>
          <a:bodyPr vert="horz" lIns="91440" tIns="45720" rIns="91440" bIns="45720" rtlCol="0"/>
          <a:lstStyle>
            <a:lvl1pPr algn="r">
              <a:defRPr sz="1200"/>
            </a:lvl1pPr>
          </a:lstStyle>
          <a:p>
            <a:fld id="{5CBF1B95-7F8A-47CA-A6BF-7AA203EB746F}" type="datetimeFigureOut">
              <a:rPr lang="el-GR" smtClean="0"/>
              <a:t>25/5/2024</a:t>
            </a:fld>
            <a:endParaRPr lang="el-GR"/>
          </a:p>
        </p:txBody>
      </p:sp>
      <p:sp>
        <p:nvSpPr>
          <p:cNvPr id="4" name="Θέση εικόνας διαφάνειας 3"/>
          <p:cNvSpPr>
            <a:spLocks noGrp="1" noRot="1" noChangeAspect="1"/>
          </p:cNvSpPr>
          <p:nvPr>
            <p:ph type="sldImg" idx="2"/>
          </p:nvPr>
        </p:nvSpPr>
        <p:spPr>
          <a:xfrm>
            <a:off x="2905125" y="857250"/>
            <a:ext cx="4116388"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188" y="3300413"/>
            <a:ext cx="7942262" cy="2700337"/>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513"/>
            <a:ext cx="4302125" cy="3444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5" y="6513513"/>
            <a:ext cx="4302125" cy="344487"/>
          </a:xfrm>
          <a:prstGeom prst="rect">
            <a:avLst/>
          </a:prstGeom>
        </p:spPr>
        <p:txBody>
          <a:bodyPr vert="horz" lIns="91440" tIns="45720" rIns="91440" bIns="45720" rtlCol="0" anchor="b"/>
          <a:lstStyle>
            <a:lvl1pPr algn="r">
              <a:defRPr sz="1200"/>
            </a:lvl1pPr>
          </a:lstStyle>
          <a:p>
            <a:fld id="{C6EFF1BE-7326-46B5-89E4-3087D26465EA}" type="slidenum">
              <a:rPr lang="el-GR" smtClean="0"/>
              <a:t>‹#›</a:t>
            </a:fld>
            <a:endParaRPr lang="el-GR"/>
          </a:p>
        </p:txBody>
      </p:sp>
    </p:spTree>
    <p:extLst>
      <p:ext uri="{BB962C8B-B14F-4D97-AF65-F5344CB8AC3E}">
        <p14:creationId xmlns:p14="http://schemas.microsoft.com/office/powerpoint/2010/main" val="26303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25/5/2024</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25/5/2024</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25/5/2024</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25/5/2024</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25/5/2024</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eydamth.gr/index.php/stratigikes/olokliromenes-xorikes-ependysei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570901"/>
            <a:ext cx="12192000" cy="1463675"/>
          </a:xfrm>
        </p:spPr>
        <p:txBody>
          <a:bodyPr anchor="ctr">
            <a:noAutofit/>
          </a:bodyPr>
          <a:lstStyle/>
          <a:p>
            <a:pPr algn="ctr">
              <a:lnSpc>
                <a:spcPct val="120000"/>
              </a:lnSpc>
            </a:pPr>
            <a:r>
              <a:rPr lang="el-GR" sz="2800" b="1" dirty="0"/>
              <a:t>Ενημέρωση για πράξεις Στρατηγικής Σημασίας</a:t>
            </a:r>
            <a:br>
              <a:rPr lang="el-GR" sz="2800" b="1" dirty="0"/>
            </a:br>
            <a:r>
              <a:rPr lang="el-GR" sz="2800" b="1" dirty="0"/>
              <a:t>του Επιχειρησιακού Προγράμματος </a:t>
            </a:r>
            <a:br>
              <a:rPr lang="el-GR" sz="2800" b="1" dirty="0"/>
            </a:br>
            <a:r>
              <a:rPr lang="el-GR" sz="2800" b="1" dirty="0"/>
              <a:t>«Ανατολική Μακεδονία και Θράκη» 2014-2020</a:t>
            </a: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412998" cy="803707"/>
          </a:xfrm>
        </p:spPr>
        <p:txBody>
          <a:bodyPr>
            <a:normAutofit fontScale="92500"/>
          </a:bodyPr>
          <a:lstStyle/>
          <a:p>
            <a:r>
              <a:rPr lang="el-GR" sz="1700" b="1" dirty="0">
                <a:solidFill>
                  <a:srgbClr val="00BFE0"/>
                </a:solidFill>
              </a:rPr>
              <a:t>3η Συνεδρίαση Επιτροπής Παρακολούθησης</a:t>
            </a:r>
          </a:p>
          <a:p>
            <a:r>
              <a:rPr lang="el-GR" b="1" dirty="0">
                <a:solidFill>
                  <a:srgbClr val="00BFE0"/>
                </a:solidFill>
              </a:rPr>
              <a:t>Καβάλα, 30/0</a:t>
            </a:r>
            <a:r>
              <a:rPr lang="en-US" b="1" dirty="0">
                <a:solidFill>
                  <a:srgbClr val="00BFE0"/>
                </a:solidFill>
              </a:rPr>
              <a:t>5</a:t>
            </a:r>
            <a:r>
              <a:rPr lang="el-GR" b="1" dirty="0">
                <a:solidFill>
                  <a:srgbClr val="00BFE0"/>
                </a:solidFill>
              </a:rPr>
              <a:t>/2024</a:t>
            </a: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b="1" dirty="0">
                <a:solidFill>
                  <a:srgbClr val="144E8C"/>
                </a:solidFill>
                <a:latin typeface="Calibri" panose="020F0502020204030204" pitchFamily="34" charset="0"/>
                <a:cs typeface="Arial" panose="020B0604020202020204" pitchFamily="34" charset="0"/>
              </a:rPr>
              <a:t>Παναγιώτης </a:t>
            </a:r>
            <a:r>
              <a:rPr lang="el-GR" altLang="el-GR" sz="1800" b="1" dirty="0" err="1">
                <a:solidFill>
                  <a:srgbClr val="144E8C"/>
                </a:solidFill>
                <a:latin typeface="Calibri" panose="020F0502020204030204" pitchFamily="34" charset="0"/>
                <a:cs typeface="Arial" panose="020B0604020202020204" pitchFamily="34" charset="0"/>
              </a:rPr>
              <a:t>Κουδουμάκης</a:t>
            </a:r>
            <a:endParaRPr lang="en-US" altLang="el-GR" sz="1800" b="1"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Προϊστάμενος</a:t>
            </a:r>
            <a:endParaRPr lang="en-US" altLang="el-GR" sz="1600"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pic>
        <p:nvPicPr>
          <p:cNvPr id="6" name="Εικόνα 5"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C601897-827B-F776-18F9-3AD47DCDD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20429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FA6415E9-A214-B7CC-44BA-A79C4E0127D4}"/>
              </a:ext>
            </a:extLst>
          </p:cNvPr>
          <p:cNvSpPr txBox="1">
            <a:spLocks/>
          </p:cNvSpPr>
          <p:nvPr/>
        </p:nvSpPr>
        <p:spPr>
          <a:xfrm>
            <a:off x="0" y="0"/>
            <a:ext cx="12192000" cy="597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lnSpc>
                <a:spcPct val="150000"/>
              </a:lnSpc>
              <a:tabLst>
                <a:tab pos="714375" algn="l"/>
              </a:tabLst>
              <a:defRPr/>
            </a:pPr>
            <a:r>
              <a:rPr lang="el-GR" sz="3200" b="1" dirty="0" err="1">
                <a:solidFill>
                  <a:schemeClr val="accent1">
                    <a:lumMod val="75000"/>
                  </a:schemeClr>
                </a:solidFill>
                <a:latin typeface="+mn-lt"/>
              </a:rPr>
              <a:t>ΟΧΕ</a:t>
            </a:r>
            <a:r>
              <a:rPr lang="el-GR" sz="3200" b="1" dirty="0">
                <a:solidFill>
                  <a:schemeClr val="accent1">
                    <a:lumMod val="75000"/>
                  </a:schemeClr>
                </a:solidFill>
                <a:latin typeface="+mn-lt"/>
              </a:rPr>
              <a:t> «Πολιτιστικής – Τουριστικής Διαδρομής Εγνατίας Οδού»</a:t>
            </a:r>
          </a:p>
        </p:txBody>
      </p:sp>
      <p:sp>
        <p:nvSpPr>
          <p:cNvPr id="6" name="TextBox 5">
            <a:extLst>
              <a:ext uri="{FF2B5EF4-FFF2-40B4-BE49-F238E27FC236}">
                <a16:creationId xmlns:a16="http://schemas.microsoft.com/office/drawing/2014/main" id="{090AE6D1-7919-E33B-7F58-6FC5A532D269}"/>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defRPr/>
            </a:pPr>
            <a:r>
              <a:rPr lang="el-GR" sz="2400" b="0" dirty="0">
                <a:solidFill>
                  <a:schemeClr val="accent1">
                    <a:lumMod val="75000"/>
                  </a:schemeClr>
                </a:solidFill>
              </a:rPr>
              <a:t>Συγκροτείται και η Τοπική Ομάδα Διακυβέρνησης</a:t>
            </a:r>
            <a:endParaRPr lang="en-US" sz="2400" b="0" dirty="0">
              <a:solidFill>
                <a:schemeClr val="accent1">
                  <a:lumMod val="75000"/>
                </a:schemeClr>
              </a:solidFill>
            </a:endParaRPr>
          </a:p>
          <a:p>
            <a:pPr marL="720725" indent="-720725" algn="just">
              <a:lnSpc>
                <a:spcPct val="150000"/>
              </a:lnSpc>
              <a:tabLst>
                <a:tab pos="720725" algn="l"/>
              </a:tabLst>
              <a:defRPr/>
            </a:pPr>
            <a:r>
              <a:rPr lang="en-US" sz="2400" b="0" dirty="0">
                <a:solidFill>
                  <a:schemeClr val="accent1">
                    <a:lumMod val="75000"/>
                  </a:schemeClr>
                </a:solidFill>
              </a:rPr>
              <a:t>-	</a:t>
            </a:r>
            <a:r>
              <a:rPr lang="el-GR" sz="2400" b="0" dirty="0">
                <a:solidFill>
                  <a:schemeClr val="accent1">
                    <a:lumMod val="75000"/>
                  </a:schemeClr>
                </a:solidFill>
              </a:rPr>
              <a:t>επικεφαλής εκπρόσωπο του Χωρικού Φορέα </a:t>
            </a:r>
            <a:r>
              <a:rPr lang="en-US" sz="2400" b="0" dirty="0">
                <a:solidFill>
                  <a:schemeClr val="accent1">
                    <a:lumMod val="75000"/>
                  </a:schemeClr>
                </a:solidFill>
              </a:rPr>
              <a:t>(</a:t>
            </a:r>
            <a:r>
              <a:rPr lang="el-GR" sz="2400" b="0" dirty="0">
                <a:solidFill>
                  <a:schemeClr val="accent1">
                    <a:lumMod val="75000"/>
                  </a:schemeClr>
                </a:solidFill>
              </a:rPr>
              <a:t>Π-ΑΜΘ</a:t>
            </a:r>
            <a:r>
              <a:rPr lang="en-US" sz="2400" b="0" dirty="0">
                <a:solidFill>
                  <a:schemeClr val="accent1">
                    <a:lumMod val="75000"/>
                  </a:schemeClr>
                </a:solidFill>
              </a:rPr>
              <a:t>)</a:t>
            </a:r>
            <a:r>
              <a:rPr lang="el-GR" sz="2400" b="0" dirty="0">
                <a:solidFill>
                  <a:schemeClr val="accent1">
                    <a:lumMod val="75000"/>
                  </a:schemeClr>
                </a:solidFill>
              </a:rPr>
              <a:t>, </a:t>
            </a:r>
            <a:endParaRPr lang="en-US" sz="2400" b="0" dirty="0">
              <a:solidFill>
                <a:schemeClr val="accent1">
                  <a:lumMod val="75000"/>
                </a:schemeClr>
              </a:solidFill>
            </a:endParaRPr>
          </a:p>
          <a:p>
            <a:pPr marL="720725" indent="-720725" algn="just">
              <a:lnSpc>
                <a:spcPct val="150000"/>
              </a:lnSpc>
              <a:buFontTx/>
              <a:buChar char="-"/>
              <a:tabLst>
                <a:tab pos="720725" algn="l"/>
              </a:tabLst>
              <a:defRPr/>
            </a:pPr>
            <a:r>
              <a:rPr lang="el-GR" sz="2400" b="0" dirty="0">
                <a:solidFill>
                  <a:schemeClr val="accent1">
                    <a:lumMod val="75000"/>
                  </a:schemeClr>
                </a:solidFill>
              </a:rPr>
              <a:t>στελέχη της Περιφέρειας από τη Δ/</a:t>
            </a:r>
            <a:r>
              <a:rPr lang="el-GR" sz="2400" b="0" dirty="0" err="1">
                <a:solidFill>
                  <a:schemeClr val="accent1">
                    <a:lumMod val="75000"/>
                  </a:schemeClr>
                </a:solidFill>
              </a:rPr>
              <a:t>νση</a:t>
            </a:r>
            <a:r>
              <a:rPr lang="el-GR" sz="2400" b="0" dirty="0">
                <a:solidFill>
                  <a:schemeClr val="accent1">
                    <a:lumMod val="75000"/>
                  </a:schemeClr>
                </a:solidFill>
              </a:rPr>
              <a:t> Αναπτυξιακού Προγραμματισμού, Περιβάλλοντος &amp; Υποδομών, </a:t>
            </a:r>
            <a:endParaRPr lang="en-US" sz="2400" b="0" dirty="0">
              <a:solidFill>
                <a:schemeClr val="accent1">
                  <a:lumMod val="75000"/>
                </a:schemeClr>
              </a:solidFill>
            </a:endParaRPr>
          </a:p>
          <a:p>
            <a:pPr marL="720725" indent="-720725" algn="just">
              <a:lnSpc>
                <a:spcPct val="150000"/>
              </a:lnSpc>
              <a:buFontTx/>
              <a:buChar char="-"/>
              <a:tabLst>
                <a:tab pos="720725" algn="l"/>
              </a:tabLst>
              <a:defRPr/>
            </a:pPr>
            <a:r>
              <a:rPr lang="el-GR" sz="2400" b="0" dirty="0">
                <a:solidFill>
                  <a:schemeClr val="accent1">
                    <a:lumMod val="75000"/>
                  </a:schemeClr>
                </a:solidFill>
              </a:rPr>
              <a:t>την Ειδική Υπηρεσία Διαχείρισης, </a:t>
            </a:r>
            <a:endParaRPr lang="en-US" sz="2400" b="0" dirty="0">
              <a:solidFill>
                <a:schemeClr val="accent1">
                  <a:lumMod val="75000"/>
                </a:schemeClr>
              </a:solidFill>
            </a:endParaRPr>
          </a:p>
          <a:p>
            <a:pPr marL="720725" indent="-720725" algn="just">
              <a:lnSpc>
                <a:spcPct val="150000"/>
              </a:lnSpc>
              <a:buFontTx/>
              <a:buChar char="-"/>
              <a:tabLst>
                <a:tab pos="720725" algn="l"/>
              </a:tabLst>
              <a:defRPr/>
            </a:pPr>
            <a:r>
              <a:rPr lang="el-GR" sz="2400" b="0" dirty="0">
                <a:solidFill>
                  <a:schemeClr val="accent1">
                    <a:lumMod val="75000"/>
                  </a:schemeClr>
                </a:solidFill>
              </a:rPr>
              <a:t>την </a:t>
            </a:r>
            <a:r>
              <a:rPr lang="el-GR" sz="2400" b="0" dirty="0" err="1">
                <a:solidFill>
                  <a:schemeClr val="accent1">
                    <a:lumMod val="75000"/>
                  </a:schemeClr>
                </a:solidFill>
              </a:rPr>
              <a:t>ΕΕΤΑΑ</a:t>
            </a:r>
            <a:r>
              <a:rPr lang="el-GR" sz="2400" b="0" dirty="0">
                <a:solidFill>
                  <a:schemeClr val="accent1">
                    <a:lumMod val="75000"/>
                  </a:schemeClr>
                </a:solidFill>
              </a:rPr>
              <a:t>, </a:t>
            </a:r>
            <a:endParaRPr lang="en-US" sz="2400" b="0" dirty="0">
              <a:solidFill>
                <a:schemeClr val="accent1">
                  <a:lumMod val="75000"/>
                </a:schemeClr>
              </a:solidFill>
            </a:endParaRPr>
          </a:p>
          <a:p>
            <a:pPr marL="720725" indent="-720725" algn="just">
              <a:lnSpc>
                <a:spcPct val="150000"/>
              </a:lnSpc>
              <a:buFontTx/>
              <a:buChar char="-"/>
              <a:tabLst>
                <a:tab pos="720725" algn="l"/>
              </a:tabLst>
              <a:defRPr/>
            </a:pPr>
            <a:r>
              <a:rPr lang="el-GR" sz="2400" b="0" dirty="0">
                <a:solidFill>
                  <a:schemeClr val="accent1">
                    <a:lumMod val="75000"/>
                  </a:schemeClr>
                </a:solidFill>
              </a:rPr>
              <a:t>τον Αναπτυξιακό Οργανισμό της Π-ΑΜΘ, </a:t>
            </a:r>
            <a:endParaRPr lang="en-US" sz="2400" b="0" dirty="0">
              <a:solidFill>
                <a:schemeClr val="accent1">
                  <a:lumMod val="75000"/>
                </a:schemeClr>
              </a:solidFill>
            </a:endParaRPr>
          </a:p>
          <a:p>
            <a:pPr marL="720725" indent="-720725" algn="just">
              <a:lnSpc>
                <a:spcPct val="150000"/>
              </a:lnSpc>
              <a:buFontTx/>
              <a:buChar char="-"/>
              <a:tabLst>
                <a:tab pos="720725" algn="l"/>
              </a:tabLst>
              <a:defRPr/>
            </a:pPr>
            <a:r>
              <a:rPr lang="el-GR" sz="2400" b="0" dirty="0">
                <a:solidFill>
                  <a:schemeClr val="accent1">
                    <a:lumMod val="75000"/>
                  </a:schemeClr>
                </a:solidFill>
              </a:rPr>
              <a:t>συμβούλους και εκπροσώπους αρμόδιων υπηρεσιών που σχετίζονται με τη θεματική στόχευση της </a:t>
            </a:r>
            <a:r>
              <a:rPr lang="el-GR" sz="2400" b="0" dirty="0" err="1">
                <a:solidFill>
                  <a:schemeClr val="accent1">
                    <a:lumMod val="75000"/>
                  </a:schemeClr>
                </a:solidFill>
              </a:rPr>
              <a:t>ΟΧΕ</a:t>
            </a:r>
            <a:r>
              <a:rPr lang="el-GR" sz="2400" b="0" dirty="0">
                <a:solidFill>
                  <a:schemeClr val="accent1">
                    <a:lumMod val="75000"/>
                  </a:schemeClr>
                </a:solidFill>
              </a:rPr>
              <a:t> όπως ο Πολιτισμός (Επιτελική Δομή Υπουργείο Πολιτισμού και το σωματείο </a:t>
            </a:r>
            <a:r>
              <a:rPr lang="en-US" sz="2400" b="0" dirty="0">
                <a:solidFill>
                  <a:schemeClr val="accent1">
                    <a:lumMod val="75000"/>
                  </a:schemeClr>
                </a:solidFill>
              </a:rPr>
              <a:t>“</a:t>
            </a:r>
            <a:r>
              <a:rPr lang="el-GR" sz="2400" b="0" dirty="0">
                <a:solidFill>
                  <a:schemeClr val="accent1">
                    <a:lumMod val="75000"/>
                  </a:schemeClr>
                </a:solidFill>
              </a:rPr>
              <a:t>Διάζωμα</a:t>
            </a:r>
            <a:r>
              <a:rPr lang="en-US" sz="2400" b="0" dirty="0">
                <a:solidFill>
                  <a:schemeClr val="accent1">
                    <a:lumMod val="75000"/>
                  </a:schemeClr>
                </a:solidFill>
              </a:rPr>
              <a:t>”</a:t>
            </a:r>
            <a:r>
              <a:rPr lang="el-GR" sz="2400" b="0" dirty="0">
                <a:solidFill>
                  <a:schemeClr val="accent1">
                    <a:lumMod val="75000"/>
                  </a:schemeClr>
                </a:solidFill>
              </a:rPr>
              <a:t>.</a:t>
            </a:r>
          </a:p>
          <a:p>
            <a:pPr marL="714375" indent="-714375" algn="just">
              <a:lnSpc>
                <a:spcPct val="150000"/>
              </a:lnSpc>
              <a:buFontTx/>
              <a:buChar char="-"/>
              <a:tabLst>
                <a:tab pos="714375" algn="l"/>
              </a:tabLst>
              <a:defRPr/>
            </a:pPr>
            <a:endParaRPr lang="el-GR" sz="2600" b="0" dirty="0">
              <a:solidFill>
                <a:schemeClr val="accent1">
                  <a:lumMod val="75000"/>
                </a:schemeClr>
              </a:solidFill>
            </a:endParaRPr>
          </a:p>
        </p:txBody>
      </p:sp>
    </p:spTree>
    <p:extLst>
      <p:ext uri="{BB962C8B-B14F-4D97-AF65-F5344CB8AC3E}">
        <p14:creationId xmlns:p14="http://schemas.microsoft.com/office/powerpoint/2010/main" val="386910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FA6415E9-A214-B7CC-44BA-A79C4E0127D4}"/>
              </a:ext>
            </a:extLst>
          </p:cNvPr>
          <p:cNvSpPr txBox="1">
            <a:spLocks/>
          </p:cNvSpPr>
          <p:nvPr/>
        </p:nvSpPr>
        <p:spPr>
          <a:xfrm>
            <a:off x="0" y="0"/>
            <a:ext cx="12192000" cy="597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lnSpc>
                <a:spcPct val="150000"/>
              </a:lnSpc>
              <a:tabLst>
                <a:tab pos="714375" algn="l"/>
              </a:tabLst>
              <a:defRPr/>
            </a:pPr>
            <a:r>
              <a:rPr lang="el-GR" sz="3200" b="1" dirty="0" err="1">
                <a:solidFill>
                  <a:schemeClr val="accent1">
                    <a:lumMod val="75000"/>
                  </a:schemeClr>
                </a:solidFill>
                <a:latin typeface="+mn-lt"/>
              </a:rPr>
              <a:t>ΟΧΕ</a:t>
            </a:r>
            <a:r>
              <a:rPr lang="el-GR" sz="3200" b="1" dirty="0">
                <a:solidFill>
                  <a:schemeClr val="accent1">
                    <a:lumMod val="75000"/>
                  </a:schemeClr>
                </a:solidFill>
                <a:latin typeface="+mn-lt"/>
              </a:rPr>
              <a:t> «Πολιτιστικής – Τουριστικής Διαδρομής Εγνατίας Οδού»</a:t>
            </a:r>
          </a:p>
        </p:txBody>
      </p:sp>
      <p:sp>
        <p:nvSpPr>
          <p:cNvPr id="6" name="TextBox 5">
            <a:extLst>
              <a:ext uri="{FF2B5EF4-FFF2-40B4-BE49-F238E27FC236}">
                <a16:creationId xmlns:a16="http://schemas.microsoft.com/office/drawing/2014/main" id="{090AE6D1-7919-E33B-7F58-6FC5A532D269}"/>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714375" indent="-714375" algn="just">
              <a:lnSpc>
                <a:spcPct val="150000"/>
              </a:lnSpc>
              <a:buFontTx/>
              <a:buChar char="-"/>
              <a:tabLst>
                <a:tab pos="714375" algn="l"/>
              </a:tabLst>
              <a:defRPr/>
            </a:pPr>
            <a:r>
              <a:rPr lang="el-GR" sz="2600" b="0" dirty="0">
                <a:solidFill>
                  <a:schemeClr val="accent1">
                    <a:lumMod val="75000"/>
                  </a:schemeClr>
                </a:solidFill>
              </a:rPr>
              <a:t>Υποστηρίζεται η ίδρυση και λειτουργία του </a:t>
            </a:r>
            <a:r>
              <a:rPr lang="el-GR" sz="2600" dirty="0">
                <a:solidFill>
                  <a:schemeClr val="accent1">
                    <a:lumMod val="75000"/>
                  </a:schemeClr>
                </a:solidFill>
              </a:rPr>
              <a:t>Φορέα Διαχείρισης και Προβολής Προορισμού (</a:t>
            </a:r>
            <a:r>
              <a:rPr lang="el-GR" sz="2600" dirty="0" err="1">
                <a:solidFill>
                  <a:schemeClr val="accent1">
                    <a:lumMod val="75000"/>
                  </a:schemeClr>
                </a:solidFill>
              </a:rPr>
              <a:t>DΜMO</a:t>
            </a:r>
            <a:r>
              <a:rPr lang="el-GR" sz="2600" dirty="0">
                <a:solidFill>
                  <a:schemeClr val="accent1">
                    <a:lumMod val="75000"/>
                  </a:schemeClr>
                </a:solidFill>
              </a:rPr>
              <a:t>)</a:t>
            </a:r>
            <a:r>
              <a:rPr lang="el-GR" sz="2600" b="0" dirty="0">
                <a:solidFill>
                  <a:schemeClr val="accent1">
                    <a:lumMod val="75000"/>
                  </a:schemeClr>
                </a:solidFill>
              </a:rPr>
              <a:t> με τον οποίο δημιουργείται ο κατάλληλος μηχανισμός για τη διακυβέρνηση και αποτελεσματική λειτουργία της Διαδρομής, αλλά και για τη διαχείριση της Π-ΑΜΘ ως ενιαίου τουριστικού προορισμού. Η αναγκαιότητα ανάπτυξης </a:t>
            </a:r>
            <a:r>
              <a:rPr lang="el-GR" sz="2600" b="0" dirty="0" err="1">
                <a:solidFill>
                  <a:schemeClr val="accent1">
                    <a:lumMod val="75000"/>
                  </a:schemeClr>
                </a:solidFill>
              </a:rPr>
              <a:t>DMΜO</a:t>
            </a:r>
            <a:r>
              <a:rPr lang="el-GR" sz="2600" b="0" dirty="0">
                <a:solidFill>
                  <a:schemeClr val="accent1">
                    <a:lumMod val="75000"/>
                  </a:schemeClr>
                </a:solidFill>
              </a:rPr>
              <a:t> αναδεικνύεται και στο πλαίσιο της διαβούλευσης.</a:t>
            </a:r>
          </a:p>
          <a:p>
            <a:pPr marL="714375" lvl="0" indent="-714375" algn="just">
              <a:lnSpc>
                <a:spcPct val="150000"/>
              </a:lnSpc>
              <a:buFontTx/>
              <a:buChar char="-"/>
              <a:tabLst>
                <a:tab pos="714375" algn="l"/>
              </a:tabLst>
              <a:defRPr/>
            </a:pPr>
            <a:endParaRPr lang="el-GR" sz="2600" b="0" dirty="0">
              <a:solidFill>
                <a:schemeClr val="accent1">
                  <a:lumMod val="75000"/>
                </a:schemeClr>
              </a:solidFill>
            </a:endParaRPr>
          </a:p>
          <a:p>
            <a:pPr marL="714375" indent="-714375" algn="just">
              <a:lnSpc>
                <a:spcPct val="150000"/>
              </a:lnSpc>
              <a:buFontTx/>
              <a:buChar char="-"/>
              <a:tabLst>
                <a:tab pos="714375" algn="l"/>
              </a:tabLst>
              <a:defRPr/>
            </a:pPr>
            <a:endParaRPr lang="el-GR" sz="2600" b="0" dirty="0">
              <a:solidFill>
                <a:schemeClr val="accent1">
                  <a:lumMod val="75000"/>
                </a:schemeClr>
              </a:solidFill>
            </a:endParaRPr>
          </a:p>
        </p:txBody>
      </p:sp>
    </p:spTree>
    <p:extLst>
      <p:ext uri="{BB962C8B-B14F-4D97-AF65-F5344CB8AC3E}">
        <p14:creationId xmlns:p14="http://schemas.microsoft.com/office/powerpoint/2010/main" val="424638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470E-06AA-943F-7D08-F6D74EF20C5D}"/>
              </a:ext>
            </a:extLst>
          </p:cNvPr>
          <p:cNvSpPr>
            <a:spLocks noGrp="1"/>
          </p:cNvSpPr>
          <p:nvPr>
            <p:ph type="title"/>
          </p:nvPr>
        </p:nvSpPr>
        <p:spPr/>
        <p:txBody>
          <a:bodyPr/>
          <a:lstStyle/>
          <a:p>
            <a:r>
              <a:rPr lang="el-GR" dirty="0">
                <a:latin typeface="+mn-lt"/>
              </a:rPr>
              <a:t>Πράξεις Στρατηγικής Σημασίας </a:t>
            </a:r>
          </a:p>
        </p:txBody>
      </p:sp>
      <p:sp>
        <p:nvSpPr>
          <p:cNvPr id="3" name="Θέση περιεχομένου 2">
            <a:extLst>
              <a:ext uri="{FF2B5EF4-FFF2-40B4-BE49-F238E27FC236}">
                <a16:creationId xmlns:a16="http://schemas.microsoft.com/office/drawing/2014/main" id="{1C8A117F-DBE9-9211-9449-55688EE92549}"/>
              </a:ext>
            </a:extLst>
          </p:cNvPr>
          <p:cNvSpPr>
            <a:spLocks noGrp="1"/>
          </p:cNvSpPr>
          <p:nvPr>
            <p:ph idx="1"/>
          </p:nvPr>
        </p:nvSpPr>
        <p:spPr/>
        <p:txBody>
          <a:bodyPr vert="horz" lIns="91440" tIns="45720" rIns="91440" bIns="45720" rtlCol="0">
            <a:normAutofit lnSpcReduction="10000"/>
          </a:bodyPr>
          <a:lstStyle/>
          <a:p>
            <a:pPr marL="0" indent="0">
              <a:buNone/>
            </a:pPr>
            <a:r>
              <a:rPr lang="el-GR" dirty="0">
                <a:latin typeface="+mn-lt"/>
              </a:rPr>
              <a:t>Δημιουργία, επέκταση και εκσυγχρονισμός ιδρυμάτων τριτοβάθμιας εκπαίδευσης. </a:t>
            </a:r>
          </a:p>
          <a:p>
            <a:pPr marL="0" indent="0">
              <a:buNone/>
            </a:pPr>
            <a:r>
              <a:rPr lang="el-GR" b="1" dirty="0">
                <a:latin typeface="+mn-lt"/>
              </a:rPr>
              <a:t>Προβλέπεται να καλυφθούν εκπαιδευτικές ανάγκες της τριτοβάθμιας εκπαίδευσης στο </a:t>
            </a:r>
            <a:r>
              <a:rPr lang="el-GR" b="1" dirty="0" err="1">
                <a:latin typeface="+mn-lt"/>
              </a:rPr>
              <a:t>ΔΠΘ</a:t>
            </a:r>
            <a:r>
              <a:rPr lang="el-GR" b="1" dirty="0">
                <a:latin typeface="+mn-lt"/>
              </a:rPr>
              <a:t> την Π-ΑΜΘ, σε κτιριακό δυναμικό και προμήθειας εξοπλισμού</a:t>
            </a:r>
            <a:r>
              <a:rPr lang="el-GR" dirty="0">
                <a:latin typeface="+mn-lt"/>
              </a:rPr>
              <a:t>. </a:t>
            </a:r>
          </a:p>
          <a:p>
            <a:pPr marL="0" indent="0">
              <a:buNone/>
            </a:pPr>
            <a:r>
              <a:rPr lang="el-GR" dirty="0">
                <a:latin typeface="+mn-lt"/>
              </a:rPr>
              <a:t>Το έργο της αναβάθμισης του </a:t>
            </a:r>
            <a:r>
              <a:rPr lang="el-GR" dirty="0" err="1">
                <a:latin typeface="+mn-lt"/>
              </a:rPr>
              <a:t>ΔΠΘ</a:t>
            </a:r>
            <a:r>
              <a:rPr lang="el-GR" dirty="0">
                <a:latin typeface="+mn-lt"/>
              </a:rPr>
              <a:t> αναδεικνύεται ως στρατηγικής σημασίας, καθώς οι σύγχρονες πανεπιστημιακές δομές και η ποιότητα των σπουδών και υπηρεσιών που προσφέρουν αποτελούν κριτήριο αξιολόγησης της ανταγωνιστικότητάς τους που επηρεάζει τη ζήτηση και την προσέλκυση σπουδαστών, στοιχείο που κατ’ αντιστοιχία επιδρά στην οικονομία της περιοχής και συνιστά μοχλό ανάπτυξης. </a:t>
            </a:r>
          </a:p>
        </p:txBody>
      </p:sp>
    </p:spTree>
    <p:extLst>
      <p:ext uri="{BB962C8B-B14F-4D97-AF65-F5344CB8AC3E}">
        <p14:creationId xmlns:p14="http://schemas.microsoft.com/office/powerpoint/2010/main" val="343954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checkerboard(across)">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470E-06AA-943F-7D08-F6D74EF20C5D}"/>
              </a:ext>
            </a:extLst>
          </p:cNvPr>
          <p:cNvSpPr>
            <a:spLocks noGrp="1"/>
          </p:cNvSpPr>
          <p:nvPr>
            <p:ph type="title"/>
          </p:nvPr>
        </p:nvSpPr>
        <p:spPr/>
        <p:txBody>
          <a:bodyPr/>
          <a:lstStyle/>
          <a:p>
            <a:r>
              <a:rPr lang="el-GR" dirty="0">
                <a:latin typeface="+mn-lt"/>
              </a:rPr>
              <a:t>Κτιριακές Εγκαταστάσεις στην Κομοτηνή</a:t>
            </a:r>
          </a:p>
        </p:txBody>
      </p:sp>
      <p:sp>
        <p:nvSpPr>
          <p:cNvPr id="9" name="Θέση περιεχομένου 8">
            <a:extLst>
              <a:ext uri="{FF2B5EF4-FFF2-40B4-BE49-F238E27FC236}">
                <a16:creationId xmlns:a16="http://schemas.microsoft.com/office/drawing/2014/main" id="{96AE9238-BC11-6298-C751-66C39ADAC1B3}"/>
              </a:ext>
            </a:extLst>
          </p:cNvPr>
          <p:cNvSpPr>
            <a:spLocks noGrp="1"/>
          </p:cNvSpPr>
          <p:nvPr>
            <p:ph idx="1"/>
          </p:nvPr>
        </p:nvSpPr>
        <p:spPr/>
        <p:txBody>
          <a:bodyPr/>
          <a:lstStyle/>
          <a:p>
            <a:pPr marL="0" indent="0">
              <a:buNone/>
            </a:pPr>
            <a:r>
              <a:rPr lang="el-GR" dirty="0">
                <a:latin typeface="+mn-lt"/>
              </a:rPr>
              <a:t>Ανάγκη επιτάχυνσης της υλοποίησης</a:t>
            </a:r>
          </a:p>
        </p:txBody>
      </p:sp>
      <p:pic>
        <p:nvPicPr>
          <p:cNvPr id="3" name="Εικόνα 2">
            <a:extLst>
              <a:ext uri="{FF2B5EF4-FFF2-40B4-BE49-F238E27FC236}">
                <a16:creationId xmlns:a16="http://schemas.microsoft.com/office/drawing/2014/main" id="{7C681549-E3B0-B0C6-5619-56E41C37B068}"/>
              </a:ext>
            </a:extLst>
          </p:cNvPr>
          <p:cNvPicPr>
            <a:picLocks noChangeAspect="1"/>
          </p:cNvPicPr>
          <p:nvPr/>
        </p:nvPicPr>
        <p:blipFill rotWithShape="1">
          <a:blip r:embed="rId2"/>
          <a:srcRect t="17491"/>
          <a:stretch/>
        </p:blipFill>
        <p:spPr>
          <a:xfrm>
            <a:off x="1554018" y="2324100"/>
            <a:ext cx="9799782" cy="3638550"/>
          </a:xfrm>
          <a:prstGeom prst="rect">
            <a:avLst/>
          </a:prstGeom>
        </p:spPr>
      </p:pic>
    </p:spTree>
    <p:extLst>
      <p:ext uri="{BB962C8B-B14F-4D97-AF65-F5344CB8AC3E}">
        <p14:creationId xmlns:p14="http://schemas.microsoft.com/office/powerpoint/2010/main" val="314186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checkerboard(across)">
                                      <p:cBhvr>
                                        <p:cTn id="10" dur="500"/>
                                        <p:tgtEl>
                                          <p:spTgt spid="9">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470E-06AA-943F-7D08-F6D74EF20C5D}"/>
              </a:ext>
            </a:extLst>
          </p:cNvPr>
          <p:cNvSpPr>
            <a:spLocks noGrp="1"/>
          </p:cNvSpPr>
          <p:nvPr>
            <p:ph type="title"/>
          </p:nvPr>
        </p:nvSpPr>
        <p:spPr/>
        <p:txBody>
          <a:bodyPr/>
          <a:lstStyle/>
          <a:p>
            <a:r>
              <a:rPr lang="el-GR" dirty="0">
                <a:latin typeface="+mn-lt"/>
              </a:rPr>
              <a:t>Κτιριακές Εγκαταστάσεις στην Κομοτηνή</a:t>
            </a:r>
          </a:p>
        </p:txBody>
      </p:sp>
      <p:sp>
        <p:nvSpPr>
          <p:cNvPr id="9" name="Θέση περιεχομένου 8">
            <a:extLst>
              <a:ext uri="{FF2B5EF4-FFF2-40B4-BE49-F238E27FC236}">
                <a16:creationId xmlns:a16="http://schemas.microsoft.com/office/drawing/2014/main" id="{96AE9238-BC11-6298-C751-66C39ADAC1B3}"/>
              </a:ext>
            </a:extLst>
          </p:cNvPr>
          <p:cNvSpPr>
            <a:spLocks noGrp="1"/>
          </p:cNvSpPr>
          <p:nvPr>
            <p:ph idx="1"/>
          </p:nvPr>
        </p:nvSpPr>
        <p:spPr/>
        <p:txBody>
          <a:bodyPr/>
          <a:lstStyle/>
          <a:p>
            <a:pPr marL="0" indent="0">
              <a:buNone/>
            </a:pPr>
            <a:r>
              <a:rPr lang="el-GR" dirty="0">
                <a:latin typeface="+mn-lt"/>
              </a:rPr>
              <a:t>Ανάγκη επιτάχυνσης της υλοποίησης</a:t>
            </a:r>
          </a:p>
        </p:txBody>
      </p:sp>
      <p:pic>
        <p:nvPicPr>
          <p:cNvPr id="4" name="Εικόνα 3">
            <a:extLst>
              <a:ext uri="{FF2B5EF4-FFF2-40B4-BE49-F238E27FC236}">
                <a16:creationId xmlns:a16="http://schemas.microsoft.com/office/drawing/2014/main" id="{57BE61A1-D0FB-B25C-1EDA-40B37EC8D492}"/>
              </a:ext>
            </a:extLst>
          </p:cNvPr>
          <p:cNvPicPr>
            <a:picLocks noChangeAspect="1"/>
          </p:cNvPicPr>
          <p:nvPr/>
        </p:nvPicPr>
        <p:blipFill rotWithShape="1">
          <a:blip r:embed="rId2"/>
          <a:srcRect l="6875" t="14584" b="23264"/>
          <a:stretch/>
        </p:blipFill>
        <p:spPr>
          <a:xfrm>
            <a:off x="419100" y="2296319"/>
            <a:ext cx="11353800" cy="3409950"/>
          </a:xfrm>
          <a:prstGeom prst="rect">
            <a:avLst/>
          </a:prstGeom>
        </p:spPr>
      </p:pic>
    </p:spTree>
    <p:extLst>
      <p:ext uri="{BB962C8B-B14F-4D97-AF65-F5344CB8AC3E}">
        <p14:creationId xmlns:p14="http://schemas.microsoft.com/office/powerpoint/2010/main" val="62533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checkerboard(across)">
                                      <p:cBhvr>
                                        <p:cTn id="10" dur="500"/>
                                        <p:tgtEl>
                                          <p:spTgt spid="9">
                                            <p:txEl>
                                              <p:pRg st="0" end="0"/>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470E-06AA-943F-7D08-F6D74EF20C5D}"/>
              </a:ext>
            </a:extLst>
          </p:cNvPr>
          <p:cNvSpPr>
            <a:spLocks noGrp="1"/>
          </p:cNvSpPr>
          <p:nvPr>
            <p:ph type="title"/>
          </p:nvPr>
        </p:nvSpPr>
        <p:spPr/>
        <p:txBody>
          <a:bodyPr/>
          <a:lstStyle/>
          <a:p>
            <a:r>
              <a:rPr lang="el-GR" dirty="0">
                <a:latin typeface="+mn-lt"/>
              </a:rPr>
              <a:t>Πράξεις Στρατηγικής Σημασίας </a:t>
            </a:r>
          </a:p>
        </p:txBody>
      </p:sp>
      <p:pic>
        <p:nvPicPr>
          <p:cNvPr id="7" name="Θέση περιεχομένου 6">
            <a:extLst>
              <a:ext uri="{FF2B5EF4-FFF2-40B4-BE49-F238E27FC236}">
                <a16:creationId xmlns:a16="http://schemas.microsoft.com/office/drawing/2014/main" id="{C03FC5A4-0CB2-8502-0542-94FC69716126}"/>
              </a:ext>
            </a:extLst>
          </p:cNvPr>
          <p:cNvPicPr>
            <a:picLocks noGrp="1" noChangeAspect="1"/>
          </p:cNvPicPr>
          <p:nvPr>
            <p:ph idx="1"/>
          </p:nvPr>
        </p:nvPicPr>
        <p:blipFill rotWithShape="1">
          <a:blip r:embed="rId2"/>
          <a:srcRect l="1478" t="17804" b="9741"/>
          <a:stretch/>
        </p:blipFill>
        <p:spPr>
          <a:xfrm>
            <a:off x="952500" y="2781300"/>
            <a:ext cx="7621412" cy="3152775"/>
          </a:xfrm>
        </p:spPr>
      </p:pic>
      <p:sp>
        <p:nvSpPr>
          <p:cNvPr id="3" name="Τίτλος 1">
            <a:extLst>
              <a:ext uri="{FF2B5EF4-FFF2-40B4-BE49-F238E27FC236}">
                <a16:creationId xmlns:a16="http://schemas.microsoft.com/office/drawing/2014/main" id="{D79F4806-FD2F-40F1-2878-713582BC891F}"/>
              </a:ext>
            </a:extLst>
          </p:cNvPr>
          <p:cNvSpPr txBox="1">
            <a:spLocks/>
          </p:cNvSpPr>
          <p:nvPr/>
        </p:nvSpPr>
        <p:spPr>
          <a:xfrm>
            <a:off x="838200" y="1455737"/>
            <a:ext cx="11353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r>
              <a:rPr lang="el-GR" dirty="0">
                <a:solidFill>
                  <a:schemeClr val="accent1">
                    <a:lumMod val="75000"/>
                  </a:schemeClr>
                </a:solidFill>
                <a:latin typeface="+mn-lt"/>
              </a:rPr>
              <a:t>Ιατρική Σχολή </a:t>
            </a:r>
            <a:r>
              <a:rPr lang="el-GR" dirty="0" err="1">
                <a:solidFill>
                  <a:schemeClr val="accent1">
                    <a:lumMod val="75000"/>
                  </a:schemeClr>
                </a:solidFill>
                <a:latin typeface="+mn-lt"/>
              </a:rPr>
              <a:t>Αλεξ</a:t>
            </a:r>
            <a:r>
              <a:rPr lang="el-GR" dirty="0">
                <a:solidFill>
                  <a:schemeClr val="accent1">
                    <a:lumMod val="75000"/>
                  </a:schemeClr>
                </a:solidFill>
                <a:latin typeface="+mn-lt"/>
              </a:rPr>
              <a:t>/</a:t>
            </a:r>
            <a:r>
              <a:rPr lang="el-GR" dirty="0" err="1">
                <a:solidFill>
                  <a:schemeClr val="accent1">
                    <a:lumMod val="75000"/>
                  </a:schemeClr>
                </a:solidFill>
                <a:latin typeface="+mn-lt"/>
              </a:rPr>
              <a:t>πολης</a:t>
            </a:r>
            <a:r>
              <a:rPr lang="el-GR" dirty="0">
                <a:solidFill>
                  <a:schemeClr val="accent1">
                    <a:lumMod val="75000"/>
                  </a:schemeClr>
                </a:solidFill>
                <a:latin typeface="+mn-lt"/>
              </a:rPr>
              <a:t> - Επανεκκίνηση</a:t>
            </a:r>
          </a:p>
        </p:txBody>
      </p:sp>
    </p:spTree>
    <p:extLst>
      <p:ext uri="{BB962C8B-B14F-4D97-AF65-F5344CB8AC3E}">
        <p14:creationId xmlns:p14="http://schemas.microsoft.com/office/powerpoint/2010/main" val="401606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470E-06AA-943F-7D08-F6D74EF20C5D}"/>
              </a:ext>
            </a:extLst>
          </p:cNvPr>
          <p:cNvSpPr>
            <a:spLocks noGrp="1"/>
          </p:cNvSpPr>
          <p:nvPr>
            <p:ph type="title"/>
          </p:nvPr>
        </p:nvSpPr>
        <p:spPr/>
        <p:txBody>
          <a:bodyPr/>
          <a:lstStyle/>
          <a:p>
            <a:r>
              <a:rPr lang="el-GR" dirty="0"/>
              <a:t>Πράξεις Στρατηγικής Σημασίας </a:t>
            </a:r>
          </a:p>
        </p:txBody>
      </p:sp>
      <p:sp>
        <p:nvSpPr>
          <p:cNvPr id="3" name="Θέση περιεχομένου 2">
            <a:extLst>
              <a:ext uri="{FF2B5EF4-FFF2-40B4-BE49-F238E27FC236}">
                <a16:creationId xmlns:a16="http://schemas.microsoft.com/office/drawing/2014/main" id="{1C8A117F-DBE9-9211-9449-55688EE92549}"/>
              </a:ext>
            </a:extLst>
          </p:cNvPr>
          <p:cNvSpPr>
            <a:spLocks noGrp="1"/>
          </p:cNvSpPr>
          <p:nvPr>
            <p:ph idx="1"/>
          </p:nvPr>
        </p:nvSpPr>
        <p:spPr/>
        <p:txBody>
          <a:bodyPr vert="horz" lIns="91440" tIns="45720" rIns="91440" bIns="45720" rtlCol="0">
            <a:normAutofit/>
          </a:bodyPr>
          <a:lstStyle/>
          <a:p>
            <a:pPr marL="0" indent="0" algn="just">
              <a:buNone/>
            </a:pPr>
            <a:r>
              <a:rPr lang="el-GR" dirty="0">
                <a:latin typeface="+mn-lt"/>
              </a:rPr>
              <a:t>Η αξιοποίηση του υφιστάμενου δυναμικού ΑΠΕ &amp; κυρίως της </a:t>
            </a:r>
            <a:r>
              <a:rPr lang="el-GR" b="1" dirty="0">
                <a:latin typeface="+mn-lt"/>
              </a:rPr>
              <a:t>γεωθερμίας</a:t>
            </a:r>
            <a:r>
              <a:rPr lang="el-GR" dirty="0">
                <a:latin typeface="+mn-lt"/>
              </a:rPr>
              <a:t> παραμένει βασική</a:t>
            </a:r>
            <a:r>
              <a:rPr lang="en-US" dirty="0">
                <a:latin typeface="+mn-lt"/>
              </a:rPr>
              <a:t> </a:t>
            </a:r>
            <a:r>
              <a:rPr lang="el-GR" dirty="0">
                <a:latin typeface="+mn-lt"/>
              </a:rPr>
              <a:t>στρατηγική στόχευση για την Περιφέρεια εξαιτίας των δυνατοτήτων και των συγκριτικών</a:t>
            </a:r>
            <a:r>
              <a:rPr lang="en-US" dirty="0">
                <a:latin typeface="+mn-lt"/>
              </a:rPr>
              <a:t> </a:t>
            </a:r>
            <a:r>
              <a:rPr lang="el-GR" dirty="0">
                <a:latin typeface="+mn-lt"/>
              </a:rPr>
              <a:t>πλεονεκτημάτων τους. </a:t>
            </a:r>
            <a:endParaRPr lang="en-US" dirty="0">
              <a:latin typeface="+mn-lt"/>
            </a:endParaRPr>
          </a:p>
          <a:p>
            <a:pPr marL="0" indent="0" algn="just">
              <a:buNone/>
            </a:pPr>
            <a:r>
              <a:rPr lang="el-GR" dirty="0">
                <a:latin typeface="+mn-lt"/>
              </a:rPr>
              <a:t>Σημειώνεται ότι υπάρχουν σημαντικά αναξιοποίητα γεωθερμικά πεδία τα οποία</a:t>
            </a:r>
            <a:r>
              <a:rPr lang="en-US" dirty="0">
                <a:latin typeface="+mn-lt"/>
              </a:rPr>
              <a:t> </a:t>
            </a:r>
            <a:r>
              <a:rPr lang="el-GR" dirty="0">
                <a:latin typeface="+mn-lt"/>
              </a:rPr>
              <a:t>μπορούν να συνεισφέρουν στην παραγωγή ενέργειας με εφαρμογή στον αγροτικό τομέα και χρήση για</a:t>
            </a:r>
            <a:r>
              <a:rPr lang="en-US" dirty="0">
                <a:latin typeface="+mn-lt"/>
              </a:rPr>
              <a:t> </a:t>
            </a:r>
            <a:r>
              <a:rPr lang="el-GR" dirty="0">
                <a:latin typeface="+mn-lt"/>
              </a:rPr>
              <a:t>αστική τηλεθέρμανση όπου είναι εφικτό, αλλά και στη </a:t>
            </a:r>
            <a:r>
              <a:rPr lang="en-US" dirty="0">
                <a:latin typeface="+mn-lt"/>
              </a:rPr>
              <a:t> </a:t>
            </a:r>
            <a:r>
              <a:rPr lang="el-GR" dirty="0">
                <a:latin typeface="+mn-lt"/>
              </a:rPr>
              <a:t>μείωση της εξάρτησης από συμβατικές πηγές</a:t>
            </a:r>
            <a:r>
              <a:rPr lang="en-US" dirty="0">
                <a:latin typeface="+mn-lt"/>
              </a:rPr>
              <a:t> </a:t>
            </a:r>
            <a:r>
              <a:rPr lang="el-GR" dirty="0">
                <a:latin typeface="+mn-lt"/>
              </a:rPr>
              <a:t>ενέργειας.</a:t>
            </a:r>
          </a:p>
        </p:txBody>
      </p:sp>
    </p:spTree>
    <p:extLst>
      <p:ext uri="{BB962C8B-B14F-4D97-AF65-F5344CB8AC3E}">
        <p14:creationId xmlns:p14="http://schemas.microsoft.com/office/powerpoint/2010/main" val="260293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C4A3C7A7-0998-D15D-2E69-4D265637C2F9}"/>
              </a:ext>
            </a:extLst>
          </p:cNvPr>
          <p:cNvPicPr>
            <a:picLocks noChangeAspect="1"/>
          </p:cNvPicPr>
          <p:nvPr/>
        </p:nvPicPr>
        <p:blipFill rotWithShape="1">
          <a:blip r:embed="rId2"/>
          <a:srcRect t="3193" r="52535"/>
          <a:stretch/>
        </p:blipFill>
        <p:spPr>
          <a:xfrm>
            <a:off x="942109" y="220143"/>
            <a:ext cx="9070564" cy="6054317"/>
          </a:xfrm>
          <a:prstGeom prst="rect">
            <a:avLst/>
          </a:prstGeom>
        </p:spPr>
      </p:pic>
    </p:spTree>
    <p:extLst>
      <p:ext uri="{BB962C8B-B14F-4D97-AF65-F5344CB8AC3E}">
        <p14:creationId xmlns:p14="http://schemas.microsoft.com/office/powerpoint/2010/main" val="1079629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470E-06AA-943F-7D08-F6D74EF20C5D}"/>
              </a:ext>
            </a:extLst>
          </p:cNvPr>
          <p:cNvSpPr>
            <a:spLocks noGrp="1"/>
          </p:cNvSpPr>
          <p:nvPr>
            <p:ph type="title"/>
          </p:nvPr>
        </p:nvSpPr>
        <p:spPr/>
        <p:txBody>
          <a:bodyPr/>
          <a:lstStyle/>
          <a:p>
            <a:r>
              <a:rPr lang="el-GR" dirty="0">
                <a:latin typeface="+mn-lt"/>
              </a:rPr>
              <a:t>Πράξεις Στρατηγικής Σημασίας </a:t>
            </a:r>
          </a:p>
        </p:txBody>
      </p:sp>
      <p:sp>
        <p:nvSpPr>
          <p:cNvPr id="3" name="Θέση περιεχομένου 2">
            <a:extLst>
              <a:ext uri="{FF2B5EF4-FFF2-40B4-BE49-F238E27FC236}">
                <a16:creationId xmlns:a16="http://schemas.microsoft.com/office/drawing/2014/main" id="{1C8A117F-DBE9-9211-9449-55688EE92549}"/>
              </a:ext>
            </a:extLst>
          </p:cNvPr>
          <p:cNvSpPr>
            <a:spLocks noGrp="1"/>
          </p:cNvSpPr>
          <p:nvPr>
            <p:ph idx="1"/>
          </p:nvPr>
        </p:nvSpPr>
        <p:spPr/>
        <p:txBody>
          <a:bodyPr vert="horz" lIns="91440" tIns="45720" rIns="91440" bIns="45720" rtlCol="0">
            <a:normAutofit/>
          </a:bodyPr>
          <a:lstStyle/>
          <a:p>
            <a:pPr marL="0" indent="0">
              <a:buNone/>
            </a:pPr>
            <a:r>
              <a:rPr lang="el-GR" dirty="0">
                <a:latin typeface="+mn-lt"/>
              </a:rPr>
              <a:t>Διαθέσιμος προϋπολογισμός 10 εκατ. €. </a:t>
            </a:r>
          </a:p>
          <a:p>
            <a:pPr marL="0" indent="0">
              <a:buNone/>
            </a:pPr>
            <a:r>
              <a:rPr lang="el-GR" dirty="0">
                <a:latin typeface="+mn-lt"/>
              </a:rPr>
              <a:t>Προτεραιότητα σύμφωνα με την</a:t>
            </a:r>
            <a:r>
              <a:rPr lang="en-US" dirty="0">
                <a:latin typeface="+mn-lt"/>
              </a:rPr>
              <a:t> </a:t>
            </a:r>
            <a:r>
              <a:rPr lang="el-GR" dirty="0">
                <a:latin typeface="+mn-lt"/>
              </a:rPr>
              <a:t>ωριμότητα στα γεωθερμικά πεδία </a:t>
            </a:r>
          </a:p>
          <a:p>
            <a:pPr>
              <a:buFontTx/>
              <a:buChar char="-"/>
            </a:pPr>
            <a:r>
              <a:rPr lang="el-GR" dirty="0">
                <a:latin typeface="+mn-lt"/>
              </a:rPr>
              <a:t>Νέστου, Δήμου Χρυσούπολης</a:t>
            </a:r>
            <a:r>
              <a:rPr lang="en-US" dirty="0">
                <a:latin typeface="+mn-lt"/>
              </a:rPr>
              <a:t> </a:t>
            </a:r>
            <a:r>
              <a:rPr lang="el-GR" dirty="0">
                <a:latin typeface="+mn-lt"/>
              </a:rPr>
              <a:t>(επέκταση) </a:t>
            </a:r>
          </a:p>
          <a:p>
            <a:pPr>
              <a:buFontTx/>
              <a:buChar char="-"/>
            </a:pPr>
            <a:r>
              <a:rPr lang="el-GR" dirty="0" err="1">
                <a:latin typeface="+mn-lt"/>
              </a:rPr>
              <a:t>Αρίστηνου</a:t>
            </a:r>
            <a:r>
              <a:rPr lang="el-GR" dirty="0">
                <a:latin typeface="+mn-lt"/>
              </a:rPr>
              <a:t> Δ. Αλεξανδρούπολης, </a:t>
            </a:r>
          </a:p>
          <a:p>
            <a:pPr>
              <a:buFontTx/>
              <a:buChar char="-"/>
            </a:pPr>
            <a:r>
              <a:rPr lang="el-GR" dirty="0">
                <a:latin typeface="+mn-lt"/>
              </a:rPr>
              <a:t>Δήμου </a:t>
            </a:r>
            <a:r>
              <a:rPr lang="el-GR" dirty="0" err="1">
                <a:latin typeface="+mn-lt"/>
              </a:rPr>
              <a:t>Παγγαίου</a:t>
            </a:r>
            <a:endParaRPr lang="el-GR" dirty="0">
              <a:latin typeface="+mn-lt"/>
            </a:endParaRPr>
          </a:p>
        </p:txBody>
      </p:sp>
    </p:spTree>
    <p:extLst>
      <p:ext uri="{BB962C8B-B14F-4D97-AF65-F5344CB8AC3E}">
        <p14:creationId xmlns:p14="http://schemas.microsoft.com/office/powerpoint/2010/main" val="423387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heckerboard(across)">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4618AA-C196-E881-60B5-8B290B04E4CA}"/>
              </a:ext>
            </a:extLst>
          </p:cNvPr>
          <p:cNvSpPr>
            <a:spLocks noGrp="1"/>
          </p:cNvSpPr>
          <p:nvPr>
            <p:ph type="title"/>
          </p:nvPr>
        </p:nvSpPr>
        <p:spPr/>
        <p:txBody>
          <a:bodyPr/>
          <a:lstStyle/>
          <a:p>
            <a:endParaRPr lang="el-GR" dirty="0"/>
          </a:p>
        </p:txBody>
      </p:sp>
      <p:pic>
        <p:nvPicPr>
          <p:cNvPr id="8" name="Θέση περιεχομένου 7" descr="Εικόνα που περιέχει εξωτερικός χώρος/ύπαιθρος, ουρανός, άτομο, ρουχισμός&#10;&#10;Περιγραφή που δημιουργήθηκε αυτόματα">
            <a:extLst>
              <a:ext uri="{FF2B5EF4-FFF2-40B4-BE49-F238E27FC236}">
                <a16:creationId xmlns:a16="http://schemas.microsoft.com/office/drawing/2014/main" id="{8FC0DD2E-3387-20E9-A2DC-8634F63D38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1132" y="3363076"/>
            <a:ext cx="5436883" cy="2446597"/>
          </a:xfrm>
        </p:spPr>
      </p:pic>
      <p:pic>
        <p:nvPicPr>
          <p:cNvPr id="11" name="Εικόνα 10">
            <a:extLst>
              <a:ext uri="{FF2B5EF4-FFF2-40B4-BE49-F238E27FC236}">
                <a16:creationId xmlns:a16="http://schemas.microsoft.com/office/drawing/2014/main" id="{94DDB844-806B-AB2C-9E29-6118C90220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5831" y="344436"/>
            <a:ext cx="3715037" cy="2786277"/>
          </a:xfrm>
          <a:prstGeom prst="rect">
            <a:avLst/>
          </a:prstGeom>
        </p:spPr>
      </p:pic>
      <p:pic>
        <p:nvPicPr>
          <p:cNvPr id="13" name="Εικόνα 12">
            <a:extLst>
              <a:ext uri="{FF2B5EF4-FFF2-40B4-BE49-F238E27FC236}">
                <a16:creationId xmlns:a16="http://schemas.microsoft.com/office/drawing/2014/main" id="{31C8A57D-285C-B3B1-DADC-E35965EA820A}"/>
              </a:ext>
            </a:extLst>
          </p:cNvPr>
          <p:cNvPicPr>
            <a:picLocks noChangeAspect="1"/>
          </p:cNvPicPr>
          <p:nvPr/>
        </p:nvPicPr>
        <p:blipFill rotWithShape="1">
          <a:blip r:embed="rId4"/>
          <a:srcRect t="16658" b="6397"/>
          <a:stretch/>
        </p:blipFill>
        <p:spPr>
          <a:xfrm>
            <a:off x="838200" y="283029"/>
            <a:ext cx="6579490" cy="2847685"/>
          </a:xfrm>
          <a:prstGeom prst="rect">
            <a:avLst/>
          </a:prstGeom>
        </p:spPr>
      </p:pic>
      <p:pic>
        <p:nvPicPr>
          <p:cNvPr id="9" name="Εικόνα 8">
            <a:extLst>
              <a:ext uri="{FF2B5EF4-FFF2-40B4-BE49-F238E27FC236}">
                <a16:creationId xmlns:a16="http://schemas.microsoft.com/office/drawing/2014/main" id="{1499E4AD-70AD-81AB-4E6C-5B21F5C31A07}"/>
              </a:ext>
            </a:extLst>
          </p:cNvPr>
          <p:cNvPicPr>
            <a:picLocks noChangeAspect="1"/>
          </p:cNvPicPr>
          <p:nvPr/>
        </p:nvPicPr>
        <p:blipFill rotWithShape="1">
          <a:blip r:embed="rId5"/>
          <a:srcRect t="4127" r="15985" b="5324"/>
          <a:stretch/>
        </p:blipFill>
        <p:spPr>
          <a:xfrm>
            <a:off x="6358935" y="3363076"/>
            <a:ext cx="5001933" cy="3032398"/>
          </a:xfrm>
          <a:prstGeom prst="rect">
            <a:avLst/>
          </a:prstGeom>
        </p:spPr>
      </p:pic>
    </p:spTree>
    <p:extLst>
      <p:ext uri="{BB962C8B-B14F-4D97-AF65-F5344CB8AC3E}">
        <p14:creationId xmlns:p14="http://schemas.microsoft.com/office/powerpoint/2010/main" val="410432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par>
                                <p:cTn id="8" presetID="5"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heckerboard(across)">
                                      <p:cBhvr>
                                        <p:cTn id="10" dur="500"/>
                                        <p:tgtEl>
                                          <p:spTgt spid="13"/>
                                        </p:tgtEl>
                                      </p:cBhvr>
                                    </p:animEffect>
                                  </p:childTnLst>
                                </p:cTn>
                              </p:par>
                              <p:par>
                                <p:cTn id="11" presetID="5"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par>
                                <p:cTn id="14" presetID="5"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heckerboard(across)">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470E-06AA-943F-7D08-F6D74EF20C5D}"/>
              </a:ext>
            </a:extLst>
          </p:cNvPr>
          <p:cNvSpPr>
            <a:spLocks noGrp="1"/>
          </p:cNvSpPr>
          <p:nvPr>
            <p:ph type="title"/>
          </p:nvPr>
        </p:nvSpPr>
        <p:spPr/>
        <p:txBody>
          <a:bodyPr/>
          <a:lstStyle/>
          <a:p>
            <a:r>
              <a:rPr lang="el-GR" dirty="0">
                <a:latin typeface="+mn-lt"/>
              </a:rPr>
              <a:t>Πράξεις Στρατηγικής Σημασίας </a:t>
            </a:r>
          </a:p>
        </p:txBody>
      </p:sp>
      <p:sp>
        <p:nvSpPr>
          <p:cNvPr id="3" name="Θέση περιεχομένου 2">
            <a:extLst>
              <a:ext uri="{FF2B5EF4-FFF2-40B4-BE49-F238E27FC236}">
                <a16:creationId xmlns:a16="http://schemas.microsoft.com/office/drawing/2014/main" id="{1C8A117F-DBE9-9211-9449-55688EE92549}"/>
              </a:ext>
            </a:extLst>
          </p:cNvPr>
          <p:cNvSpPr>
            <a:spLocks noGrp="1"/>
          </p:cNvSpPr>
          <p:nvPr>
            <p:ph idx="1"/>
          </p:nvPr>
        </p:nvSpPr>
        <p:spPr/>
        <p:txBody>
          <a:bodyPr vert="horz" lIns="91440" tIns="45720" rIns="91440" bIns="45720" rtlCol="0">
            <a:normAutofit/>
          </a:bodyPr>
          <a:lstStyle/>
          <a:p>
            <a:pPr marL="0" indent="0" algn="just">
              <a:buNone/>
            </a:pPr>
            <a:r>
              <a:rPr lang="el-GR" dirty="0">
                <a:latin typeface="+mn-lt"/>
              </a:rPr>
              <a:t>Για την αξιοποίηση των πολιτιστικών πόρων της Π-ΑΜΘ , συνδυαστικά με φυσικούς &amp; άλλους τουριστικούς πόρους, συνεχίζεται &amp; </a:t>
            </a:r>
            <a:r>
              <a:rPr lang="el-GR" dirty="0" err="1">
                <a:latin typeface="+mn-lt"/>
              </a:rPr>
              <a:t>επικαροποιείται</a:t>
            </a:r>
            <a:r>
              <a:rPr lang="el-GR" dirty="0">
                <a:latin typeface="+mn-lt"/>
              </a:rPr>
              <a:t> η </a:t>
            </a:r>
            <a:r>
              <a:rPr lang="el-GR" b="1" dirty="0" err="1">
                <a:latin typeface="+mn-lt"/>
              </a:rPr>
              <a:t>ΟΧΕ</a:t>
            </a:r>
            <a:r>
              <a:rPr lang="el-GR" b="1" dirty="0">
                <a:latin typeface="+mn-lt"/>
              </a:rPr>
              <a:t> Πολιτιστικής – Τουριστικής Διαδρομής Εγνατίας Οδού</a:t>
            </a:r>
            <a:r>
              <a:rPr lang="el-GR" dirty="0">
                <a:latin typeface="+mn-lt"/>
              </a:rPr>
              <a:t> 14-20 </a:t>
            </a:r>
          </a:p>
          <a:p>
            <a:pPr marL="0" indent="0" algn="just">
              <a:buNone/>
            </a:pPr>
            <a:r>
              <a:rPr lang="el-GR" dirty="0">
                <a:latin typeface="+mn-lt"/>
              </a:rPr>
              <a:t>στην προσπάθεια διαμόρφωσης μιας νέας ταυτότητας για την Π-ΑΜΘ &amp; την ανάδειξή της σε έναν διακριτό τουριστικό προορισμό, </a:t>
            </a:r>
          </a:p>
          <a:p>
            <a:pPr marL="0" indent="0" algn="just">
              <a:buNone/>
            </a:pPr>
            <a:r>
              <a:rPr lang="el-GR" dirty="0">
                <a:latin typeface="+mn-lt"/>
              </a:rPr>
              <a:t>ώστε ο τουρισμός, με σημείο αναφοράς τον πολιτισμό, να συνεισφέρει στην ανάπτυξη της Περιφέρειας.</a:t>
            </a:r>
          </a:p>
        </p:txBody>
      </p:sp>
    </p:spTree>
    <p:extLst>
      <p:ext uri="{BB962C8B-B14F-4D97-AF65-F5344CB8AC3E}">
        <p14:creationId xmlns:p14="http://schemas.microsoft.com/office/powerpoint/2010/main" val="352917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412998" cy="803707"/>
          </a:xfrm>
        </p:spPr>
        <p:txBody>
          <a:bodyPr>
            <a:normAutofit fontScale="92500"/>
          </a:bodyPr>
          <a:lstStyle/>
          <a:p>
            <a:r>
              <a:rPr lang="el-GR" sz="1700" b="1" dirty="0">
                <a:solidFill>
                  <a:srgbClr val="00BFE0"/>
                </a:solidFill>
              </a:rPr>
              <a:t>3η Συνεδρίαση Επιτροπής Παρακολούθησης</a:t>
            </a:r>
          </a:p>
          <a:p>
            <a:r>
              <a:rPr lang="el-GR" b="1" dirty="0">
                <a:solidFill>
                  <a:srgbClr val="00BFE0"/>
                </a:solidFill>
              </a:rPr>
              <a:t>Καβάλα, 30/0</a:t>
            </a:r>
            <a:r>
              <a:rPr lang="en-US" b="1" dirty="0">
                <a:solidFill>
                  <a:srgbClr val="00BFE0"/>
                </a:solidFill>
              </a:rPr>
              <a:t>5</a:t>
            </a:r>
            <a:r>
              <a:rPr lang="el-GR" b="1" dirty="0">
                <a:solidFill>
                  <a:srgbClr val="00BFE0"/>
                </a:solidFill>
              </a:rPr>
              <a:t>/2024</a:t>
            </a: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b="1" dirty="0">
                <a:solidFill>
                  <a:srgbClr val="144E8C"/>
                </a:solidFill>
                <a:latin typeface="Calibri" panose="020F0502020204030204" pitchFamily="34" charset="0"/>
                <a:cs typeface="Arial" panose="020B0604020202020204" pitchFamily="34" charset="0"/>
              </a:rPr>
              <a:t>Παναγιώτης </a:t>
            </a:r>
            <a:r>
              <a:rPr lang="el-GR" altLang="el-GR" sz="1800" b="1" dirty="0" err="1">
                <a:solidFill>
                  <a:srgbClr val="144E8C"/>
                </a:solidFill>
                <a:latin typeface="Calibri" panose="020F0502020204030204" pitchFamily="34" charset="0"/>
                <a:cs typeface="Arial" panose="020B0604020202020204" pitchFamily="34" charset="0"/>
              </a:rPr>
              <a:t>Κουδουμάκης</a:t>
            </a:r>
            <a:endParaRPr lang="en-US" altLang="el-GR" sz="1800" b="1"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Προϊστάμενος</a:t>
            </a:r>
            <a:endParaRPr lang="en-US" altLang="el-GR" sz="1600"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
        <p:nvSpPr>
          <p:cNvPr id="10" name="TextBox 9">
            <a:extLst>
              <a:ext uri="{FF2B5EF4-FFF2-40B4-BE49-F238E27FC236}">
                <a16:creationId xmlns:a16="http://schemas.microsoft.com/office/drawing/2014/main" id="{EDC072C9-D1CE-539B-724C-A06F2A157F76}"/>
              </a:ext>
            </a:extLst>
          </p:cNvPr>
          <p:cNvSpPr txBox="1"/>
          <p:nvPr/>
        </p:nvSpPr>
        <p:spPr>
          <a:xfrm>
            <a:off x="0" y="1733909"/>
            <a:ext cx="12191999" cy="523220"/>
          </a:xfrm>
          <a:prstGeom prst="rect">
            <a:avLst/>
          </a:prstGeom>
          <a:noFill/>
        </p:spPr>
        <p:txBody>
          <a:bodyPr wrap="square">
            <a:spAutoFit/>
          </a:bodyPr>
          <a:lstStyle/>
          <a:p>
            <a:pPr algn="ctr"/>
            <a:r>
              <a:rPr kumimoji="0" lang="el-GR" sz="2800" b="1" i="1" u="none" strike="noStrike" kern="1200" cap="none" spc="0" normalizeH="0" baseline="0" noProof="0" dirty="0">
                <a:ln>
                  <a:noFill/>
                </a:ln>
                <a:solidFill>
                  <a:prstClr val="white"/>
                </a:solidFill>
                <a:effectLst/>
                <a:uLnTx/>
                <a:uFillTx/>
                <a:latin typeface="Trebuchet MS" panose="020B0603020202020204" pitchFamily="34" charset="0"/>
                <a:ea typeface="+mj-ea"/>
                <a:cs typeface="+mj-cs"/>
              </a:rPr>
              <a:t>… ευχαριστούμε για την προσοχή σας</a:t>
            </a:r>
            <a:endParaRPr lang="el-GR" dirty="0"/>
          </a:p>
        </p:txBody>
      </p:sp>
      <p:pic>
        <p:nvPicPr>
          <p:cNvPr id="2" name="Εικόνα 1"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F5917B0-6AC7-D2EC-6756-A8783F180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10845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defRPr/>
            </a:pPr>
            <a:r>
              <a:rPr lang="el-GR" sz="2600" b="0" dirty="0">
                <a:solidFill>
                  <a:schemeClr val="accent1">
                    <a:lumMod val="75000"/>
                  </a:schemeClr>
                </a:solidFill>
              </a:rPr>
              <a:t>Στις </a:t>
            </a:r>
            <a:r>
              <a:rPr lang="el-GR" sz="2600" dirty="0">
                <a:solidFill>
                  <a:schemeClr val="accent1">
                    <a:lumMod val="75000"/>
                  </a:schemeClr>
                </a:solidFill>
              </a:rPr>
              <a:t>13/07/2023</a:t>
            </a:r>
            <a:r>
              <a:rPr lang="el-GR" sz="2600" b="0" dirty="0">
                <a:solidFill>
                  <a:schemeClr val="accent1">
                    <a:lumMod val="75000"/>
                  </a:schemeClr>
                </a:solidFill>
              </a:rPr>
              <a:t> ανατέθηκε με πόρους της Τεχνικής Βοήθειας η Μελέτη </a:t>
            </a:r>
            <a:r>
              <a:rPr lang="el-GR" sz="2600" b="0" dirty="0" err="1">
                <a:solidFill>
                  <a:schemeClr val="accent1">
                    <a:lumMod val="75000"/>
                  </a:schemeClr>
                </a:solidFill>
              </a:rPr>
              <a:t>Επικαιροποίησης</a:t>
            </a:r>
            <a:r>
              <a:rPr lang="el-GR" sz="2600" b="0" dirty="0">
                <a:solidFill>
                  <a:schemeClr val="accent1">
                    <a:lumMod val="75000"/>
                  </a:schemeClr>
                </a:solidFill>
              </a:rPr>
              <a:t> της </a:t>
            </a:r>
            <a:r>
              <a:rPr lang="el-GR" sz="2600" b="0" dirty="0" err="1">
                <a:solidFill>
                  <a:schemeClr val="accent1">
                    <a:lumMod val="75000"/>
                  </a:schemeClr>
                </a:solidFill>
              </a:rPr>
              <a:t>ΟΧΕ</a:t>
            </a:r>
            <a:r>
              <a:rPr lang="el-GR" sz="2600" b="0" dirty="0">
                <a:solidFill>
                  <a:schemeClr val="accent1">
                    <a:lumMod val="75000"/>
                  </a:schemeClr>
                </a:solidFill>
              </a:rPr>
              <a:t> «Πολιτιστικής – Τουριστικής Διαδρομής Εγνατίας Οδού» η οποία ολοκληρώθηκε στις </a:t>
            </a:r>
            <a:r>
              <a:rPr lang="el-GR" sz="2600" dirty="0">
                <a:solidFill>
                  <a:schemeClr val="accent1">
                    <a:lumMod val="75000"/>
                  </a:schemeClr>
                </a:solidFill>
              </a:rPr>
              <a:t>15/02/2024</a:t>
            </a:r>
            <a:r>
              <a:rPr lang="el-GR" sz="2600" b="0" dirty="0">
                <a:solidFill>
                  <a:schemeClr val="accent1">
                    <a:lumMod val="75000"/>
                  </a:schemeClr>
                </a:solidFill>
              </a:rPr>
              <a:t>. </a:t>
            </a:r>
          </a:p>
          <a:p>
            <a:pPr algn="just">
              <a:lnSpc>
                <a:spcPct val="150000"/>
              </a:lnSpc>
              <a:tabLst>
                <a:tab pos="714375" algn="l"/>
              </a:tabLst>
              <a:defRPr/>
            </a:pPr>
            <a:r>
              <a:rPr lang="el-GR" sz="2600" b="0" dirty="0">
                <a:solidFill>
                  <a:schemeClr val="accent1">
                    <a:lumMod val="75000"/>
                  </a:schemeClr>
                </a:solidFill>
              </a:rPr>
              <a:t>Το σύνολο των παραδοτέων, είναι αναρτημένα στην ιστοσελίδα της ΕΥΔ </a:t>
            </a:r>
            <a:r>
              <a:rPr lang="el-GR" sz="2600" b="0" dirty="0" err="1">
                <a:solidFill>
                  <a:schemeClr val="accent1">
                    <a:lumMod val="75000"/>
                  </a:schemeClr>
                </a:solidFill>
              </a:rPr>
              <a:t>ΠΑΜΘ</a:t>
            </a:r>
            <a:r>
              <a:rPr lang="el-GR" sz="2600" b="0" dirty="0">
                <a:solidFill>
                  <a:schemeClr val="accent1">
                    <a:lumMod val="75000"/>
                  </a:schemeClr>
                </a:solidFill>
              </a:rPr>
              <a:t>: </a:t>
            </a:r>
            <a:endParaRPr lang="en-US" sz="2600" b="0" dirty="0">
              <a:solidFill>
                <a:schemeClr val="accent1">
                  <a:lumMod val="75000"/>
                </a:schemeClr>
              </a:solidFill>
            </a:endParaRPr>
          </a:p>
          <a:p>
            <a:pPr algn="just">
              <a:lnSpc>
                <a:spcPct val="150000"/>
              </a:lnSpc>
              <a:tabLst>
                <a:tab pos="714375" algn="l"/>
              </a:tabLst>
              <a:defRPr/>
            </a:pPr>
            <a:r>
              <a:rPr lang="el-GR" sz="2600" b="0" dirty="0">
                <a:solidFill>
                  <a:schemeClr val="accent1">
                    <a:lumMod val="75000"/>
                  </a:schemeClr>
                </a:solidFill>
                <a:hlinkClick r:id="rId2">
                  <a:extLst>
                    <a:ext uri="{A12FA001-AC4F-418D-AE19-62706E023703}">
                      <ahyp:hlinkClr xmlns:ahyp="http://schemas.microsoft.com/office/drawing/2018/hyperlinkcolor" val="tx"/>
                    </a:ext>
                  </a:extLst>
                </a:hlinkClick>
              </a:rPr>
              <a:t>https://www.eydamth.gr/index.php/stratigikes/olokliromenes-xorikes-ependyseis</a:t>
            </a:r>
            <a:r>
              <a:rPr lang="el-GR" sz="2600" b="0" dirty="0">
                <a:solidFill>
                  <a:schemeClr val="accent1">
                    <a:lumMod val="75000"/>
                  </a:schemeClr>
                </a:solidFill>
              </a:rPr>
              <a:t>).</a:t>
            </a:r>
            <a:r>
              <a:rPr lang="en-US" sz="2600" b="0" dirty="0">
                <a:solidFill>
                  <a:schemeClr val="accent1">
                    <a:lumMod val="75000"/>
                  </a:schemeClr>
                </a:solidFill>
              </a:rPr>
              <a:t> </a:t>
            </a:r>
            <a:r>
              <a:rPr lang="el-GR" sz="2600" b="0" dirty="0">
                <a:solidFill>
                  <a:schemeClr val="accent1">
                    <a:lumMod val="75000"/>
                  </a:schemeClr>
                </a:solidFill>
              </a:rPr>
              <a:t> </a:t>
            </a:r>
            <a:endParaRPr lang="en-US" sz="2600" b="0" dirty="0">
              <a:solidFill>
                <a:schemeClr val="accent1">
                  <a:lumMod val="75000"/>
                </a:schemeClr>
              </a:solidFill>
            </a:endParaRPr>
          </a:p>
          <a:p>
            <a:pPr algn="just">
              <a:lnSpc>
                <a:spcPct val="150000"/>
              </a:lnSpc>
              <a:tabLst>
                <a:tab pos="714375" algn="l"/>
              </a:tabLst>
              <a:defRPr/>
            </a:pPr>
            <a:r>
              <a:rPr lang="el-GR" sz="2600" b="0" dirty="0">
                <a:solidFill>
                  <a:schemeClr val="accent1">
                    <a:lumMod val="75000"/>
                  </a:schemeClr>
                </a:solidFill>
              </a:rPr>
              <a:t>Σημειώνεται ότι σε διακριτό παραδοτέο (Παράρτημα 6.4) περιλαμβάνονται τα αποτελέσματα της Διαβούλευσης. </a:t>
            </a:r>
          </a:p>
        </p:txBody>
      </p:sp>
      <p:sp>
        <p:nvSpPr>
          <p:cNvPr id="7" name="Τίτλος 1">
            <a:extLst>
              <a:ext uri="{FF2B5EF4-FFF2-40B4-BE49-F238E27FC236}">
                <a16:creationId xmlns:a16="http://schemas.microsoft.com/office/drawing/2014/main" id="{95139B6A-DF71-C660-08B7-AFC14E894716}"/>
              </a:ext>
            </a:extLst>
          </p:cNvPr>
          <p:cNvSpPr>
            <a:spLocks noGrp="1"/>
          </p:cNvSpPr>
          <p:nvPr>
            <p:ph type="title"/>
          </p:nvPr>
        </p:nvSpPr>
        <p:spPr>
          <a:xfrm>
            <a:off x="0" y="0"/>
            <a:ext cx="12192000" cy="597912"/>
          </a:xfrm>
        </p:spPr>
        <p:txBody>
          <a:bodyPr>
            <a:normAutofit fontScale="90000"/>
          </a:bodyPr>
          <a:lstStyle/>
          <a:p>
            <a:pPr algn="ctr">
              <a:lnSpc>
                <a:spcPct val="150000"/>
              </a:lnSpc>
              <a:tabLst>
                <a:tab pos="714375" algn="l"/>
              </a:tabLst>
              <a:defRPr/>
            </a:pPr>
            <a:r>
              <a:rPr lang="el-GR" sz="3600" b="1" dirty="0" err="1">
                <a:solidFill>
                  <a:schemeClr val="accent1">
                    <a:lumMod val="75000"/>
                  </a:schemeClr>
                </a:solidFill>
                <a:latin typeface="+mn-lt"/>
              </a:rPr>
              <a:t>ΟΧΕ</a:t>
            </a:r>
            <a:r>
              <a:rPr lang="el-GR" sz="3600" b="1" dirty="0">
                <a:solidFill>
                  <a:schemeClr val="accent1">
                    <a:lumMod val="75000"/>
                  </a:schemeClr>
                </a:solidFill>
                <a:latin typeface="+mn-lt"/>
              </a:rPr>
              <a:t> «Πολιτιστικής – Τουριστικής Διαδρομής Εγνατίας Οδού»</a:t>
            </a:r>
          </a:p>
        </p:txBody>
      </p:sp>
    </p:spTree>
    <p:extLst>
      <p:ext uri="{BB962C8B-B14F-4D97-AF65-F5344CB8AC3E}">
        <p14:creationId xmlns:p14="http://schemas.microsoft.com/office/powerpoint/2010/main" val="125011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defRPr/>
            </a:pPr>
            <a:r>
              <a:rPr lang="el-GR" sz="2600" b="0" dirty="0">
                <a:solidFill>
                  <a:schemeClr val="accent1">
                    <a:lumMod val="75000"/>
                  </a:schemeClr>
                </a:solidFill>
              </a:rPr>
              <a:t>Περιλαμβάνονται επίσης σε διακριτά Κεφάλαια: </a:t>
            </a:r>
          </a:p>
          <a:p>
            <a:pPr marL="714375" lvl="0" indent="-714375" algn="just">
              <a:lnSpc>
                <a:spcPct val="150000"/>
              </a:lnSpc>
              <a:buFontTx/>
              <a:buChar char="-"/>
              <a:tabLst>
                <a:tab pos="714375" algn="l"/>
              </a:tabLst>
              <a:defRPr/>
            </a:pPr>
            <a:r>
              <a:rPr lang="el-GR" sz="2600" b="0" dirty="0">
                <a:solidFill>
                  <a:schemeClr val="accent1">
                    <a:lumMod val="75000"/>
                  </a:schemeClr>
                </a:solidFill>
              </a:rPr>
              <a:t>το ιστορικό και η αποτίμηση της υλοποίησης της </a:t>
            </a:r>
            <a:r>
              <a:rPr lang="el-GR" sz="2600" b="0" dirty="0" err="1">
                <a:solidFill>
                  <a:schemeClr val="accent1">
                    <a:lumMod val="75000"/>
                  </a:schemeClr>
                </a:solidFill>
              </a:rPr>
              <a:t>ΟΧΕ</a:t>
            </a:r>
            <a:r>
              <a:rPr lang="el-GR" sz="2600" b="0" dirty="0">
                <a:solidFill>
                  <a:schemeClr val="accent1">
                    <a:lumMod val="75000"/>
                  </a:schemeClr>
                </a:solidFill>
              </a:rPr>
              <a:t> την περίοδο 14-20,</a:t>
            </a:r>
          </a:p>
          <a:p>
            <a:pPr marL="714375" lvl="0" indent="-714375" algn="just">
              <a:lnSpc>
                <a:spcPct val="150000"/>
              </a:lnSpc>
              <a:buFontTx/>
              <a:buChar char="-"/>
              <a:tabLst>
                <a:tab pos="714375" algn="l"/>
              </a:tabLst>
              <a:defRPr/>
            </a:pPr>
            <a:r>
              <a:rPr lang="el-GR" sz="2600" b="0" dirty="0">
                <a:solidFill>
                  <a:schemeClr val="accent1">
                    <a:lumMod val="75000"/>
                  </a:schemeClr>
                </a:solidFill>
              </a:rPr>
              <a:t>η σκοπιμότητα συνέχισης της </a:t>
            </a:r>
            <a:r>
              <a:rPr lang="el-GR" sz="2600" b="0" dirty="0" err="1">
                <a:solidFill>
                  <a:schemeClr val="accent1">
                    <a:lumMod val="75000"/>
                  </a:schemeClr>
                </a:solidFill>
              </a:rPr>
              <a:t>ΟΧΕ</a:t>
            </a:r>
            <a:r>
              <a:rPr lang="el-GR" sz="2600" b="0" dirty="0">
                <a:solidFill>
                  <a:schemeClr val="accent1">
                    <a:lumMod val="75000"/>
                  </a:schemeClr>
                </a:solidFill>
              </a:rPr>
              <a:t> την περίοδο 21-27,</a:t>
            </a:r>
          </a:p>
          <a:p>
            <a:pPr marL="714375" lvl="0" indent="-714375" algn="just">
              <a:lnSpc>
                <a:spcPct val="150000"/>
              </a:lnSpc>
              <a:buFontTx/>
              <a:buChar char="-"/>
              <a:tabLst>
                <a:tab pos="714375" algn="l"/>
              </a:tabLst>
              <a:defRPr/>
            </a:pPr>
            <a:r>
              <a:rPr lang="el-GR" sz="2600" b="0" dirty="0">
                <a:solidFill>
                  <a:schemeClr val="accent1">
                    <a:lumMod val="75000"/>
                  </a:schemeClr>
                </a:solidFill>
              </a:rPr>
              <a:t>οι κατευθύνεις της </a:t>
            </a:r>
            <a:r>
              <a:rPr lang="el-GR" sz="2600" b="0" dirty="0" err="1">
                <a:solidFill>
                  <a:schemeClr val="accent1">
                    <a:lumMod val="75000"/>
                  </a:schemeClr>
                </a:solidFill>
              </a:rPr>
              <a:t>ΟΧΕ</a:t>
            </a:r>
            <a:r>
              <a:rPr lang="el-GR" sz="2600" b="0" dirty="0">
                <a:solidFill>
                  <a:schemeClr val="accent1">
                    <a:lumMod val="75000"/>
                  </a:schemeClr>
                </a:solidFill>
              </a:rPr>
              <a:t> για την περίοδο 21-27,</a:t>
            </a:r>
          </a:p>
          <a:p>
            <a:pPr marL="714375" lvl="0" indent="-714375" algn="just">
              <a:lnSpc>
                <a:spcPct val="150000"/>
              </a:lnSpc>
              <a:buFontTx/>
              <a:buChar char="-"/>
              <a:tabLst>
                <a:tab pos="714375" algn="l"/>
              </a:tabLst>
              <a:defRPr/>
            </a:pPr>
            <a:r>
              <a:rPr lang="el-GR" sz="2600" b="0" dirty="0">
                <a:solidFill>
                  <a:schemeClr val="accent1">
                    <a:lumMod val="75000"/>
                  </a:schemeClr>
                </a:solidFill>
              </a:rPr>
              <a:t>οι προτεινόμενες παρεμβάσεις και</a:t>
            </a:r>
          </a:p>
          <a:p>
            <a:pPr marL="714375" indent="-714375" algn="just">
              <a:lnSpc>
                <a:spcPct val="150000"/>
              </a:lnSpc>
              <a:buFontTx/>
              <a:buChar char="-"/>
              <a:tabLst>
                <a:tab pos="714375" algn="l"/>
              </a:tabLst>
              <a:defRPr/>
            </a:pPr>
            <a:r>
              <a:rPr lang="el-GR" sz="2600" b="0" dirty="0">
                <a:solidFill>
                  <a:schemeClr val="accent1">
                    <a:lumMod val="75000"/>
                  </a:schemeClr>
                </a:solidFill>
              </a:rPr>
              <a:t>οι πηγές χρηματοδότησης.</a:t>
            </a:r>
          </a:p>
          <a:p>
            <a:pPr marL="714375" indent="-714375" algn="just">
              <a:lnSpc>
                <a:spcPct val="150000"/>
              </a:lnSpc>
              <a:buFontTx/>
              <a:buChar char="-"/>
              <a:tabLst>
                <a:tab pos="714375" algn="l"/>
              </a:tabLst>
              <a:defRPr/>
            </a:pPr>
            <a:endParaRPr lang="el-GR" sz="2600" b="0" dirty="0">
              <a:solidFill>
                <a:schemeClr val="accent1">
                  <a:lumMod val="75000"/>
                </a:schemeClr>
              </a:solidFill>
            </a:endParaRPr>
          </a:p>
        </p:txBody>
      </p:sp>
      <p:sp>
        <p:nvSpPr>
          <p:cNvPr id="4" name="Τίτλος 1">
            <a:extLst>
              <a:ext uri="{FF2B5EF4-FFF2-40B4-BE49-F238E27FC236}">
                <a16:creationId xmlns:a16="http://schemas.microsoft.com/office/drawing/2014/main" id="{FA6415E9-A214-B7CC-44BA-A79C4E0127D4}"/>
              </a:ext>
            </a:extLst>
          </p:cNvPr>
          <p:cNvSpPr txBox="1">
            <a:spLocks/>
          </p:cNvSpPr>
          <p:nvPr/>
        </p:nvSpPr>
        <p:spPr>
          <a:xfrm>
            <a:off x="0" y="0"/>
            <a:ext cx="12192000" cy="597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lnSpc>
                <a:spcPct val="150000"/>
              </a:lnSpc>
              <a:tabLst>
                <a:tab pos="714375" algn="l"/>
              </a:tabLst>
              <a:defRPr/>
            </a:pPr>
            <a:r>
              <a:rPr lang="el-GR" sz="3200" b="1" dirty="0" err="1">
                <a:solidFill>
                  <a:schemeClr val="accent1">
                    <a:lumMod val="75000"/>
                  </a:schemeClr>
                </a:solidFill>
                <a:latin typeface="+mn-lt"/>
              </a:rPr>
              <a:t>ΟΧΕ</a:t>
            </a:r>
            <a:r>
              <a:rPr lang="el-GR" sz="3200" b="1" dirty="0">
                <a:solidFill>
                  <a:schemeClr val="accent1">
                    <a:lumMod val="75000"/>
                  </a:schemeClr>
                </a:solidFill>
                <a:latin typeface="+mn-lt"/>
              </a:rPr>
              <a:t> «Πολιτιστικής – Τουριστικής Διαδρομής Εγνατίας Οδού»</a:t>
            </a:r>
          </a:p>
        </p:txBody>
      </p:sp>
    </p:spTree>
    <p:extLst>
      <p:ext uri="{BB962C8B-B14F-4D97-AF65-F5344CB8AC3E}">
        <p14:creationId xmlns:p14="http://schemas.microsoft.com/office/powerpoint/2010/main" val="137472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FA6415E9-A214-B7CC-44BA-A79C4E0127D4}"/>
              </a:ext>
            </a:extLst>
          </p:cNvPr>
          <p:cNvSpPr txBox="1">
            <a:spLocks/>
          </p:cNvSpPr>
          <p:nvPr/>
        </p:nvSpPr>
        <p:spPr>
          <a:xfrm>
            <a:off x="0" y="0"/>
            <a:ext cx="12192000" cy="597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lnSpc>
                <a:spcPct val="150000"/>
              </a:lnSpc>
              <a:tabLst>
                <a:tab pos="714375" algn="l"/>
              </a:tabLst>
              <a:defRPr/>
            </a:pPr>
            <a:r>
              <a:rPr lang="el-GR" sz="3200" b="1" dirty="0" err="1">
                <a:solidFill>
                  <a:schemeClr val="accent1">
                    <a:lumMod val="75000"/>
                  </a:schemeClr>
                </a:solidFill>
                <a:latin typeface="+mn-lt"/>
              </a:rPr>
              <a:t>ΟΧΕ</a:t>
            </a:r>
            <a:r>
              <a:rPr lang="el-GR" sz="3200" b="1" dirty="0">
                <a:solidFill>
                  <a:schemeClr val="accent1">
                    <a:lumMod val="75000"/>
                  </a:schemeClr>
                </a:solidFill>
                <a:latin typeface="+mn-lt"/>
              </a:rPr>
              <a:t> «Πολιτιστικής – Τουριστικής Διαδρομής Εγνατίας Οδού»</a:t>
            </a:r>
          </a:p>
        </p:txBody>
      </p:sp>
      <p:pic>
        <p:nvPicPr>
          <p:cNvPr id="2" name="Εικόνα 1">
            <a:extLst>
              <a:ext uri="{FF2B5EF4-FFF2-40B4-BE49-F238E27FC236}">
                <a16:creationId xmlns:a16="http://schemas.microsoft.com/office/drawing/2014/main" id="{1BB23103-056E-6B51-97C7-E4FBFF3BCED9}"/>
              </a:ext>
            </a:extLst>
          </p:cNvPr>
          <p:cNvPicPr>
            <a:picLocks noChangeAspect="1"/>
          </p:cNvPicPr>
          <p:nvPr/>
        </p:nvPicPr>
        <p:blipFill>
          <a:blip r:embed="rId2"/>
          <a:stretch>
            <a:fillRect/>
          </a:stretch>
        </p:blipFill>
        <p:spPr>
          <a:xfrm>
            <a:off x="2272923" y="767762"/>
            <a:ext cx="7646153" cy="5322475"/>
          </a:xfrm>
          <a:prstGeom prst="rect">
            <a:avLst/>
          </a:prstGeom>
        </p:spPr>
      </p:pic>
    </p:spTree>
    <p:extLst>
      <p:ext uri="{BB962C8B-B14F-4D97-AF65-F5344CB8AC3E}">
        <p14:creationId xmlns:p14="http://schemas.microsoft.com/office/powerpoint/2010/main" val="62252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FA6415E9-A214-B7CC-44BA-A79C4E0127D4}"/>
              </a:ext>
            </a:extLst>
          </p:cNvPr>
          <p:cNvSpPr txBox="1">
            <a:spLocks/>
          </p:cNvSpPr>
          <p:nvPr/>
        </p:nvSpPr>
        <p:spPr>
          <a:xfrm>
            <a:off x="0" y="0"/>
            <a:ext cx="12192000" cy="597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lnSpc>
                <a:spcPct val="150000"/>
              </a:lnSpc>
              <a:tabLst>
                <a:tab pos="714375" algn="l"/>
              </a:tabLst>
              <a:defRPr/>
            </a:pPr>
            <a:r>
              <a:rPr lang="el-GR" sz="3200" b="1" dirty="0" err="1">
                <a:solidFill>
                  <a:schemeClr val="accent1">
                    <a:lumMod val="75000"/>
                  </a:schemeClr>
                </a:solidFill>
                <a:latin typeface="+mn-lt"/>
              </a:rPr>
              <a:t>ΟΧΕ</a:t>
            </a:r>
            <a:r>
              <a:rPr lang="el-GR" sz="3200" b="1" dirty="0">
                <a:solidFill>
                  <a:schemeClr val="accent1">
                    <a:lumMod val="75000"/>
                  </a:schemeClr>
                </a:solidFill>
                <a:latin typeface="+mn-lt"/>
              </a:rPr>
              <a:t> «Πολιτιστικής – Τουριστικής Διαδρομής Εγνατίας Οδού»</a:t>
            </a:r>
          </a:p>
        </p:txBody>
      </p:sp>
      <p:sp>
        <p:nvSpPr>
          <p:cNvPr id="6" name="TextBox 5">
            <a:extLst>
              <a:ext uri="{FF2B5EF4-FFF2-40B4-BE49-F238E27FC236}">
                <a16:creationId xmlns:a16="http://schemas.microsoft.com/office/drawing/2014/main" id="{090AE6D1-7919-E33B-7F58-6FC5A532D269}"/>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defRPr/>
            </a:pPr>
            <a:r>
              <a:rPr lang="el-GR" sz="2600" b="0" dirty="0">
                <a:solidFill>
                  <a:schemeClr val="accent1">
                    <a:lumMod val="75000"/>
                  </a:schemeClr>
                </a:solidFill>
              </a:rPr>
              <a:t>Συνοπτικά ο προϋπολογισμός της </a:t>
            </a:r>
            <a:r>
              <a:rPr lang="el-GR" sz="2600" b="0" dirty="0" err="1">
                <a:solidFill>
                  <a:schemeClr val="accent1">
                    <a:lumMod val="75000"/>
                  </a:schemeClr>
                </a:solidFill>
              </a:rPr>
              <a:t>ΟΧΕ</a:t>
            </a:r>
            <a:r>
              <a:rPr lang="el-GR" sz="2600" b="0" dirty="0">
                <a:solidFill>
                  <a:schemeClr val="accent1">
                    <a:lumMod val="75000"/>
                  </a:schemeClr>
                </a:solidFill>
              </a:rPr>
              <a:t> που προτείνεται για χρηματοδότηση από το ΠεΠ ΑΜΘ 2021-2027 είναι </a:t>
            </a:r>
            <a:r>
              <a:rPr lang="el-GR" sz="2600" dirty="0">
                <a:solidFill>
                  <a:schemeClr val="accent1">
                    <a:lumMod val="75000"/>
                  </a:schemeClr>
                </a:solidFill>
              </a:rPr>
              <a:t>80 εκατ. €</a:t>
            </a:r>
            <a:r>
              <a:rPr lang="el-GR" sz="2600" b="0" dirty="0">
                <a:solidFill>
                  <a:schemeClr val="accent1">
                    <a:lumMod val="75000"/>
                  </a:schemeClr>
                </a:solidFill>
              </a:rPr>
              <a:t> εκ των οποίων </a:t>
            </a:r>
            <a:r>
              <a:rPr lang="el-GR" sz="2600" dirty="0">
                <a:solidFill>
                  <a:schemeClr val="accent1">
                    <a:lumMod val="75000"/>
                  </a:schemeClr>
                </a:solidFill>
              </a:rPr>
              <a:t>38 εκατ. €</a:t>
            </a:r>
            <a:r>
              <a:rPr lang="el-GR" sz="2600" b="0" dirty="0">
                <a:solidFill>
                  <a:schemeClr val="accent1">
                    <a:lumMod val="75000"/>
                  </a:schemeClr>
                </a:solidFill>
              </a:rPr>
              <a:t> αφορούν σε </a:t>
            </a:r>
            <a:r>
              <a:rPr lang="el-GR" sz="2600" b="0" dirty="0" err="1">
                <a:solidFill>
                  <a:schemeClr val="accent1">
                    <a:lumMod val="75000"/>
                  </a:schemeClr>
                </a:solidFill>
              </a:rPr>
              <a:t>τμηματοποιημένες</a:t>
            </a:r>
            <a:r>
              <a:rPr lang="el-GR" sz="2600" b="0" dirty="0">
                <a:solidFill>
                  <a:schemeClr val="accent1">
                    <a:lumMod val="75000"/>
                  </a:schemeClr>
                </a:solidFill>
              </a:rPr>
              <a:t> και μεταφερόμενες παρεμβάσεις όπως:</a:t>
            </a:r>
          </a:p>
          <a:p>
            <a:pPr marL="714375" indent="-714375" algn="just">
              <a:lnSpc>
                <a:spcPct val="150000"/>
              </a:lnSpc>
              <a:buFontTx/>
              <a:buChar char="-"/>
              <a:tabLst>
                <a:tab pos="714375" algn="l"/>
              </a:tabLst>
              <a:defRPr/>
            </a:pPr>
            <a:r>
              <a:rPr lang="el-GR" sz="2600" b="0" dirty="0">
                <a:solidFill>
                  <a:schemeClr val="accent1">
                    <a:lumMod val="75000"/>
                  </a:schemeClr>
                </a:solidFill>
              </a:rPr>
              <a:t>Βελτίωση Διαμόρφωση οδού Μαρώνειας παραλίας Πετρωτών ορίων Ν Έβρου.</a:t>
            </a:r>
          </a:p>
          <a:p>
            <a:pPr marL="714375" indent="-714375" algn="just">
              <a:lnSpc>
                <a:spcPct val="150000"/>
              </a:lnSpc>
              <a:buFontTx/>
              <a:buChar char="-"/>
              <a:tabLst>
                <a:tab pos="714375" algn="l"/>
              </a:tabLst>
              <a:defRPr/>
            </a:pPr>
            <a:r>
              <a:rPr lang="el-GR" sz="2600" b="0" dirty="0">
                <a:solidFill>
                  <a:schemeClr val="accent1">
                    <a:lumMod val="75000"/>
                  </a:schemeClr>
                </a:solidFill>
              </a:rPr>
              <a:t>Αποκατάσταση και ανάδειξη αρχαίου θεάτρου Θάσου Β’ Φάση.</a:t>
            </a:r>
          </a:p>
          <a:p>
            <a:pPr marL="714375" indent="-714375" algn="just">
              <a:lnSpc>
                <a:spcPct val="150000"/>
              </a:lnSpc>
              <a:buFontTx/>
              <a:buChar char="-"/>
              <a:tabLst>
                <a:tab pos="714375" algn="l"/>
              </a:tabLst>
              <a:defRPr/>
            </a:pPr>
            <a:r>
              <a:rPr lang="el-GR" sz="2600" b="0" dirty="0">
                <a:solidFill>
                  <a:schemeClr val="accent1">
                    <a:lumMod val="75000"/>
                  </a:schemeClr>
                </a:solidFill>
              </a:rPr>
              <a:t>Προστασία και ανάδειξη του ταφικού τύμβου της Μικρής </a:t>
            </a:r>
            <a:r>
              <a:rPr lang="el-GR" sz="2600" b="0" dirty="0" err="1">
                <a:solidFill>
                  <a:schemeClr val="accent1">
                    <a:lumMod val="75000"/>
                  </a:schemeClr>
                </a:solidFill>
              </a:rPr>
              <a:t>Δοξιπάρας</a:t>
            </a:r>
            <a:r>
              <a:rPr lang="el-GR" sz="2600" b="0" dirty="0">
                <a:solidFill>
                  <a:schemeClr val="accent1">
                    <a:lumMod val="75000"/>
                  </a:schemeClr>
                </a:solidFill>
              </a:rPr>
              <a:t> Ζώνης.</a:t>
            </a:r>
          </a:p>
          <a:p>
            <a:pPr marL="714375" indent="-714375" algn="just">
              <a:lnSpc>
                <a:spcPct val="150000"/>
              </a:lnSpc>
              <a:buFontTx/>
              <a:buChar char="-"/>
              <a:tabLst>
                <a:tab pos="714375" algn="l"/>
              </a:tabLst>
              <a:defRPr/>
            </a:pPr>
            <a:r>
              <a:rPr lang="el-GR" sz="2600" b="0" dirty="0">
                <a:solidFill>
                  <a:schemeClr val="accent1">
                    <a:lumMod val="75000"/>
                  </a:schemeClr>
                </a:solidFill>
              </a:rPr>
              <a:t>Ανάδειξη Συμπληρωματικών αρχαιολογικών χώρων Αβδήρων.</a:t>
            </a:r>
          </a:p>
          <a:p>
            <a:pPr marL="714375" indent="-714375" algn="just">
              <a:lnSpc>
                <a:spcPct val="150000"/>
              </a:lnSpc>
              <a:buFontTx/>
              <a:buChar char="-"/>
              <a:tabLst>
                <a:tab pos="714375" algn="l"/>
              </a:tabLst>
              <a:defRPr/>
            </a:pPr>
            <a:r>
              <a:rPr lang="el-GR" sz="2600" b="0" dirty="0">
                <a:solidFill>
                  <a:schemeClr val="accent1">
                    <a:lumMod val="75000"/>
                  </a:schemeClr>
                </a:solidFill>
              </a:rPr>
              <a:t>Εκσυγχρονισμός των υποδομών του </a:t>
            </a:r>
            <a:r>
              <a:rPr lang="el-GR" sz="2600" b="0" dirty="0" err="1">
                <a:solidFill>
                  <a:schemeClr val="accent1">
                    <a:lumMod val="75000"/>
                  </a:schemeClr>
                </a:solidFill>
              </a:rPr>
              <a:t>Θερμαλιστικού</a:t>
            </a:r>
            <a:r>
              <a:rPr lang="el-GR" sz="2600" b="0" dirty="0">
                <a:solidFill>
                  <a:schemeClr val="accent1">
                    <a:lumMod val="75000"/>
                  </a:schemeClr>
                </a:solidFill>
              </a:rPr>
              <a:t> Κέντρου </a:t>
            </a:r>
            <a:r>
              <a:rPr lang="el-GR" sz="2600" b="0" dirty="0" err="1">
                <a:solidFill>
                  <a:schemeClr val="accent1">
                    <a:lumMod val="75000"/>
                  </a:schemeClr>
                </a:solidFill>
              </a:rPr>
              <a:t>Κρηνίδων</a:t>
            </a:r>
            <a:r>
              <a:rPr lang="el-GR" sz="2600" b="0" dirty="0">
                <a:solidFill>
                  <a:schemeClr val="accent1">
                    <a:lumMod val="75000"/>
                  </a:schemeClr>
                </a:solidFill>
              </a:rPr>
              <a:t> Καβάλας.</a:t>
            </a:r>
          </a:p>
          <a:p>
            <a:pPr marL="714375" lvl="0" indent="-714375" algn="just">
              <a:lnSpc>
                <a:spcPct val="150000"/>
              </a:lnSpc>
              <a:buFontTx/>
              <a:buChar char="-"/>
              <a:tabLst>
                <a:tab pos="714375" algn="l"/>
              </a:tabLst>
              <a:defRPr/>
            </a:pPr>
            <a:endParaRPr lang="el-GR" sz="2600" b="0" dirty="0">
              <a:solidFill>
                <a:schemeClr val="accent1">
                  <a:lumMod val="75000"/>
                </a:schemeClr>
              </a:solidFill>
            </a:endParaRPr>
          </a:p>
          <a:p>
            <a:pPr marL="714375" indent="-714375" algn="just">
              <a:lnSpc>
                <a:spcPct val="150000"/>
              </a:lnSpc>
              <a:buFontTx/>
              <a:buChar char="-"/>
              <a:tabLst>
                <a:tab pos="714375" algn="l"/>
              </a:tabLst>
              <a:defRPr/>
            </a:pPr>
            <a:endParaRPr lang="el-GR" sz="2600" b="0" dirty="0">
              <a:solidFill>
                <a:schemeClr val="accent1">
                  <a:lumMod val="75000"/>
                </a:schemeClr>
              </a:solidFill>
            </a:endParaRPr>
          </a:p>
        </p:txBody>
      </p:sp>
    </p:spTree>
    <p:extLst>
      <p:ext uri="{BB962C8B-B14F-4D97-AF65-F5344CB8AC3E}">
        <p14:creationId xmlns:p14="http://schemas.microsoft.com/office/powerpoint/2010/main" val="21734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FA6415E9-A214-B7CC-44BA-A79C4E0127D4}"/>
              </a:ext>
            </a:extLst>
          </p:cNvPr>
          <p:cNvSpPr txBox="1">
            <a:spLocks/>
          </p:cNvSpPr>
          <p:nvPr/>
        </p:nvSpPr>
        <p:spPr>
          <a:xfrm>
            <a:off x="0" y="0"/>
            <a:ext cx="12192000" cy="597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lnSpc>
                <a:spcPct val="150000"/>
              </a:lnSpc>
              <a:tabLst>
                <a:tab pos="714375" algn="l"/>
              </a:tabLst>
              <a:defRPr/>
            </a:pPr>
            <a:r>
              <a:rPr lang="el-GR" sz="3200" b="1" dirty="0" err="1">
                <a:solidFill>
                  <a:schemeClr val="accent1">
                    <a:lumMod val="75000"/>
                  </a:schemeClr>
                </a:solidFill>
                <a:latin typeface="+mn-lt"/>
              </a:rPr>
              <a:t>ΟΧΕ</a:t>
            </a:r>
            <a:r>
              <a:rPr lang="el-GR" sz="3200" b="1" dirty="0">
                <a:solidFill>
                  <a:schemeClr val="accent1">
                    <a:lumMod val="75000"/>
                  </a:schemeClr>
                </a:solidFill>
                <a:latin typeface="+mn-lt"/>
              </a:rPr>
              <a:t> «Πολιτιστικής – Τουριστικής Διαδρομής Εγνατίας Οδού»</a:t>
            </a:r>
          </a:p>
        </p:txBody>
      </p:sp>
      <p:sp>
        <p:nvSpPr>
          <p:cNvPr id="6" name="TextBox 5">
            <a:extLst>
              <a:ext uri="{FF2B5EF4-FFF2-40B4-BE49-F238E27FC236}">
                <a16:creationId xmlns:a16="http://schemas.microsoft.com/office/drawing/2014/main" id="{090AE6D1-7919-E33B-7F58-6FC5A532D269}"/>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defRPr/>
            </a:pPr>
            <a:r>
              <a:rPr lang="el-GR" sz="2600" b="0" dirty="0">
                <a:solidFill>
                  <a:schemeClr val="accent1">
                    <a:lumMod val="75000"/>
                  </a:schemeClr>
                </a:solidFill>
              </a:rPr>
              <a:t>Ενώ σημαντικές νέες παρεμβάσεις που προέκυψαν από τη διαβούλευση είναι:</a:t>
            </a:r>
          </a:p>
          <a:p>
            <a:pPr algn="just">
              <a:lnSpc>
                <a:spcPct val="150000"/>
              </a:lnSpc>
              <a:tabLst>
                <a:tab pos="714375" algn="l"/>
              </a:tabLst>
              <a:defRPr/>
            </a:pPr>
            <a:r>
              <a:rPr lang="el-GR" sz="2600" b="0" dirty="0">
                <a:solidFill>
                  <a:schemeClr val="accent1">
                    <a:lumMod val="75000"/>
                  </a:schemeClr>
                </a:solidFill>
              </a:rPr>
              <a:t>-	Ανάπτυξη δημιουργικού κόμβου για οπτικοακουστικές τέχνες στο παλαιό 	στρατόπεδο </a:t>
            </a:r>
            <a:r>
              <a:rPr lang="el-GR" sz="2600" b="0" dirty="0" err="1">
                <a:solidFill>
                  <a:schemeClr val="accent1">
                    <a:lumMod val="75000"/>
                  </a:schemeClr>
                </a:solidFill>
              </a:rPr>
              <a:t>Ανδρικάκη</a:t>
            </a:r>
            <a:r>
              <a:rPr lang="el-GR" sz="2600" b="0" dirty="0">
                <a:solidFill>
                  <a:schemeClr val="accent1">
                    <a:lumMod val="75000"/>
                  </a:schemeClr>
                </a:solidFill>
              </a:rPr>
              <a:t> στο Δήμο Δράμας.</a:t>
            </a:r>
          </a:p>
          <a:p>
            <a:pPr algn="just">
              <a:lnSpc>
                <a:spcPct val="150000"/>
              </a:lnSpc>
              <a:tabLst>
                <a:tab pos="714375" algn="l"/>
              </a:tabLst>
              <a:defRPr/>
            </a:pPr>
            <a:r>
              <a:rPr lang="el-GR" sz="2600" b="0" dirty="0">
                <a:solidFill>
                  <a:schemeClr val="accent1">
                    <a:lumMod val="75000"/>
                  </a:schemeClr>
                </a:solidFill>
              </a:rPr>
              <a:t>-	Αποκατάσταση κτιρίου και </a:t>
            </a:r>
            <a:r>
              <a:rPr lang="el-GR" sz="2600" b="0" dirty="0" err="1">
                <a:solidFill>
                  <a:schemeClr val="accent1">
                    <a:lumMod val="75000"/>
                  </a:schemeClr>
                </a:solidFill>
              </a:rPr>
              <a:t>επανέκθεση</a:t>
            </a:r>
            <a:r>
              <a:rPr lang="el-GR" sz="2600" b="0" dirty="0">
                <a:solidFill>
                  <a:schemeClr val="accent1">
                    <a:lumMod val="75000"/>
                  </a:schemeClr>
                </a:solidFill>
              </a:rPr>
              <a:t> αρχαιολογικού μουσείου Κομοτηνής.</a:t>
            </a:r>
          </a:p>
          <a:p>
            <a:pPr algn="just">
              <a:lnSpc>
                <a:spcPct val="150000"/>
              </a:lnSpc>
              <a:tabLst>
                <a:tab pos="714375" algn="l"/>
              </a:tabLst>
              <a:defRPr/>
            </a:pPr>
            <a:r>
              <a:rPr lang="el-GR" sz="2600" b="0" dirty="0">
                <a:solidFill>
                  <a:schemeClr val="accent1">
                    <a:lumMod val="75000"/>
                  </a:schemeClr>
                </a:solidFill>
              </a:rPr>
              <a:t>-	Ταξιδεύοντας / Περιδιαβαίνοντας στην Εγνατία Οδό.</a:t>
            </a:r>
          </a:p>
          <a:p>
            <a:pPr algn="just">
              <a:lnSpc>
                <a:spcPct val="150000"/>
              </a:lnSpc>
              <a:tabLst>
                <a:tab pos="714375" algn="l"/>
              </a:tabLst>
              <a:defRPr/>
            </a:pPr>
            <a:r>
              <a:rPr lang="el-GR" sz="2600" b="0" dirty="0">
                <a:solidFill>
                  <a:schemeClr val="accent1">
                    <a:lumMod val="75000"/>
                  </a:schemeClr>
                </a:solidFill>
              </a:rPr>
              <a:t>-	Αναβάθμιση του Αρχαιολογικού χώρου των Φιλίππων.</a:t>
            </a:r>
          </a:p>
          <a:p>
            <a:pPr marL="714375" lvl="0" indent="-714375" algn="just">
              <a:lnSpc>
                <a:spcPct val="150000"/>
              </a:lnSpc>
              <a:buFontTx/>
              <a:buChar char="-"/>
              <a:tabLst>
                <a:tab pos="714375" algn="l"/>
              </a:tabLst>
              <a:defRPr/>
            </a:pPr>
            <a:endParaRPr lang="el-GR" sz="2600" b="0" dirty="0">
              <a:solidFill>
                <a:schemeClr val="accent1">
                  <a:lumMod val="75000"/>
                </a:schemeClr>
              </a:solidFill>
            </a:endParaRPr>
          </a:p>
          <a:p>
            <a:pPr marL="714375" indent="-714375" algn="just">
              <a:lnSpc>
                <a:spcPct val="150000"/>
              </a:lnSpc>
              <a:buFontTx/>
              <a:buChar char="-"/>
              <a:tabLst>
                <a:tab pos="714375" algn="l"/>
              </a:tabLst>
              <a:defRPr/>
            </a:pPr>
            <a:endParaRPr lang="el-GR" sz="2600" b="0" dirty="0">
              <a:solidFill>
                <a:schemeClr val="accent1">
                  <a:lumMod val="75000"/>
                </a:schemeClr>
              </a:solidFill>
            </a:endParaRPr>
          </a:p>
        </p:txBody>
      </p:sp>
    </p:spTree>
    <p:extLst>
      <p:ext uri="{BB962C8B-B14F-4D97-AF65-F5344CB8AC3E}">
        <p14:creationId xmlns:p14="http://schemas.microsoft.com/office/powerpoint/2010/main" val="3549868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FA6415E9-A214-B7CC-44BA-A79C4E0127D4}"/>
              </a:ext>
            </a:extLst>
          </p:cNvPr>
          <p:cNvSpPr txBox="1">
            <a:spLocks/>
          </p:cNvSpPr>
          <p:nvPr/>
        </p:nvSpPr>
        <p:spPr>
          <a:xfrm>
            <a:off x="0" y="0"/>
            <a:ext cx="12192000" cy="597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lnSpc>
                <a:spcPct val="150000"/>
              </a:lnSpc>
              <a:tabLst>
                <a:tab pos="714375" algn="l"/>
              </a:tabLst>
              <a:defRPr/>
            </a:pPr>
            <a:r>
              <a:rPr lang="el-GR" sz="3200" b="1" dirty="0" err="1">
                <a:solidFill>
                  <a:schemeClr val="accent1">
                    <a:lumMod val="75000"/>
                  </a:schemeClr>
                </a:solidFill>
                <a:latin typeface="+mn-lt"/>
              </a:rPr>
              <a:t>ΟΧΕ</a:t>
            </a:r>
            <a:r>
              <a:rPr lang="el-GR" sz="3200" b="1" dirty="0">
                <a:solidFill>
                  <a:schemeClr val="accent1">
                    <a:lumMod val="75000"/>
                  </a:schemeClr>
                </a:solidFill>
                <a:latin typeface="+mn-lt"/>
              </a:rPr>
              <a:t> «Πολιτιστικής – Τουριστικής Διαδρομής Εγνατίας Οδού»</a:t>
            </a:r>
          </a:p>
        </p:txBody>
      </p:sp>
      <p:sp>
        <p:nvSpPr>
          <p:cNvPr id="6" name="TextBox 5">
            <a:extLst>
              <a:ext uri="{FF2B5EF4-FFF2-40B4-BE49-F238E27FC236}">
                <a16:creationId xmlns:a16="http://schemas.microsoft.com/office/drawing/2014/main" id="{090AE6D1-7919-E33B-7F58-6FC5A532D269}"/>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defRPr/>
            </a:pPr>
            <a:r>
              <a:rPr lang="el-GR" sz="2600" b="0" dirty="0">
                <a:solidFill>
                  <a:schemeClr val="accent1">
                    <a:lumMod val="75000"/>
                  </a:schemeClr>
                </a:solidFill>
              </a:rPr>
              <a:t>-	Ψηφιακές αναβαθμίσεις 9 Μουσείων της Π-ΑΜΘ.</a:t>
            </a:r>
          </a:p>
          <a:p>
            <a:pPr algn="just">
              <a:lnSpc>
                <a:spcPct val="150000"/>
              </a:lnSpc>
              <a:tabLst>
                <a:tab pos="714375" algn="l"/>
              </a:tabLst>
              <a:defRPr/>
            </a:pPr>
            <a:r>
              <a:rPr lang="el-GR" sz="2600" b="0" dirty="0">
                <a:solidFill>
                  <a:schemeClr val="accent1">
                    <a:lumMod val="75000"/>
                  </a:schemeClr>
                </a:solidFill>
              </a:rPr>
              <a:t>-	Ενίσχυση Γνώσεων και Δεξιοτήτων Ανθρώπινου Δυναμικού στην περιοχή 	εφαρμογής της </a:t>
            </a:r>
            <a:r>
              <a:rPr lang="el-GR" sz="2600" b="0" dirty="0" err="1">
                <a:solidFill>
                  <a:schemeClr val="accent1">
                    <a:lumMod val="75000"/>
                  </a:schemeClr>
                </a:solidFill>
              </a:rPr>
              <a:t>ΟΧΕ</a:t>
            </a:r>
            <a:r>
              <a:rPr lang="el-GR" sz="2600" b="0" dirty="0">
                <a:solidFill>
                  <a:schemeClr val="accent1">
                    <a:lumMod val="75000"/>
                  </a:schemeClr>
                </a:solidFill>
              </a:rPr>
              <a:t>.</a:t>
            </a:r>
          </a:p>
          <a:p>
            <a:pPr algn="just">
              <a:lnSpc>
                <a:spcPct val="150000"/>
              </a:lnSpc>
              <a:tabLst>
                <a:tab pos="714375" algn="l"/>
              </a:tabLst>
              <a:defRPr/>
            </a:pPr>
            <a:r>
              <a:rPr lang="el-GR" sz="2600" b="0" dirty="0">
                <a:solidFill>
                  <a:schemeClr val="accent1">
                    <a:lumMod val="75000"/>
                  </a:schemeClr>
                </a:solidFill>
              </a:rPr>
              <a:t>-	Ενίσχυση επιχειρηματικότητας στην περιοχή εφαρμογής της </a:t>
            </a:r>
            <a:r>
              <a:rPr lang="el-GR" sz="2600" b="0" dirty="0" err="1">
                <a:solidFill>
                  <a:schemeClr val="accent1">
                    <a:lumMod val="75000"/>
                  </a:schemeClr>
                </a:solidFill>
              </a:rPr>
              <a:t>ΟΧΕ</a:t>
            </a:r>
            <a:r>
              <a:rPr lang="el-GR" sz="2600" b="0" dirty="0">
                <a:solidFill>
                  <a:schemeClr val="accent1">
                    <a:lumMod val="75000"/>
                  </a:schemeClr>
                </a:solidFill>
              </a:rPr>
              <a:t>.</a:t>
            </a:r>
          </a:p>
          <a:p>
            <a:pPr marL="714375" lvl="0" indent="-714375" algn="just">
              <a:lnSpc>
                <a:spcPct val="150000"/>
              </a:lnSpc>
              <a:buFontTx/>
              <a:buChar char="-"/>
              <a:tabLst>
                <a:tab pos="714375" algn="l"/>
              </a:tabLst>
              <a:defRPr/>
            </a:pPr>
            <a:endParaRPr lang="el-GR" sz="2600" b="0" dirty="0">
              <a:solidFill>
                <a:schemeClr val="accent1">
                  <a:lumMod val="75000"/>
                </a:schemeClr>
              </a:solidFill>
            </a:endParaRPr>
          </a:p>
          <a:p>
            <a:pPr marL="714375" indent="-714375" algn="just">
              <a:lnSpc>
                <a:spcPct val="150000"/>
              </a:lnSpc>
              <a:buFontTx/>
              <a:buChar char="-"/>
              <a:tabLst>
                <a:tab pos="714375" algn="l"/>
              </a:tabLst>
              <a:defRPr/>
            </a:pPr>
            <a:endParaRPr lang="el-GR" sz="2600" b="0" dirty="0">
              <a:solidFill>
                <a:schemeClr val="accent1">
                  <a:lumMod val="75000"/>
                </a:schemeClr>
              </a:solidFill>
            </a:endParaRPr>
          </a:p>
        </p:txBody>
      </p:sp>
    </p:spTree>
    <p:extLst>
      <p:ext uri="{BB962C8B-B14F-4D97-AF65-F5344CB8AC3E}">
        <p14:creationId xmlns:p14="http://schemas.microsoft.com/office/powerpoint/2010/main" val="131490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FA6415E9-A214-B7CC-44BA-A79C4E0127D4}"/>
              </a:ext>
            </a:extLst>
          </p:cNvPr>
          <p:cNvSpPr txBox="1">
            <a:spLocks/>
          </p:cNvSpPr>
          <p:nvPr/>
        </p:nvSpPr>
        <p:spPr>
          <a:xfrm>
            <a:off x="0" y="0"/>
            <a:ext cx="12192000" cy="5979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lnSpc>
                <a:spcPct val="150000"/>
              </a:lnSpc>
              <a:tabLst>
                <a:tab pos="714375" algn="l"/>
              </a:tabLst>
              <a:defRPr/>
            </a:pPr>
            <a:r>
              <a:rPr lang="el-GR" sz="3200" b="1" dirty="0" err="1">
                <a:solidFill>
                  <a:schemeClr val="accent1">
                    <a:lumMod val="75000"/>
                  </a:schemeClr>
                </a:solidFill>
                <a:latin typeface="+mn-lt"/>
              </a:rPr>
              <a:t>ΟΧΕ</a:t>
            </a:r>
            <a:r>
              <a:rPr lang="el-GR" sz="3200" b="1" dirty="0">
                <a:solidFill>
                  <a:schemeClr val="accent1">
                    <a:lumMod val="75000"/>
                  </a:schemeClr>
                </a:solidFill>
                <a:latin typeface="+mn-lt"/>
              </a:rPr>
              <a:t> «Πολιτιστικής – Τουριστικής Διαδρομής Εγνατίας Οδού»</a:t>
            </a:r>
          </a:p>
        </p:txBody>
      </p:sp>
      <p:sp>
        <p:nvSpPr>
          <p:cNvPr id="6" name="TextBox 5">
            <a:extLst>
              <a:ext uri="{FF2B5EF4-FFF2-40B4-BE49-F238E27FC236}">
                <a16:creationId xmlns:a16="http://schemas.microsoft.com/office/drawing/2014/main" id="{090AE6D1-7919-E33B-7F58-6FC5A532D269}"/>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defRPr/>
            </a:pPr>
            <a:r>
              <a:rPr lang="el-GR" sz="2600" b="0" dirty="0">
                <a:solidFill>
                  <a:schemeClr val="accent1">
                    <a:lumMod val="75000"/>
                  </a:schemeClr>
                </a:solidFill>
              </a:rPr>
              <a:t>Ανάλογα με την πορεία ωρίμανσης των ανωτέρω έργων θα ενεργοποιούνται οι σχετικές προσκλήσεις υποβολής προτάσεων.</a:t>
            </a:r>
          </a:p>
          <a:p>
            <a:pPr algn="just">
              <a:lnSpc>
                <a:spcPct val="150000"/>
              </a:lnSpc>
              <a:tabLst>
                <a:tab pos="714375" algn="l"/>
              </a:tabLst>
              <a:defRPr/>
            </a:pPr>
            <a:r>
              <a:rPr lang="el-GR" sz="2600" b="0" dirty="0">
                <a:solidFill>
                  <a:schemeClr val="accent1">
                    <a:lumMod val="75000"/>
                  </a:schemeClr>
                </a:solidFill>
              </a:rPr>
              <a:t>Μέχρι σήμερα, έχουν εκδοθεί 2 προσκλήσεις υποβολής προτάσεων (</a:t>
            </a:r>
            <a:r>
              <a:rPr lang="el-GR" sz="2600" b="0" dirty="0" err="1">
                <a:solidFill>
                  <a:schemeClr val="accent1">
                    <a:lumMod val="75000"/>
                  </a:schemeClr>
                </a:solidFill>
              </a:rPr>
              <a:t>εμπροσθοβαρών</a:t>
            </a:r>
            <a:r>
              <a:rPr lang="el-GR" sz="2600" b="0" dirty="0">
                <a:solidFill>
                  <a:schemeClr val="accent1">
                    <a:lumMod val="75000"/>
                  </a:schemeClr>
                </a:solidFill>
              </a:rPr>
              <a:t> και </a:t>
            </a:r>
            <a:r>
              <a:rPr lang="el-GR" sz="2600" b="0" dirty="0" err="1">
                <a:solidFill>
                  <a:schemeClr val="accent1">
                    <a:lumMod val="75000"/>
                  </a:schemeClr>
                </a:solidFill>
              </a:rPr>
              <a:t>τμηματοποιημένων</a:t>
            </a:r>
            <a:r>
              <a:rPr lang="el-GR" sz="2600" b="0" dirty="0">
                <a:solidFill>
                  <a:schemeClr val="accent1">
                    <a:lumMod val="75000"/>
                  </a:schemeClr>
                </a:solidFill>
              </a:rPr>
              <a:t>) και ειδικότερα:</a:t>
            </a:r>
          </a:p>
          <a:p>
            <a:pPr lvl="0" algn="l">
              <a:lnSpc>
                <a:spcPct val="150000"/>
              </a:lnSpc>
              <a:tabLst>
                <a:tab pos="714375" algn="l"/>
              </a:tabLst>
              <a:defRPr/>
            </a:pPr>
            <a:r>
              <a:rPr lang="el-GR" sz="2600" b="0" dirty="0">
                <a:solidFill>
                  <a:schemeClr val="accent1">
                    <a:lumMod val="75000"/>
                  </a:schemeClr>
                </a:solidFill>
              </a:rPr>
              <a:t>-	Δράση 5.2.α: </a:t>
            </a:r>
            <a:r>
              <a:rPr lang="el-GR" sz="2600" b="0" dirty="0" err="1">
                <a:solidFill>
                  <a:schemeClr val="accent1">
                    <a:lumMod val="75000"/>
                  </a:schemeClr>
                </a:solidFill>
              </a:rPr>
              <a:t>ΟΧΕ</a:t>
            </a:r>
            <a:r>
              <a:rPr lang="el-GR" sz="2600" b="0" dirty="0">
                <a:solidFill>
                  <a:schemeClr val="accent1">
                    <a:lumMod val="75000"/>
                  </a:schemeClr>
                </a:solidFill>
              </a:rPr>
              <a:t> Πολιτιστικής - Τουριστικής Διαδρομής Εγνατίας Οδού 	(</a:t>
            </a:r>
            <a:r>
              <a:rPr lang="el-GR" sz="2600" b="0" dirty="0" err="1">
                <a:solidFill>
                  <a:schemeClr val="accent1">
                    <a:lumMod val="75000"/>
                  </a:schemeClr>
                </a:solidFill>
              </a:rPr>
              <a:t>τμηματοποιημένα</a:t>
            </a:r>
            <a:r>
              <a:rPr lang="el-GR" sz="2600" b="0" dirty="0">
                <a:solidFill>
                  <a:schemeClr val="accent1">
                    <a:lumMod val="75000"/>
                  </a:schemeClr>
                </a:solidFill>
              </a:rPr>
              <a:t> έργα) (ΑΜΘ46) </a:t>
            </a:r>
            <a:r>
              <a:rPr lang="el-GR" sz="2600" dirty="0">
                <a:solidFill>
                  <a:schemeClr val="accent1">
                    <a:lumMod val="75000"/>
                  </a:schemeClr>
                </a:solidFill>
              </a:rPr>
              <a:t>προϋπολογισμού 23 εκατ. €</a:t>
            </a:r>
            <a:r>
              <a:rPr lang="el-GR" sz="2600" b="0" dirty="0">
                <a:solidFill>
                  <a:schemeClr val="accent1">
                    <a:lumMod val="75000"/>
                  </a:schemeClr>
                </a:solidFill>
              </a:rPr>
              <a:t> και</a:t>
            </a:r>
            <a:br>
              <a:rPr lang="el-GR" sz="2600" b="0" dirty="0">
                <a:solidFill>
                  <a:schemeClr val="accent1">
                    <a:lumMod val="75000"/>
                  </a:schemeClr>
                </a:solidFill>
              </a:rPr>
            </a:br>
            <a:r>
              <a:rPr lang="el-GR" sz="2600" b="0" dirty="0">
                <a:solidFill>
                  <a:schemeClr val="accent1">
                    <a:lumMod val="75000"/>
                  </a:schemeClr>
                </a:solidFill>
              </a:rPr>
              <a:t>-	Δράση 5.2.α: </a:t>
            </a:r>
            <a:r>
              <a:rPr lang="el-GR" sz="2600" b="0" dirty="0" err="1">
                <a:solidFill>
                  <a:schemeClr val="accent1">
                    <a:lumMod val="75000"/>
                  </a:schemeClr>
                </a:solidFill>
              </a:rPr>
              <a:t>ΟΧΕ</a:t>
            </a:r>
            <a:r>
              <a:rPr lang="el-GR" sz="2600" b="0" dirty="0">
                <a:solidFill>
                  <a:schemeClr val="accent1">
                    <a:lumMod val="75000"/>
                  </a:schemeClr>
                </a:solidFill>
              </a:rPr>
              <a:t> Πολιτιστικής - Τουριστικής Διαδρομής Εγνατίας Οδού 	(μεταφερόμενα έργα) (ΑΜΘ48) </a:t>
            </a:r>
            <a:r>
              <a:rPr lang="el-GR" sz="2600" dirty="0">
                <a:solidFill>
                  <a:schemeClr val="accent1">
                    <a:lumMod val="75000"/>
                  </a:schemeClr>
                </a:solidFill>
              </a:rPr>
              <a:t>προϋπολογισμού 8,5 εκατ. €</a:t>
            </a:r>
            <a:r>
              <a:rPr lang="el-GR" sz="2600" b="0" dirty="0">
                <a:solidFill>
                  <a:schemeClr val="accent1">
                    <a:lumMod val="75000"/>
                  </a:schemeClr>
                </a:solidFill>
              </a:rPr>
              <a:t>.</a:t>
            </a:r>
          </a:p>
          <a:p>
            <a:pPr marL="714375" lvl="0" indent="-714375" algn="just">
              <a:lnSpc>
                <a:spcPct val="150000"/>
              </a:lnSpc>
              <a:buFontTx/>
              <a:buChar char="-"/>
              <a:tabLst>
                <a:tab pos="714375" algn="l"/>
              </a:tabLst>
              <a:defRPr/>
            </a:pPr>
            <a:endParaRPr lang="el-GR" sz="2600" b="0" dirty="0">
              <a:solidFill>
                <a:schemeClr val="accent1">
                  <a:lumMod val="75000"/>
                </a:schemeClr>
              </a:solidFill>
            </a:endParaRPr>
          </a:p>
          <a:p>
            <a:pPr marL="714375" indent="-714375" algn="just">
              <a:lnSpc>
                <a:spcPct val="150000"/>
              </a:lnSpc>
              <a:buFontTx/>
              <a:buChar char="-"/>
              <a:tabLst>
                <a:tab pos="714375" algn="l"/>
              </a:tabLst>
              <a:defRPr/>
            </a:pPr>
            <a:endParaRPr lang="el-GR" sz="2600" b="0" dirty="0">
              <a:solidFill>
                <a:schemeClr val="accent1">
                  <a:lumMod val="75000"/>
                </a:schemeClr>
              </a:solidFill>
            </a:endParaRPr>
          </a:p>
        </p:txBody>
      </p:sp>
    </p:spTree>
    <p:extLst>
      <p:ext uri="{BB962C8B-B14F-4D97-AF65-F5344CB8AC3E}">
        <p14:creationId xmlns:p14="http://schemas.microsoft.com/office/powerpoint/2010/main" val="70167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66918</TotalTime>
  <Words>933</Words>
  <Application>Microsoft Office PowerPoint</Application>
  <PresentationFormat>Ευρεία οθόνη</PresentationFormat>
  <Paragraphs>79</Paragraphs>
  <Slides>20</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3</vt:i4>
      </vt:variant>
      <vt:variant>
        <vt:lpstr>Τίτλοι διαφανειών</vt:lpstr>
      </vt:variant>
      <vt:variant>
        <vt:i4>20</vt:i4>
      </vt:variant>
    </vt:vector>
  </HeadingPairs>
  <TitlesOfParts>
    <vt:vector size="26" baseType="lpstr">
      <vt:lpstr>Arial</vt:lpstr>
      <vt:lpstr>Calibri</vt:lpstr>
      <vt:lpstr>Trebuchet MS</vt:lpstr>
      <vt:lpstr>Θέμα του Office</vt:lpstr>
      <vt:lpstr>Προσαρμοσμένη σχεδίαση</vt:lpstr>
      <vt:lpstr>1_Προσαρμοσμένη σχεδίαση</vt:lpstr>
      <vt:lpstr>Ενημέρωση για πράξεις Στρατηγικής Σημασίας του Επιχειρησιακού Προγράμματος  «Ανατολική Μακεδονία και Θράκη» 2014-2020</vt:lpstr>
      <vt:lpstr>Πράξεις Στρατηγικής Σημασίας </vt:lpstr>
      <vt:lpstr>ΟΧΕ «Πολιτιστικής – Τουριστικής Διαδρομής Εγνατίας Οδού»</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Πράξεις Στρατηγικής Σημασίας </vt:lpstr>
      <vt:lpstr>Κτιριακές Εγκαταστάσεις στην Κομοτηνή</vt:lpstr>
      <vt:lpstr>Κτιριακές Εγκαταστάσεις στην Κομοτηνή</vt:lpstr>
      <vt:lpstr>Πράξεις Στρατηγικής Σημασίας </vt:lpstr>
      <vt:lpstr>Πράξεις Στρατηγικής Σημασίας </vt:lpstr>
      <vt:lpstr>Παρουσίαση του PowerPoint</vt:lpstr>
      <vt:lpstr>Πράξεις Στρατηγικής Σημασίας </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User</cp:lastModifiedBy>
  <cp:revision>247</cp:revision>
  <cp:lastPrinted>2022-11-24T12:35:02Z</cp:lastPrinted>
  <dcterms:created xsi:type="dcterms:W3CDTF">2022-06-03T15:25:51Z</dcterms:created>
  <dcterms:modified xsi:type="dcterms:W3CDTF">2024-05-25T09:37:07Z</dcterms:modified>
</cp:coreProperties>
</file>