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63" r:id="rId2"/>
    <p:sldMasterId id="2147483675" r:id="rId3"/>
  </p:sldMasterIdLst>
  <p:notesMasterIdLst>
    <p:notesMasterId r:id="rId22"/>
  </p:notesMasterIdLst>
  <p:sldIdLst>
    <p:sldId id="256" r:id="rId4"/>
    <p:sldId id="1236" r:id="rId5"/>
    <p:sldId id="1245" r:id="rId6"/>
    <p:sldId id="1240" r:id="rId7"/>
    <p:sldId id="1246" r:id="rId8"/>
    <p:sldId id="1247" r:id="rId9"/>
    <p:sldId id="911" r:id="rId10"/>
    <p:sldId id="1132" r:id="rId11"/>
    <p:sldId id="1248" r:id="rId12"/>
    <p:sldId id="1249" r:id="rId13"/>
    <p:sldId id="1134" r:id="rId14"/>
    <p:sldId id="1140" r:id="rId15"/>
    <p:sldId id="1151" r:id="rId16"/>
    <p:sldId id="1164" r:id="rId17"/>
    <p:sldId id="1153" r:id="rId18"/>
    <p:sldId id="1152" r:id="rId19"/>
    <p:sldId id="1154" r:id="rId20"/>
    <p:sldId id="929" r:id="rId21"/>
  </p:sldIdLst>
  <p:sldSz cx="12192000" cy="6858000"/>
  <p:notesSz cx="9929813" cy="679926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D4F8C"/>
    <a:srgbClr val="144E8C"/>
    <a:srgbClr val="19BEDE"/>
    <a:srgbClr val="00BFE9"/>
    <a:srgbClr val="7EC352"/>
    <a:srgbClr val="97CA3F"/>
    <a:srgbClr val="00CC99"/>
    <a:srgbClr val="F1A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3501" cy="341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624724" y="0"/>
            <a:ext cx="4303501" cy="341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F1B95-7F8A-47CA-A6BF-7AA203EB746F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81463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92506" y="3272146"/>
            <a:ext cx="7944802" cy="26772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1" y="6457727"/>
            <a:ext cx="4303501" cy="341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624724" y="6457727"/>
            <a:ext cx="4303501" cy="341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FF1BE-7326-46B5-89E4-3087D26465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301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310B2D-90C5-4955-955E-7009FDB15FAE}" type="slidenum">
              <a:rPr lang="el-GR" altLang="el-GR" smtClean="0"/>
              <a:pPr>
                <a:defRPr/>
              </a:pPr>
              <a:t>4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44852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10B2D-90C5-4955-955E-7009FDB15FA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726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10B2D-90C5-4955-955E-7009FDB15FA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464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02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DC8F0F-BA7E-7CB9-3A54-6BEA4797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0B75243-BBCD-43CE-822F-C6F698352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B4CB97-2DE6-EC80-87E7-BD3E198C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33E93E-16E7-C099-DED5-97837B9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45B22E-AFD4-EB40-0F5A-7DDF7541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6FC40F-9A36-69D8-5960-73B06ADC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3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5BD0E-ACB0-F32F-2E40-61B53F91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9647C48-58F9-1D41-3599-64F8768D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EB6C4A-BE76-9C2C-CF1D-3B213480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2D70D-9B4B-0C37-CBA9-2DE87802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2EDDF-5764-A8EC-CADA-CCA704B9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522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77DC1C3-C346-6B0A-080D-73E65C565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BF89DD-2E67-7AAC-5247-4A9E9D00A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0E958-0C65-C4CA-3376-45E28275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4282EE-F41D-7F6B-2076-C658F59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64A46E9-1CC2-A7D2-B18C-69D2B3FB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19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AEA9-71C6-468C-BEB2-7FB1CAECB70F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51F3F-A005-3BA9-10E2-3A482100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B6E654C-8964-0AF7-34FF-BD50C2C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A513F4-377C-8213-406E-E05FDA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66D9FAF-D353-4D75-6242-880A95AC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38F1B451-D1F7-FA4D-007E-083E8C9E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149384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5B180-03A5-54B2-FF10-D88D62CB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8BD2AB-2786-DEEA-66E7-D27B1A80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7A3B8E-6754-BC80-511E-63AA5605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22244D-72CD-2979-F484-80148645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DE94E2-BE2B-0F7F-9628-25ECE7C8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1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C31601-5B7E-E389-2AE1-ABDA92D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6131FF-6BD8-B2C6-28DD-930B5881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26B1E2-C7FB-27B2-717D-5D4208E3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663768-C5D9-E0C5-8700-0D441B62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157E914-FAC1-1C33-3BE9-CA363AF2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3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ED5962-0662-A4B9-DA37-982F3BC1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EBBE3A-CF74-1428-8034-9927074D2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B8698B-2578-4AE5-A22A-F33DC80AA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2523CD-C411-DF42-96BE-5013E842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00A34AE-467F-C56F-F5D0-88345088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902BEBD-379D-CE1B-D170-5AB319A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96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D81447-91D5-E3FA-4665-322C6E37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B54E7-9723-FC84-5E40-FD9C5B5E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FC01F0D-5FB6-E559-65AD-E935293C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9E3192-004C-C164-D50A-320CAC78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56367-AB5B-6B8B-AE42-39EAD7C3D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0E4C15F-4F64-8D60-AEC3-0EE18BA8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BDE0303-FC11-56B8-3B92-868092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3985EC7-CF44-F42B-603E-2ED0A469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12C978-79DA-B2DF-BA1E-F79B707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FC4F3B5-BCDD-E310-F14E-9B644255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0D03EE5-8F19-1B71-D626-2B7DE5A4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86306C-C37E-5F48-0ECB-7BD8E9D2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2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323DC95-1F9B-1304-D7CB-2DFB6981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EEAAAA-C5B4-8079-5026-3F96E46F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438664D-825B-70E2-B424-B0E48334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5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2D9265-3AED-E571-B24E-474E4433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6D340B-9A85-D1A4-B2A3-B979FECF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1AF9A-BCBF-4FEE-E23D-9E8716917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209292-DA13-E712-0F08-993783B9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CA5D16D-8992-6C3A-7D88-AB6205BC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FBF6E2-149E-8E53-CE23-E07A765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860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96CA78-E66D-AA14-B2F5-C8BA18BBFB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51C3A3A-2600-909B-C7FA-BAFEDE7B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1C4AA6C-A549-9668-BC95-EFB99184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52320E-A551-2E40-8D7A-9CCB3B42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2B16-8557-4743-8EE6-3DDFEC79069C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5BD96A-21E8-290D-D80B-E4C72C952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3E2E86-9DD1-AA85-BEF6-A05BBC05D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D4F8C"/>
                </a:solidFill>
              </a:defRPr>
            </a:lvl1pPr>
          </a:lstStyle>
          <a:p>
            <a:fld id="{C6DD6E9A-F6BC-4101-9D32-73E53CB7934B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3D71919C-7B8B-91A4-B0A8-D0AF9F0448D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64771" y="6198569"/>
            <a:ext cx="3208713" cy="6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0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AEA9-71C6-468C-BEB2-7FB1CAECB70F}" type="datetimeFigureOut">
              <a:rPr lang="el-GR" smtClean="0"/>
              <a:t>30/5/2024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eydamth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Excel_Worksheet.xlsx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4CC5C05D-F72B-3C8D-9F68-730B308AD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1755" y="5385848"/>
            <a:ext cx="2889850" cy="1360014"/>
          </a:xfrm>
          <a:prstGeom prst="snip1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85251"/>
            <a:ext cx="12192000" cy="1463675"/>
          </a:xfrm>
        </p:spPr>
        <p:txBody>
          <a:bodyPr anchor="ctr">
            <a:no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br>
              <a:rPr lang="el-GR" sz="24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l-GR" altLang="el-GR" sz="28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Ενημέρωση για τον Προγραμματισμό των προσκλήσεων</a:t>
            </a:r>
            <a:br>
              <a:rPr lang="en-US" altLang="el-GR" sz="28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l-GR" altLang="el-GR" sz="28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&amp;</a:t>
            </a:r>
            <a:br>
              <a:rPr lang="el-GR" sz="28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l-GR" sz="28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Μεθοδολογία Αξιολόγησης και Κριτήρια Επιλογής Πράξεων</a:t>
            </a:r>
            <a:r>
              <a:rPr lang="el-GR" altLang="el-GR" sz="28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br>
              <a:rPr lang="el-GR" altLang="el-GR" sz="24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l-GR" altLang="el-GR" sz="24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br>
              <a:rPr lang="el-GR" altLang="el-GR" sz="24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lang="el-GR" sz="24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0122" y="2774599"/>
            <a:ext cx="4891442" cy="803707"/>
          </a:xfrm>
        </p:spPr>
        <p:txBody>
          <a:bodyPr>
            <a:normAutofit/>
          </a:bodyPr>
          <a:lstStyle/>
          <a:p>
            <a:r>
              <a:rPr lang="el-GR" sz="1700" b="1" dirty="0">
                <a:solidFill>
                  <a:srgbClr val="00BFE0"/>
                </a:solidFill>
              </a:rPr>
              <a:t>3η Συνεδρίαση Επιτροπής Παρακολούθησης</a:t>
            </a:r>
          </a:p>
          <a:p>
            <a:r>
              <a:rPr lang="el-GR" b="1" dirty="0">
                <a:solidFill>
                  <a:srgbClr val="00BFE0"/>
                </a:solidFill>
              </a:rPr>
              <a:t>Καβάλα, 30/05/2024</a:t>
            </a:r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36796C4E-3A2D-4EC5-CE99-A5D7E00A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205" y="5637866"/>
            <a:ext cx="409179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spcBef>
                <a:spcPct val="0"/>
              </a:spcBef>
              <a:buClrTx/>
              <a:buSz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Τριαντάφυλλος Δελάκης</a:t>
            </a:r>
          </a:p>
          <a:p>
            <a:pPr lvl="0">
              <a:spcBef>
                <a:spcPct val="0"/>
              </a:spcBef>
              <a:buClrTx/>
              <a:buSz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Προϊστάμενος Μονάδας A</a:t>
            </a:r>
          </a:p>
          <a:p>
            <a:pPr lvl="0">
              <a:spcBef>
                <a:spcPct val="0"/>
              </a:spcBef>
              <a:buClrTx/>
              <a:buSz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Ειδικής Υπηρεσίας Διαχείρισης</a:t>
            </a:r>
            <a:r>
              <a:rPr lang="en-US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Προγράμματος «Ανατολική Μακεδονία, Θράκη»</a:t>
            </a:r>
          </a:p>
        </p:txBody>
      </p:sp>
    </p:spTree>
    <p:extLst>
      <p:ext uri="{BB962C8B-B14F-4D97-AF65-F5344CB8AC3E}">
        <p14:creationId xmlns:p14="http://schemas.microsoft.com/office/powerpoint/2010/main" val="345400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Πίνακας 4">
            <a:extLst>
              <a:ext uri="{FF2B5EF4-FFF2-40B4-BE49-F238E27FC236}">
                <a16:creationId xmlns:a16="http://schemas.microsoft.com/office/drawing/2014/main" id="{175514D6-302C-A725-17B0-3D9C312FF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0776"/>
              </p:ext>
            </p:extLst>
          </p:nvPr>
        </p:nvGraphicFramePr>
        <p:xfrm>
          <a:off x="1166070" y="1071419"/>
          <a:ext cx="9372621" cy="3953164"/>
        </p:xfrm>
        <a:graphic>
          <a:graphicData uri="http://schemas.openxmlformats.org/drawingml/2006/table">
            <a:tbl>
              <a:tblPr firstRow="1" firstCol="1" bandRow="1"/>
              <a:tblGrid>
                <a:gridCol w="5302944">
                  <a:extLst>
                    <a:ext uri="{9D8B030D-6E8A-4147-A177-3AD203B41FA5}">
                      <a16:colId xmlns:a16="http://schemas.microsoft.com/office/drawing/2014/main" val="743104859"/>
                    </a:ext>
                  </a:extLst>
                </a:gridCol>
                <a:gridCol w="1588191">
                  <a:extLst>
                    <a:ext uri="{9D8B030D-6E8A-4147-A177-3AD203B41FA5}">
                      <a16:colId xmlns:a16="http://schemas.microsoft.com/office/drawing/2014/main" val="1306641520"/>
                    </a:ext>
                  </a:extLst>
                </a:gridCol>
                <a:gridCol w="2481486">
                  <a:extLst>
                    <a:ext uri="{9D8B030D-6E8A-4147-A177-3AD203B41FA5}">
                      <a16:colId xmlns:a16="http://schemas.microsoft.com/office/drawing/2014/main" val="2667895381"/>
                    </a:ext>
                  </a:extLst>
                </a:gridCol>
              </a:tblGrid>
              <a:tr h="21558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highlight>
                            <a:srgbClr val="ADADAD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ΔΡΑΣΗ</a:t>
                      </a:r>
                      <a:endParaRPr lang="el-GR" sz="1100">
                        <a:effectLst/>
                        <a:highlight>
                          <a:srgbClr val="ADADAD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DA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highlight>
                            <a:srgbClr val="ADADAD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Π/Ϋ ΔΡΑΣΗΣ (€)</a:t>
                      </a:r>
                      <a:endParaRPr lang="el-GR" sz="1100">
                        <a:effectLst/>
                        <a:highlight>
                          <a:srgbClr val="ADADAD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DA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highlight>
                            <a:srgbClr val="ADADAD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ΜΕΘΟΔΟΣ ΑΞΙΟΛΟΓΗΣΗΣ</a:t>
                      </a:r>
                      <a:endParaRPr lang="el-GR" sz="1100">
                        <a:effectLst/>
                        <a:highlight>
                          <a:srgbClr val="ADADAD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D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177966"/>
                  </a:ext>
                </a:extLst>
              </a:tr>
              <a:tr h="215583"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Προτεραιότητα 4Β: Κοινωνική Ενσωμάτωση και αντιμετώπιση της φτώχειας (ΕΚΤ+)</a:t>
                      </a:r>
                      <a:endParaRPr lang="el-GR" sz="1100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343088"/>
                  </a:ext>
                </a:extLst>
              </a:tr>
              <a:tr h="9014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ESO4.11.ε: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l-GR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Νέες Δομές καταπολέμησης της βίας κατά των γυναικών</a:t>
                      </a:r>
                      <a:endParaRPr lang="el-G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l-G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1.000.000 €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Άμεση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103579"/>
                  </a:ext>
                </a:extLst>
              </a:tr>
              <a:tr h="11599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ESO4.11.η.2: 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Παροχή υπηρεσιών φροντίδας σε επίπεδο οικογενειών και τοπικών κοινοτήτων (Νέα Κέντρα Διημέρευσης Ημερήσιας Φροντίδας ΚΔΗΦ).</a:t>
                      </a:r>
                      <a:endParaRPr lang="el-G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l-GR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l-G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3.000.000 €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Συγκριτική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3215875"/>
                  </a:ext>
                </a:extLst>
              </a:tr>
              <a:tr h="146063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el-GR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ESO4.11.η.4:</a:t>
                      </a:r>
                      <a:r>
                        <a:rPr lang="el-GR" sz="1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l-GR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Παροχή υπηρεσιών φροντίδας σε επίπεδο τοπικών κοινοτήτων (Ανάπτυξη δικτύου τηλεφροντίδας - κατ’ οίκον παρακολούθησης για την ασφαλή, αυτόνομη διαβίωση ηλικιωμένων)</a:t>
                      </a:r>
                      <a:endParaRPr lang="el-G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l-GR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l-G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000.000 €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Άμεση</a:t>
                      </a:r>
                      <a:endParaRPr lang="el-G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647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593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71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34398"/>
            <a:ext cx="93117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Επιλογής πράξεων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el-GR" sz="2000" b="1" dirty="0">
                <a:solidFill>
                  <a:srgbClr val="0033CC"/>
                </a:solidFill>
              </a:rPr>
              <a:t>Άμεση Αξιολόγηση-Συγκριτική Αξιολόγηση</a:t>
            </a:r>
            <a:endParaRPr lang="en-US" sz="2000" b="1" dirty="0">
              <a:solidFill>
                <a:srgbClr val="0033CC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u="sng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BBA0E6-52C8-96B8-2C7E-6EC907C10425}"/>
              </a:ext>
            </a:extLst>
          </p:cNvPr>
          <p:cNvSpPr txBox="1"/>
          <p:nvPr/>
        </p:nvSpPr>
        <p:spPr>
          <a:xfrm>
            <a:off x="931177" y="1552602"/>
            <a:ext cx="10133973" cy="3893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1900" b="1" dirty="0"/>
              <a:t>Στάδιο Α΄: Έλεγχος πληρότητας και </a:t>
            </a:r>
            <a:r>
              <a:rPr lang="el-GR" sz="1900" b="1" dirty="0" err="1"/>
              <a:t>επιλεξιμότητας</a:t>
            </a:r>
            <a:r>
              <a:rPr lang="el-GR" sz="1900" b="1" dirty="0"/>
              <a:t>  πρότασης </a:t>
            </a:r>
            <a:r>
              <a:rPr lang="el-GR" sz="1900" dirty="0"/>
              <a:t>με</a:t>
            </a:r>
            <a:r>
              <a:rPr lang="el-GR" sz="1900" b="1" dirty="0"/>
              <a:t> </a:t>
            </a:r>
            <a:r>
              <a:rPr lang="el-GR" sz="1900" dirty="0">
                <a:effectLst/>
                <a:ea typeface="ArialNarrow"/>
                <a:cs typeface="Times New Roman" panose="02020603050405020304" pitchFamily="18" charset="0"/>
              </a:rPr>
              <a:t>στόχο να διασφαλιστούν, οι ελάχιστες προϋποθέσεις που προβλέπονται στο κανονιστικό πλαίσιο και στην πρόσκληση.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1900" dirty="0">
                <a:cs typeface="Times New Roman" panose="02020603050405020304" pitchFamily="18" charset="0"/>
              </a:rPr>
              <a:t>εξετάζεται</a:t>
            </a:r>
            <a:endParaRPr lang="el-GR" sz="1900" dirty="0"/>
          </a:p>
          <a:p>
            <a:pPr marL="1714500" lvl="3" indent="-342900">
              <a:spcBef>
                <a:spcPct val="0"/>
              </a:spcBef>
              <a:buFont typeface="+mj-lt"/>
              <a:buAutoNum type="arabicPeriod"/>
            </a:pPr>
            <a:r>
              <a:rPr lang="el-GR" sz="1900" i="0" u="none" strike="noStrike" baseline="0" dirty="0"/>
              <a:t> Εάν ο Δικαιούχος ή </a:t>
            </a:r>
            <a:r>
              <a:rPr lang="el-GR" sz="1900" dirty="0"/>
              <a:t>η ομάδα δικαιούχων ορίζεται στην πρόσκληση.</a:t>
            </a:r>
          </a:p>
          <a:p>
            <a:pPr marL="1714500" lvl="3" indent="-342900">
              <a:spcBef>
                <a:spcPct val="0"/>
              </a:spcBef>
              <a:buFont typeface="+mj-lt"/>
              <a:buAutoNum type="arabicPeriod"/>
            </a:pPr>
            <a:r>
              <a:rPr lang="el-GR" sz="1900" i="0" u="none" strike="noStrike" baseline="0" dirty="0"/>
              <a:t>Τυ</a:t>
            </a:r>
            <a:r>
              <a:rPr lang="el-GR" sz="1900" dirty="0"/>
              <a:t>πική πληρότητα και υποβολή ζητούμενων συνοδευτικών εγγράφων και η ορθότητα συμπλήρωσης του ΤΔΠ.</a:t>
            </a:r>
          </a:p>
          <a:p>
            <a:pPr marL="1714500" lvl="3" indent="-342900">
              <a:spcBef>
                <a:spcPct val="0"/>
              </a:spcBef>
              <a:buFont typeface="+mj-lt"/>
              <a:buAutoNum type="arabicPeriod"/>
            </a:pPr>
            <a:r>
              <a:rPr lang="el-GR" sz="1900" i="0" u="none" strike="noStrike" baseline="0" dirty="0"/>
              <a:t>Εάν η πράξη εμπίπτει στον στόχο πολιτικής/προτεραιότητα</a:t>
            </a:r>
            <a:r>
              <a:rPr lang="el-GR" sz="1900" dirty="0"/>
              <a:t>/ ειδικό στόχο και πεδία παρέμβασης, όπως και αν πληροί τους όρους της πρόσκλησης.</a:t>
            </a:r>
          </a:p>
          <a:p>
            <a:pPr marL="1714500" lvl="3" indent="-342900">
              <a:spcBef>
                <a:spcPct val="0"/>
              </a:spcBef>
              <a:buFont typeface="+mj-lt"/>
              <a:buAutoNum type="arabicPeriod"/>
            </a:pPr>
            <a:r>
              <a:rPr lang="el-GR" sz="1900" i="0" u="none" strike="noStrike" baseline="0" dirty="0"/>
              <a:t>Εάν υπάρχουν και έχουν υποβληθεί οι αποφ</a:t>
            </a:r>
            <a:r>
              <a:rPr lang="el-GR" sz="1900" dirty="0"/>
              <a:t>άσεις των αρμοδίων οργάνων του δικαιούχου (όπως αυτά ορίζονται από την νομοθεσία).</a:t>
            </a:r>
          </a:p>
          <a:p>
            <a:pPr lvl="3">
              <a:spcBef>
                <a:spcPct val="0"/>
              </a:spcBef>
            </a:pPr>
            <a:endParaRPr lang="el-GR" sz="1900" dirty="0"/>
          </a:p>
          <a:p>
            <a:pPr lvl="3">
              <a:spcBef>
                <a:spcPct val="0"/>
              </a:spcBef>
            </a:pPr>
            <a:r>
              <a:rPr lang="el-GR" sz="1900" dirty="0"/>
              <a:t>Όλα τα παραπάνω κριτήρια έχουν υποχρεωτική εφαρμογή και αυτό αποτελεί απαραίτητη προϋπόθεση για να συνεχιστεί η αξιολόγηση του επομένου σταδίου. </a:t>
            </a:r>
            <a:endParaRPr lang="el-GR" sz="1800" b="1" i="0" u="none" strike="noStrike" baseline="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118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72284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Στάδιο Β΄: Αξιολόγηση ανά ομάδα κριτηρίων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1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Εμπλεκόμενοι φορείς και πληρότητα περιεχομένου της πρότασης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Αρμοδιότητα δικαιούχου για την εκτέλεση της πράξης (απαιτούνται στοιχεία τεκμηρίωσης).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Αρμοδιότητα φορέα λειτουργίας και συντήρησης (απαιτούνται στοιχεία τεκμηρίωσης)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Πληρότητα και σαφήνεια του Φυσικού Αντικειμένου της πρότασης.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 err="1"/>
              <a:t>Ρεαλιστικότητα</a:t>
            </a:r>
            <a:r>
              <a:rPr lang="el-GR" sz="2000" dirty="0"/>
              <a:t> του προτεινόμενου προϋπολογισμού σε σχέση με το Φυσικό Αντικείμενο (Δημόσιες Συμβάσεις για τεχνικά έργα, προμήθειες, υπηρεσίες και Υλοποίηση με Ίδια μέσα).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 err="1"/>
              <a:t>Ρεαλιστικότητα</a:t>
            </a:r>
            <a:r>
              <a:rPr lang="el-GR" sz="2000" dirty="0"/>
              <a:t> χρονοδιαγράμματος, σε σχέση με Φυσικό Αντικείμενο, μέθοδο υλοποίησης, επίπεδο ωριμότητας, ενδεχόμενους κινδύνους/εμπλοκές </a:t>
            </a:r>
            <a:r>
              <a:rPr lang="el-GR" sz="2000" dirty="0" err="1"/>
              <a:t>κλπ</a:t>
            </a:r>
            <a:r>
              <a:rPr lang="el-GR" sz="2000" dirty="0"/>
              <a:t> που επιφέρουν χρονικές καθυστερήσεις 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09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2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Τήρηση θεσμικού πλαισίου και ενσωμάτωση οριζόντιων πολιτικών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Τήρηση θεσμικού πλαισίου ως προς τις δημόσιες συμβάσεις τεχνικών έργων, μελετών, προμηθειών και υπηρεσιών.</a:t>
            </a:r>
            <a:endParaRPr lang="el-GR" sz="2000" b="1" dirty="0"/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Τήρηση θεσμικού πλαισίου πλην δημοσίων συμβάσεων, λαμβάνοντας υπόψη τον Χάρτη Θεμελιωδών Δικαιωμάτων της Ευρωπαϊκής Ένωσης. (αξιοπρέπεια, ελευθερία, ισότητα, αλληλεγγύη, ιθαγένεια, δικαιοσύνη)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Συμβατότητα της πράξης με τους κανόνες του ανταγωνισμού και των κρατικών ενισχύσεων.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Με ποιο τρόπο η προτεινόμενη πράξη σέβεται την αρχή της Αειφόρου Ανάπτυξης και ειδικότερα σε σχέση με τους όρους, περιορισμούς και κατευθύνσεις της εγκεκριμένης ΣΜΠΕ.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Ενίσχυση της κλιματικής ανθεκτικότητας. (εφαρμόζεται σε έργα υποδομής)</a:t>
            </a: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20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Αξιολόγηση ανά ομάδα κριτηρίων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2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Τήρηση θεσμικού πλαισίου και ενσωμάτωση οριζόντιων πολιτικών </a:t>
            </a:r>
            <a:r>
              <a:rPr lang="el-GR" sz="1050" b="1" i="1" dirty="0"/>
              <a:t>(συνέχεια)</a:t>
            </a:r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6.    Προάσπιση και προαγωγή της ισότητας μεταξύ ανδρών και γυναικών.</a:t>
            </a:r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7.    Αποτροπή κάθε διάκρισης λόγω φύλου, φυλετικής ή </a:t>
            </a:r>
            <a:r>
              <a:rPr lang="el-GR" sz="2000" dirty="0" err="1"/>
              <a:t>εθνοτικής</a:t>
            </a:r>
            <a:r>
              <a:rPr lang="el-GR" sz="2000" dirty="0"/>
              <a:t> καταγωγής,  </a:t>
            </a:r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       θρησκείας ή πεποιθήσεων, αναπηρίας, ηλικίας ή γενετήσιου προσανατολισμού.</a:t>
            </a:r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8.   Εξασφάλιση της προσβασιμότητας των ατόμων με αναπηρία.</a:t>
            </a:r>
          </a:p>
          <a:p>
            <a:pPr marL="457200" indent="-457200" algn="just" eaLnBrk="1" hangingPunct="1">
              <a:spcBef>
                <a:spcPct val="0"/>
              </a:spcBef>
              <a:buAutoNum type="arabicPeriod" startAt="6"/>
            </a:pPr>
            <a:endParaRPr lang="el-GR" sz="2000" dirty="0"/>
          </a:p>
          <a:p>
            <a:pPr marL="457200" indent="-457200" algn="just" eaLnBrk="1" hangingPunct="1">
              <a:spcBef>
                <a:spcPct val="0"/>
              </a:spcBef>
              <a:buAutoNum type="arabicPeriod" startAt="6"/>
            </a:pPr>
            <a:endParaRPr lang="el-GR" sz="2000" dirty="0"/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Η πρόταση αξιολογείται θετικά όταν πληροί τα κριτήρια με τις επιμέρους προϋποθέσεις ή αιτιολογημένα δεν εφαρμόζεται ή/και δεν απαιτείται.</a:t>
            </a:r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900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3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Σκοπιμότητα υλοποίησης 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Αναγκαιότητα υλοποίησης της πράξης (κατά πόσο και με τι τρόπο συμβάλλει στην αντιμετώπιση του προβλήματος). </a:t>
            </a:r>
            <a:r>
              <a:rPr kumimoji="0" lang="el-GR" sz="20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Τιμή ΝΑΙ/ΟΧΙ</a:t>
            </a:r>
            <a:endParaRPr lang="el-GR" sz="2000" i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Αποτελεσματικότητα (βαθμός συμβολής στην επίτευξη των στόχων σε επίπεδο δεικτών).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Βαθμολογούμενο</a:t>
            </a:r>
            <a:endParaRPr lang="el-GR" sz="2000" dirty="0"/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Αποδοτικότητα πράξης (βέλτιστη σχέση μεταξύ του ποσού στήριξης και της επίτευξης των στόχων/εκροών).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Βαθμολογούμενο</a:t>
            </a:r>
            <a:endParaRPr lang="el-GR" sz="2000" dirty="0"/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Βιωσιμότητα, λειτουργικότητα, αξιοποίηση παραδοτέων. </a:t>
            </a:r>
            <a:r>
              <a:rPr lang="el-GR" sz="2000" i="1" dirty="0">
                <a:solidFill>
                  <a:schemeClr val="accent2">
                    <a:lumMod val="75000"/>
                  </a:schemeClr>
                </a:solidFill>
              </a:rPr>
              <a:t>Τιμή ΝΑΙ/ΟΧΙ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Καινοτομία </a:t>
            </a:r>
            <a:r>
              <a:rPr kumimoji="0" lang="el-GR" sz="20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Τιμή ΝΑΙ/ΌΧΙ/Δεν Εφαρμόζεται</a:t>
            </a:r>
            <a:endParaRPr lang="el-GR" sz="2000" i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endParaRPr lang="el-GR" sz="2000" dirty="0"/>
          </a:p>
          <a:p>
            <a:pPr algn="ctr">
              <a:spcBef>
                <a:spcPct val="0"/>
              </a:spcBef>
            </a:pPr>
            <a:r>
              <a:rPr lang="el-GR" sz="2000" dirty="0"/>
              <a:t>Θετική αξιολόγηση βαθμολογούμενων κριτήριων με ελάχιστο βαθμό  και τιμή ΝΑΙ</a:t>
            </a:r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538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 </a:t>
            </a:r>
            <a:endParaRPr lang="el-GR" sz="2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4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Ωριμότητα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Στάδιο εξέλιξης των απαιτούμενων ενεργειών ωρίμασης της πράξης (ανά </a:t>
            </a:r>
            <a:r>
              <a:rPr lang="el-GR" sz="2000" dirty="0" err="1"/>
              <a:t>υποέργο</a:t>
            </a:r>
            <a:r>
              <a:rPr lang="el-GR" sz="2000" dirty="0"/>
              <a:t>)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Βαθμός Προόδου διοικητικών ή άλλων ενεργειών, απαραίτητων για την υλοποίηση</a:t>
            </a:r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  <a:p>
            <a:pPr marL="457200" indent="-457200" algn="just" eaLnBrk="1" hangingPunct="1">
              <a:spcBef>
                <a:spcPct val="0"/>
              </a:spcBef>
              <a:buAutoNum type="arabicPeriod" startAt="6"/>
            </a:pPr>
            <a:endParaRPr lang="el-GR" sz="2000" dirty="0"/>
          </a:p>
          <a:p>
            <a:pPr algn="ctr" eaLnBrk="1" hangingPunct="1">
              <a:spcBef>
                <a:spcPct val="0"/>
              </a:spcBef>
            </a:pPr>
            <a:r>
              <a:rPr lang="el-GR" sz="2000" dirty="0"/>
              <a:t>Βαθμολογούμενα κριτήρια σε περίπτωση συγκριτικής αξιολόγησης</a:t>
            </a:r>
          </a:p>
          <a:p>
            <a:pPr algn="ctr" eaLnBrk="1" hangingPunct="1">
              <a:spcBef>
                <a:spcPct val="0"/>
              </a:spcBef>
            </a:pPr>
            <a:r>
              <a:rPr lang="el-GR" sz="2000" dirty="0"/>
              <a:t>ΝΑΙ/ΌΧΙ σε περίπτωση άμεσης αξιολόγησης</a:t>
            </a:r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463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Αξιολόγησης</a:t>
            </a: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sz="2000" b="1" i="0" u="none" strike="noStrike" baseline="0" dirty="0">
              <a:solidFill>
                <a:srgbClr val="0033CC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Τα κριτήρια,  στη τελική τους μορφή, προέκυψαν από την  διαβούλευση με την ΕΕ, ΕΥΣΕΚΤ, ΕΥΣΠΕΠ</a:t>
            </a:r>
            <a:endParaRPr lang="el-GR" sz="2000" i="0" u="none" strike="noStrike" baseline="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84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4CC5C05D-F72B-3C8D-9F68-730B308AD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1755" y="5385848"/>
            <a:ext cx="2889850" cy="1360014"/>
          </a:xfrm>
          <a:prstGeom prst="snip1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85251"/>
            <a:ext cx="12192000" cy="1463675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br>
              <a:rPr lang="el-GR" sz="2800" b="1" dirty="0"/>
            </a:br>
            <a:r>
              <a:rPr lang="el-GR" sz="2800" b="1" i="1" dirty="0"/>
              <a:t>… ευχαριστούμε για την προσοχή σας</a:t>
            </a:r>
            <a:br>
              <a:rPr lang="el-GR" sz="2800" b="1" i="1" dirty="0"/>
            </a:br>
            <a:endParaRPr lang="el-GR" sz="1000" i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0122" y="2774599"/>
            <a:ext cx="3727485" cy="803707"/>
          </a:xfrm>
        </p:spPr>
        <p:txBody>
          <a:bodyPr>
            <a:normAutofit/>
          </a:bodyPr>
          <a:lstStyle/>
          <a:p>
            <a:endParaRPr lang="el-GR" b="1" dirty="0">
              <a:solidFill>
                <a:srgbClr val="00BFE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7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D04BE92-7E9A-573A-FA46-FE87B0C22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160001"/>
            <a:ext cx="9144000" cy="1469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Ενημέρωση της Επιτροπής για τον Προγραμματισμό των Προσκλήσεων</a:t>
            </a:r>
            <a:endParaRPr lang="en-US" altLang="el-GR" sz="28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D5242F0C-72EF-CADC-13C0-1D7B50926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511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Προγραμματισμός Προσκλήσεων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36D6D3A5-A831-6DAD-70C0-7024CC239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0099676" y="1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perifereia_logo">
            <a:extLst>
              <a:ext uri="{FF2B5EF4-FFF2-40B4-BE49-F238E27FC236}">
                <a16:creationId xmlns:a16="http://schemas.microsoft.com/office/drawing/2014/main" id="{1A08804D-E763-2AA2-2CD6-BB0FBC69D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"/>
            <a:ext cx="568326" cy="51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79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D50AEDEB-7CA6-0960-6968-EA522ABAE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511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Προγραμματισμός Προσκλήσεων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F11FF1D8-A785-2A9B-3B1E-5E7720C36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0099676" y="1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perifereia_logo">
            <a:extLst>
              <a:ext uri="{FF2B5EF4-FFF2-40B4-BE49-F238E27FC236}">
                <a16:creationId xmlns:a16="http://schemas.microsoft.com/office/drawing/2014/main" id="{9E4AFD0F-CC01-238C-8EDA-841F6C35F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"/>
            <a:ext cx="568326" cy="51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3344F4A-C341-DD47-03F3-461645750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1" y="790641"/>
            <a:ext cx="10732654" cy="50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l-GR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Σύμφωνα με: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άρθρο 49 του Κανονισμού (ΕΕ) 2021/1060 για τον «Καθορισμό κοινών διατάξεων για τα Ευρωπαϊκά Ταμεία» και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τα άρθρα 8 &amp; 35 του Ν. 4914/2022 για τη «Διαχείριση, έλεγχος και εφαρμογή αναπτυξιακών παρεμβάσεων για την Προγραμματική Περίοδο 2021-2027»</a:t>
            </a:r>
            <a:endParaRPr lang="en-US" sz="2800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el-GR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διαχειριστική αρχή εξασφαλίζει τη δημοσίευση στον ιστότοπο του Προγράμματος (</a:t>
            </a:r>
            <a:r>
              <a:rPr lang="en-GB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https://www.eydamth.gr/</a:t>
            </a:r>
            <a:r>
              <a:rPr lang="el-GR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και στην ενιαία διαδικτυακή πύλη για το ΕΣΠΑ</a:t>
            </a:r>
            <a:r>
              <a:rPr lang="en-US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(https://www.espa.gr) χρονοδιαγράμματος των</a:t>
            </a:r>
            <a:r>
              <a:rPr lang="en-US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προγραμματισμένων</a:t>
            </a:r>
            <a:r>
              <a:rPr lang="en-US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προσκλήσεων υποβολής προτάσεων, το οποίο επικαιροποιείται τουλάχιστον</a:t>
            </a:r>
            <a:r>
              <a:rPr lang="en-US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τρεις φορές κατ’ έτος.</a:t>
            </a:r>
            <a:endParaRPr lang="el-GR" altLang="el-GR" sz="2800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92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702CDF57-FEDA-3E42-6077-3D8B0D896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511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Προγραμματισμός Προσκλήσεων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F7AEE64-9A0C-5D99-2719-7F9A2F5D5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0099676" y="1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perifereia_logo">
            <a:extLst>
              <a:ext uri="{FF2B5EF4-FFF2-40B4-BE49-F238E27FC236}">
                <a16:creationId xmlns:a16="http://schemas.microsoft.com/office/drawing/2014/main" id="{60356802-527C-1DD9-C027-2F21A24B8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"/>
            <a:ext cx="568326" cy="51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44A41315-251D-AA08-EA91-F06925E327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48" y="651754"/>
            <a:ext cx="11848289" cy="497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482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702CDF57-FEDA-3E42-6077-3D8B0D896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511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Προγραμματισμός Προσκλήσεων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F7AEE64-9A0C-5D99-2719-7F9A2F5D5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0099676" y="1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perifereia_logo">
            <a:extLst>
              <a:ext uri="{FF2B5EF4-FFF2-40B4-BE49-F238E27FC236}">
                <a16:creationId xmlns:a16="http://schemas.microsoft.com/office/drawing/2014/main" id="{60356802-527C-1DD9-C027-2F21A24B8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"/>
            <a:ext cx="568326" cy="51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Αντικείμενο 12">
            <a:extLst>
              <a:ext uri="{FF2B5EF4-FFF2-40B4-BE49-F238E27FC236}">
                <a16:creationId xmlns:a16="http://schemas.microsoft.com/office/drawing/2014/main" id="{9D9AA485-072F-70A3-F8E6-986C6978C9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791396"/>
              </p:ext>
            </p:extLst>
          </p:nvPr>
        </p:nvGraphicFramePr>
        <p:xfrm>
          <a:off x="535709" y="511176"/>
          <a:ext cx="11434617" cy="5566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9697877" imgH="6454053" progId="Excel.Sheet.12">
                  <p:embed/>
                </p:oleObj>
              </mc:Choice>
              <mc:Fallback>
                <p:oleObj name="Worksheet" r:id="rId5" imgW="19697877" imgH="645405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709" y="511176"/>
                        <a:ext cx="11434617" cy="5566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157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702CDF57-FEDA-3E42-6077-3D8B0D896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511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Προγραμματισμός Προσκλήσεων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F7AEE64-9A0C-5D99-2719-7F9A2F5D5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0099676" y="1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perifereia_logo">
            <a:extLst>
              <a:ext uri="{FF2B5EF4-FFF2-40B4-BE49-F238E27FC236}">
                <a16:creationId xmlns:a16="http://schemas.microsoft.com/office/drawing/2014/main" id="{60356802-527C-1DD9-C027-2F21A24B8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"/>
            <a:ext cx="568326" cy="51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Αντικείμενο 1">
            <a:extLst>
              <a:ext uri="{FF2B5EF4-FFF2-40B4-BE49-F238E27FC236}">
                <a16:creationId xmlns:a16="http://schemas.microsoft.com/office/drawing/2014/main" id="{A2902375-3C23-1AEE-2752-C7964392C5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6106425"/>
              </p:ext>
            </p:extLst>
          </p:nvPr>
        </p:nvGraphicFramePr>
        <p:xfrm>
          <a:off x="397163" y="628072"/>
          <a:ext cx="11573163" cy="5412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9697877" imgH="4808133" progId="Excel.Sheet.12">
                  <p:embed/>
                </p:oleObj>
              </mc:Choice>
              <mc:Fallback>
                <p:oleObj name="Worksheet" r:id="rId5" imgW="19697877" imgH="480813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7163" y="628072"/>
                        <a:ext cx="11573163" cy="54125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479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1660749"/>
            <a:ext cx="93117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l-GR" altLang="el-GR" sz="2000" b="1" baseline="300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Συνεδρίαση Επιτροπής Παρακολούθησης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Περιφερειακού Προγράμματος «Ανατολικής Μακεδονίας, Θράκης» 2021 - 2027</a:t>
            </a:r>
            <a:endParaRPr lang="el-GR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81300-6F69-2A24-6275-051CDC61CFBC}"/>
              </a:ext>
            </a:extLst>
          </p:cNvPr>
          <p:cNvSpPr txBox="1"/>
          <p:nvPr/>
        </p:nvSpPr>
        <p:spPr>
          <a:xfrm>
            <a:off x="1457764" y="2969432"/>
            <a:ext cx="87413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alt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Ενημέρωση για την 9</a:t>
            </a:r>
            <a:r>
              <a:rPr lang="el-GR" sz="20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Εξειδίκευση</a:t>
            </a:r>
          </a:p>
          <a:p>
            <a:pPr algn="ctr">
              <a:spcBef>
                <a:spcPct val="0"/>
              </a:spcBef>
              <a:defRPr/>
            </a:pP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Κριτήρια Επιλογής Πράξεων</a:t>
            </a:r>
            <a:r>
              <a:rPr kumimoji="0" lang="el-GR" alt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algn="ctr">
              <a:spcBef>
                <a:spcPct val="0"/>
              </a:spcBef>
              <a:defRPr/>
            </a:pPr>
            <a:endParaRPr lang="el-G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A07E51-EE49-DE5D-23D0-7E7AA57659B6}"/>
              </a:ext>
            </a:extLst>
          </p:cNvPr>
          <p:cNvSpPr txBox="1"/>
          <p:nvPr/>
        </p:nvSpPr>
        <p:spPr>
          <a:xfrm>
            <a:off x="2764173" y="4412338"/>
            <a:ext cx="61155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sz="14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Καβάλα,  30 Μαΐου 2024</a:t>
            </a:r>
            <a:endParaRPr lang="el-GR" sz="14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259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861895"/>
            <a:ext cx="10108734" cy="5727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ΕΞΕΙΔΙΚΕΥΣΗ ΠΡΟΓΡΑΜΜΑΤΟΣ</a:t>
            </a:r>
          </a:p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altLang="el-GR" b="1" dirty="0"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l-GR" altLang="el-GR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εξειδίκευση </a:t>
            </a: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του </a:t>
            </a:r>
            <a:r>
              <a:rPr lang="el-GR" alt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ΠεΠ</a:t>
            </a: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 ΑΜΘ 21-27 εγκρίθηκε με την 2903/28.5.2024 Απόφαση του Περιφερειάρχη ΑΜΘ (ενημέρωση Επιτροπής Παρακολούθησης μέσω ΔΙΑΥΛΟΥ), και περιλαμβάνει τις παρακάτω Δράσεις :</a:t>
            </a:r>
          </a:p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el-GR" sz="1800" b="1" u="sng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Προτεραιότητα 4</a:t>
            </a:r>
            <a:r>
              <a:rPr lang="en-US" sz="1800" b="1" u="sng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B</a:t>
            </a:r>
            <a:r>
              <a:rPr lang="el-GR" sz="1800" b="1" u="sng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: Κοινωνική Ενσωμάτωση και αντιμετώπιση της φτώχειας (ΕΚΤ+)</a:t>
            </a:r>
          </a:p>
          <a:p>
            <a:pPr>
              <a:spcBef>
                <a:spcPts val="1200"/>
              </a:spcBef>
            </a:pPr>
            <a:r>
              <a:rPr lang="el-GR" sz="1400" dirty="0">
                <a:latin typeface="Arial" panose="020B0604020202020204" pitchFamily="34" charset="0"/>
                <a:cs typeface="Times New Roman" panose="02020603050405020304" pitchFamily="18" charset="0"/>
              </a:rPr>
              <a:t>1. Δράση ESO4.11.ε: Νέες Δομές καταπολέμησης της βίας κατά των γυναικών (Δήμοι Ξάνθης και Καβάλας) π/υ 1,0 εκ. €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l-GR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l-GR" sz="1400" dirty="0">
                <a:latin typeface="Arial" panose="020B0604020202020204" pitchFamily="34" charset="0"/>
                <a:cs typeface="Times New Roman" panose="02020603050405020304" pitchFamily="18" charset="0"/>
              </a:rPr>
              <a:t>Δράση ESO4.11.η.1: Παροχή υπηρεσιών φροντίδας σε επίπεδο οικογενειών και τοπικών κοινοτήτων (Νέα Κέντρα Ημερήσιας Φροντίδας Ηλικιωμένων ΚΗΦΗ), Δήμοι Περιφέρειας ΑΜΘ π/υ 5,0 εκ. €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l-GR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3. Δράση </a:t>
            </a:r>
            <a:r>
              <a:rPr lang="en-US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ESO</a:t>
            </a:r>
            <a:r>
              <a:rPr lang="el-GR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4.11.η.2: Παροχή υπηρεσιών φροντίδας σε επίπεδο οικογενειών και τοπικών κοινοτήτων (Νέα Κέντρα Διημέρευσης Ημερήσιας Φροντίδας ΚΔΗΦ), </a:t>
            </a:r>
            <a:r>
              <a:rPr lang="el-GR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ΝΠΔΔ ή ΝΠΙΔ </a:t>
            </a:r>
            <a:r>
              <a:rPr lang="el-GR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π/υ 3,0 εκ. €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l-GR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Δράση ESO4.11.η.3: Παροχή υπηρεσιών φροντίδας σε επίπεδο οικογενειών και τοπικών κοινοτήτων (Νέες Στέγες Υποστηριζόμενης Διαβίωσης – ΣΥΔ για </a:t>
            </a:r>
            <a:r>
              <a:rPr lang="el-GR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ΑμεΑ</a:t>
            </a:r>
            <a:r>
              <a:rPr lang="el-GR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ΝΠΔΔ ή ΝΠΙΔ </a:t>
            </a:r>
            <a:r>
              <a:rPr lang="el-GR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π/υ 4,0 εκ. €</a:t>
            </a:r>
            <a:endParaRPr lang="el-GR" sz="1400" dirty="0"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000"/>
              </a:lnSpc>
              <a:spcBef>
                <a:spcPts val="1200"/>
              </a:spcBef>
            </a:pPr>
            <a:r>
              <a:rPr lang="el-GR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5. Δράση </a:t>
            </a:r>
            <a:r>
              <a:rPr lang="en-US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ESO</a:t>
            </a:r>
            <a:r>
              <a:rPr lang="el-GR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4.11.η.4: Παροχή υπηρεσιών φροντίδας σε επίπεδο τοπικών κοινοτήτων (Ανάπτυξη δικτύου </a:t>
            </a:r>
            <a:r>
              <a:rPr lang="el-GR" sz="1400" dirty="0" err="1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τηλεφροντίδας</a:t>
            </a:r>
            <a:r>
              <a:rPr lang="el-GR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–</a:t>
            </a:r>
          </a:p>
          <a:p>
            <a:pPr>
              <a:lnSpc>
                <a:spcPts val="1000"/>
              </a:lnSpc>
              <a:spcBef>
                <a:spcPts val="1200"/>
              </a:spcBef>
            </a:pPr>
            <a:r>
              <a:rPr lang="el-GR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κατ’ οίκον παρακολούθησης για την ασφαλή, αυτόνομη διαβίωση ηλικιωμένων), Π</a:t>
            </a:r>
            <a:r>
              <a:rPr lang="el-GR" sz="1400" dirty="0">
                <a:latin typeface="Arial" panose="020B0604020202020204" pitchFamily="34" charset="0"/>
                <a:cs typeface="Times New Roman" panose="02020603050405020304" pitchFamily="18" charset="0"/>
              </a:rPr>
              <a:t>εριφέρεια, </a:t>
            </a:r>
            <a:r>
              <a:rPr lang="el-GR" sz="140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π/υ 2,0 εκ. €</a:t>
            </a:r>
          </a:p>
          <a:p>
            <a:pPr>
              <a:lnSpc>
                <a:spcPts val="500"/>
              </a:lnSpc>
              <a:spcBef>
                <a:spcPts val="1200"/>
              </a:spcBef>
            </a:pPr>
            <a:endParaRPr lang="el-GR" sz="1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ts val="500"/>
              </a:lnSpc>
              <a:spcBef>
                <a:spcPts val="1200"/>
              </a:spcBef>
            </a:pPr>
            <a:r>
              <a:rPr lang="el-GR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6. Δράση ESO4.11.ι.: Ενίσχυση υπηρεσιών Ψυχικής Υγείας, (Κινητές Μονάδες για παιδιά και Εφήβους και Κέντρο Ημέρας),</a:t>
            </a:r>
          </a:p>
          <a:p>
            <a:pPr>
              <a:lnSpc>
                <a:spcPts val="500"/>
              </a:lnSpc>
              <a:spcBef>
                <a:spcPts val="1200"/>
              </a:spcBef>
            </a:pPr>
            <a:r>
              <a:rPr lang="el-GR" sz="1400" dirty="0">
                <a:latin typeface="Arial" panose="020B0604020202020204" pitchFamily="34" charset="0"/>
                <a:cs typeface="Times New Roman" panose="02020603050405020304" pitchFamily="18" charset="0"/>
              </a:rPr>
              <a:t>Νοσοκομεία Περιφέρειας/ 4</a:t>
            </a:r>
            <a:r>
              <a:rPr lang="el-GR" sz="14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η</a:t>
            </a:r>
            <a:r>
              <a:rPr lang="el-GR" sz="1400" dirty="0">
                <a:latin typeface="Arial" panose="020B0604020202020204" pitchFamily="34" charset="0"/>
                <a:cs typeface="Times New Roman" panose="02020603050405020304" pitchFamily="18" charset="0"/>
              </a:rPr>
              <a:t> ΥΠΕ, π/υ 2,1 εκ €</a:t>
            </a:r>
            <a:endParaRPr lang="el-G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8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861895"/>
            <a:ext cx="1010873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Πίνακας 10">
            <a:extLst>
              <a:ext uri="{FF2B5EF4-FFF2-40B4-BE49-F238E27FC236}">
                <a16:creationId xmlns:a16="http://schemas.microsoft.com/office/drawing/2014/main" id="{EDEF6C23-45DE-EA2F-0E28-E67F317E3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933950"/>
              </p:ext>
            </p:extLst>
          </p:nvPr>
        </p:nvGraphicFramePr>
        <p:xfrm>
          <a:off x="1166070" y="951347"/>
          <a:ext cx="9298730" cy="3101548"/>
        </p:xfrm>
        <a:graphic>
          <a:graphicData uri="http://schemas.openxmlformats.org/drawingml/2006/table">
            <a:tbl>
              <a:tblPr firstRow="1" firstCol="1" bandRow="1"/>
              <a:tblGrid>
                <a:gridCol w="5261137">
                  <a:extLst>
                    <a:ext uri="{9D8B030D-6E8A-4147-A177-3AD203B41FA5}">
                      <a16:colId xmlns:a16="http://schemas.microsoft.com/office/drawing/2014/main" val="3612010259"/>
                    </a:ext>
                  </a:extLst>
                </a:gridCol>
                <a:gridCol w="1575670">
                  <a:extLst>
                    <a:ext uri="{9D8B030D-6E8A-4147-A177-3AD203B41FA5}">
                      <a16:colId xmlns:a16="http://schemas.microsoft.com/office/drawing/2014/main" val="3616993877"/>
                    </a:ext>
                  </a:extLst>
                </a:gridCol>
                <a:gridCol w="2461923">
                  <a:extLst>
                    <a:ext uri="{9D8B030D-6E8A-4147-A177-3AD203B41FA5}">
                      <a16:colId xmlns:a16="http://schemas.microsoft.com/office/drawing/2014/main" val="3698943902"/>
                    </a:ext>
                  </a:extLst>
                </a:gridCol>
              </a:tblGrid>
              <a:tr h="115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highlight>
                            <a:srgbClr val="ADADAD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ΔΡΑΣΗ</a:t>
                      </a:r>
                      <a:endParaRPr lang="el-GR" sz="1100">
                        <a:effectLst/>
                        <a:highlight>
                          <a:srgbClr val="ADADAD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D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highlight>
                            <a:srgbClr val="ADADAD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Π/Ϋ ΔΡΑΣΗΣ (€)</a:t>
                      </a:r>
                      <a:endParaRPr lang="el-GR" sz="1100">
                        <a:effectLst/>
                        <a:highlight>
                          <a:srgbClr val="ADADAD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D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highlight>
                            <a:srgbClr val="ADADAD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ΜΕΘΟΔΟΣ ΑΞΙΟΛΟΓΗΣΗΣ</a:t>
                      </a:r>
                      <a:endParaRPr lang="el-GR" sz="1100">
                        <a:effectLst/>
                        <a:highlight>
                          <a:srgbClr val="ADADAD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D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361466"/>
                  </a:ext>
                </a:extLst>
              </a:tr>
              <a:tr h="115812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Προτεραιότητα 4Β: Κοινωνική Ενσωμάτωση και αντιμετώπιση της φτώχειας (ΕΚΤ+)</a:t>
                      </a:r>
                      <a:endParaRPr lang="el-GR" sz="1100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590991"/>
                  </a:ext>
                </a:extLst>
              </a:tr>
              <a:tr h="5870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ESO</a:t>
                      </a: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4.11.η.1: </a:t>
                      </a:r>
                      <a:r>
                        <a:rPr lang="el-GR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Παροχή υπηρεσιών φροντίδας σε επίπεδο οικογενειών και τοπικώνκοινοτήτων (Νέα Κέντρα Ημερήσιας Φροντίδας Ηλικιωμένων ΚΗΦΗ).</a:t>
                      </a:r>
                      <a:endParaRPr lang="el-G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11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5.000.000 €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Συγκριτική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065939"/>
                  </a:ext>
                </a:extLst>
              </a:tr>
              <a:tr h="5870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ESO</a:t>
                      </a: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4.11.η.3: </a:t>
                      </a:r>
                      <a:r>
                        <a:rPr lang="el-GR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Παροχή υπηρεσιών φροντίδας σε επίπεδο οικογενειών και τοπικών κοινοτήτων (Νέες Στέγες Υποστηριζόμενης Διαβίωσης – ΣΥΔ για ΑμεΑ)</a:t>
                      </a:r>
                      <a:endParaRPr lang="el-G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11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000.000 €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Συγκριτική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46522"/>
                  </a:ext>
                </a:extLst>
              </a:tr>
              <a:tr h="7081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ESO4.1, ESO4.4, ESO4.10, ESO4.11, ESO4.12 </a:t>
                      </a:r>
                      <a:endParaRPr lang="el-G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l-GR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Στρατηγικές Βιώσιμης Αστικής Ανάπτυξης Δήμων Π-ΑΜΘ (ΕΚΤ+)</a:t>
                      </a:r>
                      <a:endParaRPr lang="el-G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l-GR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l-GR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5.400.000 €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Άμεση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649058"/>
                  </a:ext>
                </a:extLst>
              </a:tr>
              <a:tr h="115812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Προτεραιότητα 5: Ολοκληρωμένη Χωρική Ανάπτυξη στην Περιφέρεια ΑΜΘ (ΕΤΠΑ)</a:t>
                      </a:r>
                      <a:endParaRPr lang="el-GR" sz="1100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227541"/>
                  </a:ext>
                </a:extLst>
              </a:tr>
              <a:tr h="2479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lang="el-GR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RSO5.1.α-στ: </a:t>
                      </a:r>
                      <a:r>
                        <a:rPr lang="el-GR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Στρατηγικές Βιώσιμης Αστικής Ανάπτυξης Δήμων Π-ΑΜΘ (ΕΤΠΑ)</a:t>
                      </a:r>
                      <a:endParaRPr lang="el-GR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71.000.000 €</a:t>
                      </a:r>
                      <a:endParaRPr lang="el-G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tabLst>
                          <a:tab pos="540385" algn="l"/>
                        </a:tabLst>
                      </a:pPr>
                      <a:r>
                        <a:rPr lang="el-GR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Άμεση</a:t>
                      </a:r>
                      <a:endParaRPr lang="el-G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907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47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66257</TotalTime>
  <Words>1382</Words>
  <Application>Microsoft Office PowerPoint</Application>
  <PresentationFormat>Ευρεία οθόνη</PresentationFormat>
  <Paragraphs>153</Paragraphs>
  <Slides>18</Slides>
  <Notes>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8" baseType="lpstr">
      <vt:lpstr>Arial</vt:lpstr>
      <vt:lpstr>ArialNarrow</vt:lpstr>
      <vt:lpstr>Calibri</vt:lpstr>
      <vt:lpstr>Times New Roman</vt:lpstr>
      <vt:lpstr>Trebuchet MS</vt:lpstr>
      <vt:lpstr>Wingdings</vt:lpstr>
      <vt:lpstr>Θέμα του Office</vt:lpstr>
      <vt:lpstr>Προσαρμοσμένη σχεδίαση</vt:lpstr>
      <vt:lpstr>1_Προσαρμοσμένη σχεδίαση</vt:lpstr>
      <vt:lpstr>Worksheet</vt:lpstr>
      <vt:lpstr> Ενημέρωση για τον Προγραμματισμό των προσκλήσεων &amp; Μεθοδολογία Αξιολόγησης και Κριτήρια Επιλογής Πράξεων  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 … ευχαριστούμε για την προσοχή σας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Show TEC</cp:lastModifiedBy>
  <cp:revision>197</cp:revision>
  <cp:lastPrinted>2023-06-27T10:13:49Z</cp:lastPrinted>
  <dcterms:created xsi:type="dcterms:W3CDTF">2022-06-03T15:25:51Z</dcterms:created>
  <dcterms:modified xsi:type="dcterms:W3CDTF">2024-05-30T06:06:11Z</dcterms:modified>
</cp:coreProperties>
</file>