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5" r:id="rId3"/>
  </p:sldMasterIdLst>
  <p:notesMasterIdLst>
    <p:notesMasterId r:id="rId27"/>
  </p:notesMasterIdLst>
  <p:sldIdLst>
    <p:sldId id="256" r:id="rId4"/>
    <p:sldId id="1139" r:id="rId5"/>
    <p:sldId id="1153" r:id="rId6"/>
    <p:sldId id="1154" r:id="rId7"/>
    <p:sldId id="1155" r:id="rId8"/>
    <p:sldId id="1156" r:id="rId9"/>
    <p:sldId id="1157" r:id="rId10"/>
    <p:sldId id="1158" r:id="rId11"/>
    <p:sldId id="1172" r:id="rId12"/>
    <p:sldId id="1160" r:id="rId13"/>
    <p:sldId id="1161" r:id="rId14"/>
    <p:sldId id="1162" r:id="rId15"/>
    <p:sldId id="1173" r:id="rId16"/>
    <p:sldId id="1163" r:id="rId17"/>
    <p:sldId id="1164" r:id="rId18"/>
    <p:sldId id="1165" r:id="rId19"/>
    <p:sldId id="1166" r:id="rId20"/>
    <p:sldId id="1167" r:id="rId21"/>
    <p:sldId id="1168" r:id="rId22"/>
    <p:sldId id="1169" r:id="rId23"/>
    <p:sldId id="1170" r:id="rId24"/>
    <p:sldId id="1171" r:id="rId25"/>
    <p:sldId id="1138" r:id="rId26"/>
  </p:sldIdLst>
  <p:sldSz cx="12192000" cy="6858000"/>
  <p:notesSz cx="9926638" cy="6858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C352"/>
    <a:srgbClr val="144E8C"/>
    <a:srgbClr val="19BEDE"/>
    <a:srgbClr val="00BFE9"/>
    <a:srgbClr val="0D4F8C"/>
    <a:srgbClr val="97CA3F"/>
    <a:srgbClr val="00CC99"/>
    <a:srgbClr val="F1A0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73" autoAdjust="0"/>
    <p:restoredTop sz="94660"/>
  </p:normalViewPr>
  <p:slideViewPr>
    <p:cSldViewPr snapToGrid="0">
      <p:cViewPr varScale="1">
        <p:scale>
          <a:sx n="114" d="100"/>
          <a:sy n="114" d="100"/>
        </p:scale>
        <p:origin x="636" y="102"/>
      </p:cViewPr>
      <p:guideLst/>
    </p:cSldViewPr>
  </p:slideViewPr>
  <p:notesTextViewPr>
    <p:cViewPr>
      <p:scale>
        <a:sx n="1" d="1"/>
        <a:sy n="1" d="1"/>
      </p:scale>
      <p:origin x="0" y="0"/>
    </p:cViewPr>
  </p:notesTextViewPr>
  <p:sorterViewPr>
    <p:cViewPr varScale="1">
      <p:scale>
        <a:sx n="100" d="100"/>
        <a:sy n="100" d="100"/>
      </p:scale>
      <p:origin x="0" y="-171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4302125" cy="3444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5622925" y="0"/>
            <a:ext cx="4302125" cy="344488"/>
          </a:xfrm>
          <a:prstGeom prst="rect">
            <a:avLst/>
          </a:prstGeom>
        </p:spPr>
        <p:txBody>
          <a:bodyPr vert="horz" lIns="91440" tIns="45720" rIns="91440" bIns="45720" rtlCol="0"/>
          <a:lstStyle>
            <a:lvl1pPr algn="r">
              <a:defRPr sz="1200"/>
            </a:lvl1pPr>
          </a:lstStyle>
          <a:p>
            <a:fld id="{5CBF1B95-7F8A-47CA-A6BF-7AA203EB746F}" type="datetimeFigureOut">
              <a:rPr lang="el-GR" smtClean="0"/>
              <a:t>27/5/2024</a:t>
            </a:fld>
            <a:endParaRPr lang="el-GR"/>
          </a:p>
        </p:txBody>
      </p:sp>
      <p:sp>
        <p:nvSpPr>
          <p:cNvPr id="4" name="Θέση εικόνας διαφάνειας 3"/>
          <p:cNvSpPr>
            <a:spLocks noGrp="1" noRot="1" noChangeAspect="1"/>
          </p:cNvSpPr>
          <p:nvPr>
            <p:ph type="sldImg" idx="2"/>
          </p:nvPr>
        </p:nvSpPr>
        <p:spPr>
          <a:xfrm>
            <a:off x="2905125" y="857250"/>
            <a:ext cx="4116388" cy="2314575"/>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992188" y="3300413"/>
            <a:ext cx="7942262" cy="2700337"/>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6513513"/>
            <a:ext cx="4302125" cy="3444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5622925" y="6513513"/>
            <a:ext cx="4302125" cy="344487"/>
          </a:xfrm>
          <a:prstGeom prst="rect">
            <a:avLst/>
          </a:prstGeom>
        </p:spPr>
        <p:txBody>
          <a:bodyPr vert="horz" lIns="91440" tIns="45720" rIns="91440" bIns="45720" rtlCol="0" anchor="b"/>
          <a:lstStyle>
            <a:lvl1pPr algn="r">
              <a:defRPr sz="1200"/>
            </a:lvl1pPr>
          </a:lstStyle>
          <a:p>
            <a:fld id="{C6EFF1BE-7326-46B5-89E4-3087D26465EA}" type="slidenum">
              <a:rPr lang="el-GR" smtClean="0"/>
              <a:t>‹#›</a:t>
            </a:fld>
            <a:endParaRPr lang="el-GR"/>
          </a:p>
        </p:txBody>
      </p:sp>
    </p:spTree>
    <p:extLst>
      <p:ext uri="{BB962C8B-B14F-4D97-AF65-F5344CB8AC3E}">
        <p14:creationId xmlns:p14="http://schemas.microsoft.com/office/powerpoint/2010/main" val="2630301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27/5/2024</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07102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C8F0F-BA7E-7CB9-3A54-6BEA479714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0B75243-BBCD-43CE-822F-C6F6983528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BB4CB97-2DE6-EC80-87E7-BD3E198C2D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733E93E-16E7-C099-DED5-97837B9E7858}"/>
              </a:ext>
            </a:extLst>
          </p:cNvPr>
          <p:cNvSpPr>
            <a:spLocks noGrp="1"/>
          </p:cNvSpPr>
          <p:nvPr>
            <p:ph type="dt" sz="half" idx="10"/>
          </p:nvPr>
        </p:nvSpPr>
        <p:spPr/>
        <p:txBody>
          <a:bodyPr/>
          <a:lstStyle/>
          <a:p>
            <a:fld id="{33312B16-8557-4743-8EE6-3DDFEC79069C}" type="datetimeFigureOut">
              <a:rPr lang="el-GR" smtClean="0"/>
              <a:t>27/5/2024</a:t>
            </a:fld>
            <a:endParaRPr lang="el-GR"/>
          </a:p>
        </p:txBody>
      </p:sp>
      <p:sp>
        <p:nvSpPr>
          <p:cNvPr id="6" name="Θέση υποσέλιδου 5">
            <a:extLst>
              <a:ext uri="{FF2B5EF4-FFF2-40B4-BE49-F238E27FC236}">
                <a16:creationId xmlns:a16="http://schemas.microsoft.com/office/drawing/2014/main" id="{AF45B22E-AFD4-EB40-0F5A-7DDF7541110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B6FC40F-9A36-69D8-5960-73B06ADCDBF5}"/>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776321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55BD0E-ACB0-F32F-2E40-61B53F91E9A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9647C48-58F9-1D41-3599-64F8768DB10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2EB6C4A-BE76-9C2C-CF1D-3B213480673C}"/>
              </a:ext>
            </a:extLst>
          </p:cNvPr>
          <p:cNvSpPr>
            <a:spLocks noGrp="1"/>
          </p:cNvSpPr>
          <p:nvPr>
            <p:ph type="dt" sz="half" idx="10"/>
          </p:nvPr>
        </p:nvSpPr>
        <p:spPr/>
        <p:txBody>
          <a:bodyPr/>
          <a:lstStyle/>
          <a:p>
            <a:fld id="{33312B16-8557-4743-8EE6-3DDFEC79069C}" type="datetimeFigureOut">
              <a:rPr lang="el-GR" smtClean="0"/>
              <a:t>27/5/2024</a:t>
            </a:fld>
            <a:endParaRPr lang="el-GR"/>
          </a:p>
        </p:txBody>
      </p:sp>
      <p:sp>
        <p:nvSpPr>
          <p:cNvPr id="5" name="Θέση υποσέλιδου 4">
            <a:extLst>
              <a:ext uri="{FF2B5EF4-FFF2-40B4-BE49-F238E27FC236}">
                <a16:creationId xmlns:a16="http://schemas.microsoft.com/office/drawing/2014/main" id="{4102D70D-9B4B-0C37-CBA9-2DE8780220C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202EDDF-5764-A8EC-CADA-CCA704B90D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816522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77DC1C3-C346-6B0A-080D-73E65C565F5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DBF89DD-2E67-7AAC-5247-4A9E9D00A52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2C0E958-0C65-C4CA-3376-45E282750974}"/>
              </a:ext>
            </a:extLst>
          </p:cNvPr>
          <p:cNvSpPr>
            <a:spLocks noGrp="1"/>
          </p:cNvSpPr>
          <p:nvPr>
            <p:ph type="dt" sz="half" idx="10"/>
          </p:nvPr>
        </p:nvSpPr>
        <p:spPr/>
        <p:txBody>
          <a:bodyPr/>
          <a:lstStyle/>
          <a:p>
            <a:fld id="{33312B16-8557-4743-8EE6-3DDFEC79069C}" type="datetimeFigureOut">
              <a:rPr lang="el-GR" smtClean="0"/>
              <a:t>27/5/2024</a:t>
            </a:fld>
            <a:endParaRPr lang="el-GR"/>
          </a:p>
        </p:txBody>
      </p:sp>
      <p:sp>
        <p:nvSpPr>
          <p:cNvPr id="5" name="Θέση υποσέλιδου 4">
            <a:extLst>
              <a:ext uri="{FF2B5EF4-FFF2-40B4-BE49-F238E27FC236}">
                <a16:creationId xmlns:a16="http://schemas.microsoft.com/office/drawing/2014/main" id="{B64282EE-F41D-7F6B-2076-C658F59BDB1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64A46E9-1CC2-A7D2-B18C-69D2B3FBE55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39199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t>27/5/2024</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746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C51F3F-A005-3BA9-10E2-3A482100AD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B6E654C-8964-0AF7-34FF-BD50C2CF211F}"/>
              </a:ext>
            </a:extLst>
          </p:cNvPr>
          <p:cNvSpPr>
            <a:spLocks noGrp="1"/>
          </p:cNvSpPr>
          <p:nvPr>
            <p:ph type="dt" sz="half" idx="10"/>
          </p:nvPr>
        </p:nvSpPr>
        <p:spPr/>
        <p:txBody>
          <a:bodyPr/>
          <a:lstStyle/>
          <a:p>
            <a:fld id="{33312B16-8557-4743-8EE6-3DDFEC79069C}" type="datetimeFigureOut">
              <a:rPr lang="el-GR" smtClean="0"/>
              <a:t>27/5/2024</a:t>
            </a:fld>
            <a:endParaRPr lang="el-GR"/>
          </a:p>
        </p:txBody>
      </p:sp>
      <p:sp>
        <p:nvSpPr>
          <p:cNvPr id="4" name="Θέση υποσέλιδου 3">
            <a:extLst>
              <a:ext uri="{FF2B5EF4-FFF2-40B4-BE49-F238E27FC236}">
                <a16:creationId xmlns:a16="http://schemas.microsoft.com/office/drawing/2014/main" id="{2DA513F4-377C-8213-406E-E05FDA99FCA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66D9FAF-D353-4D75-6242-880A95ACE3F6}"/>
              </a:ext>
            </a:extLst>
          </p:cNvPr>
          <p:cNvSpPr>
            <a:spLocks noGrp="1"/>
          </p:cNvSpPr>
          <p:nvPr>
            <p:ph type="sldNum" sz="quarter" idx="12"/>
          </p:nvPr>
        </p:nvSpPr>
        <p:spPr/>
        <p:txBody>
          <a:bodyPr/>
          <a:lstStyle/>
          <a:p>
            <a:fld id="{C6DD6E9A-F6BC-4101-9D32-73E53CB7934B}" type="slidenum">
              <a:rPr lang="el-GR" smtClean="0"/>
              <a:t>‹#›</a:t>
            </a:fld>
            <a:endParaRPr lang="el-GR"/>
          </a:p>
        </p:txBody>
      </p:sp>
      <p:sp>
        <p:nvSpPr>
          <p:cNvPr id="6" name="Θέση περιεχομένου 2">
            <a:extLst>
              <a:ext uri="{FF2B5EF4-FFF2-40B4-BE49-F238E27FC236}">
                <a16:creationId xmlns:a16="http://schemas.microsoft.com/office/drawing/2014/main" id="{38F1B451-D1F7-FA4D-007E-083E8C9EDCBE}"/>
              </a:ext>
            </a:extLst>
          </p:cNvPr>
          <p:cNvSpPr>
            <a:spLocks noGrp="1"/>
          </p:cNvSpPr>
          <p:nvPr>
            <p:ph idx="1"/>
          </p:nvPr>
        </p:nvSpPr>
        <p:spPr>
          <a:xfrm>
            <a:off x="838200" y="1825625"/>
            <a:ext cx="10515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1493840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5B180-03A5-54B2-FF10-D88D62CB1B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D8BD2AB-2786-DEEA-66E7-D27B1A80A32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F7A3B8E-6754-BC80-511E-63AA56052E42}"/>
              </a:ext>
            </a:extLst>
          </p:cNvPr>
          <p:cNvSpPr>
            <a:spLocks noGrp="1"/>
          </p:cNvSpPr>
          <p:nvPr>
            <p:ph type="dt" sz="half" idx="10"/>
          </p:nvPr>
        </p:nvSpPr>
        <p:spPr/>
        <p:txBody>
          <a:bodyPr/>
          <a:lstStyle/>
          <a:p>
            <a:fld id="{33312B16-8557-4743-8EE6-3DDFEC79069C}" type="datetimeFigureOut">
              <a:rPr lang="el-GR" smtClean="0"/>
              <a:t>27/5/2024</a:t>
            </a:fld>
            <a:endParaRPr lang="el-GR"/>
          </a:p>
        </p:txBody>
      </p:sp>
      <p:sp>
        <p:nvSpPr>
          <p:cNvPr id="5" name="Θέση υποσέλιδου 4">
            <a:extLst>
              <a:ext uri="{FF2B5EF4-FFF2-40B4-BE49-F238E27FC236}">
                <a16:creationId xmlns:a16="http://schemas.microsoft.com/office/drawing/2014/main" id="{BD22244D-72CD-2979-F484-8014864503F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7DE94E2-BE2B-0F7F-9628-25ECE7C8DDBC}"/>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341818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C31601-5B7E-E389-2AE1-ABDA92D4B0E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86131FF-6BD8-B2C6-28DD-930B5881A6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726B1E2-C7FB-27B2-717D-5D4208E3B7BD}"/>
              </a:ext>
            </a:extLst>
          </p:cNvPr>
          <p:cNvSpPr>
            <a:spLocks noGrp="1"/>
          </p:cNvSpPr>
          <p:nvPr>
            <p:ph type="dt" sz="half" idx="10"/>
          </p:nvPr>
        </p:nvSpPr>
        <p:spPr/>
        <p:txBody>
          <a:bodyPr/>
          <a:lstStyle/>
          <a:p>
            <a:fld id="{33312B16-8557-4743-8EE6-3DDFEC79069C}" type="datetimeFigureOut">
              <a:rPr lang="el-GR" smtClean="0"/>
              <a:t>27/5/2024</a:t>
            </a:fld>
            <a:endParaRPr lang="el-GR"/>
          </a:p>
        </p:txBody>
      </p:sp>
      <p:sp>
        <p:nvSpPr>
          <p:cNvPr id="5" name="Θέση υποσέλιδου 4">
            <a:extLst>
              <a:ext uri="{FF2B5EF4-FFF2-40B4-BE49-F238E27FC236}">
                <a16:creationId xmlns:a16="http://schemas.microsoft.com/office/drawing/2014/main" id="{2B663768-C5D9-E0C5-8700-0D441B623D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57E914-FAC1-1C33-3BE9-CA363AF22B56}"/>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14083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D5962-0662-A4B9-DA37-982F3BC1942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2EBBE3A-CF74-1428-8034-9927074D226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6B8698B-2578-4AE5-A22A-F33DC80AAEB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C2523CD-C411-DF42-96BE-5013E8427F8E}"/>
              </a:ext>
            </a:extLst>
          </p:cNvPr>
          <p:cNvSpPr>
            <a:spLocks noGrp="1"/>
          </p:cNvSpPr>
          <p:nvPr>
            <p:ph type="dt" sz="half" idx="10"/>
          </p:nvPr>
        </p:nvSpPr>
        <p:spPr/>
        <p:txBody>
          <a:bodyPr/>
          <a:lstStyle/>
          <a:p>
            <a:fld id="{33312B16-8557-4743-8EE6-3DDFEC79069C}" type="datetimeFigureOut">
              <a:rPr lang="el-GR" smtClean="0"/>
              <a:t>27/5/2024</a:t>
            </a:fld>
            <a:endParaRPr lang="el-GR"/>
          </a:p>
        </p:txBody>
      </p:sp>
      <p:sp>
        <p:nvSpPr>
          <p:cNvPr id="6" name="Θέση υποσέλιδου 5">
            <a:extLst>
              <a:ext uri="{FF2B5EF4-FFF2-40B4-BE49-F238E27FC236}">
                <a16:creationId xmlns:a16="http://schemas.microsoft.com/office/drawing/2014/main" id="{F00A34AE-467F-C56F-F5D0-88345088A7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902BEBD-379D-CE1B-D170-5AB319ADCDCA}"/>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124960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81447-91D5-E3FA-4665-322C6E37777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7BB54E7-9723-FC84-5E40-FD9C5B5EA2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FC01F0D-5FB6-E559-65AD-E935293C164C}"/>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A9E3192-004C-C164-D50A-320CAC785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B456367-AB5B-6B8B-AE42-39EAD7C3D14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0E4C15F-4F64-8D60-AEC3-0EE18BA892D8}"/>
              </a:ext>
            </a:extLst>
          </p:cNvPr>
          <p:cNvSpPr>
            <a:spLocks noGrp="1"/>
          </p:cNvSpPr>
          <p:nvPr>
            <p:ph type="dt" sz="half" idx="10"/>
          </p:nvPr>
        </p:nvSpPr>
        <p:spPr/>
        <p:txBody>
          <a:bodyPr/>
          <a:lstStyle/>
          <a:p>
            <a:fld id="{33312B16-8557-4743-8EE6-3DDFEC79069C}" type="datetimeFigureOut">
              <a:rPr lang="el-GR" smtClean="0"/>
              <a:t>27/5/2024</a:t>
            </a:fld>
            <a:endParaRPr lang="el-GR"/>
          </a:p>
        </p:txBody>
      </p:sp>
      <p:sp>
        <p:nvSpPr>
          <p:cNvPr id="8" name="Θέση υποσέλιδου 7">
            <a:extLst>
              <a:ext uri="{FF2B5EF4-FFF2-40B4-BE49-F238E27FC236}">
                <a16:creationId xmlns:a16="http://schemas.microsoft.com/office/drawing/2014/main" id="{2BDE0303-FC11-56B8-3B92-8680921BFA1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3985EC7-CF44-F42B-603E-2ED0A46960B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593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12C978-79DA-B2DF-BA1E-F79B7076B06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FC4F3B5-BCDD-E310-F14E-9B644255DCC0}"/>
              </a:ext>
            </a:extLst>
          </p:cNvPr>
          <p:cNvSpPr>
            <a:spLocks noGrp="1"/>
          </p:cNvSpPr>
          <p:nvPr>
            <p:ph type="dt" sz="half" idx="10"/>
          </p:nvPr>
        </p:nvSpPr>
        <p:spPr/>
        <p:txBody>
          <a:bodyPr/>
          <a:lstStyle/>
          <a:p>
            <a:fld id="{33312B16-8557-4743-8EE6-3DDFEC79069C}" type="datetimeFigureOut">
              <a:rPr lang="el-GR" smtClean="0"/>
              <a:t>27/5/2024</a:t>
            </a:fld>
            <a:endParaRPr lang="el-GR"/>
          </a:p>
        </p:txBody>
      </p:sp>
      <p:sp>
        <p:nvSpPr>
          <p:cNvPr id="4" name="Θέση υποσέλιδου 3">
            <a:extLst>
              <a:ext uri="{FF2B5EF4-FFF2-40B4-BE49-F238E27FC236}">
                <a16:creationId xmlns:a16="http://schemas.microsoft.com/office/drawing/2014/main" id="{B0D03EE5-8F19-1B71-D626-2B7DE5A4C10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E86306C-C37E-5F48-0ECB-7BD8E9D24CC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97202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323DC95-1F9B-1304-D7CB-2DFB69813285}"/>
              </a:ext>
            </a:extLst>
          </p:cNvPr>
          <p:cNvSpPr>
            <a:spLocks noGrp="1"/>
          </p:cNvSpPr>
          <p:nvPr>
            <p:ph type="dt" sz="half" idx="10"/>
          </p:nvPr>
        </p:nvSpPr>
        <p:spPr/>
        <p:txBody>
          <a:bodyPr/>
          <a:lstStyle/>
          <a:p>
            <a:fld id="{33312B16-8557-4743-8EE6-3DDFEC79069C}" type="datetimeFigureOut">
              <a:rPr lang="el-GR" smtClean="0"/>
              <a:t>27/5/2024</a:t>
            </a:fld>
            <a:endParaRPr lang="el-GR"/>
          </a:p>
        </p:txBody>
      </p:sp>
      <p:sp>
        <p:nvSpPr>
          <p:cNvPr id="3" name="Θέση υποσέλιδου 2">
            <a:extLst>
              <a:ext uri="{FF2B5EF4-FFF2-40B4-BE49-F238E27FC236}">
                <a16:creationId xmlns:a16="http://schemas.microsoft.com/office/drawing/2014/main" id="{FFEEAAAA-C5B4-8079-5026-3F96E46F0A5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438664D-825B-70E2-B424-B0E48334834F}"/>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08154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2D9265-3AED-E571-B24E-474E4433C96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26D340B-9A85-D1A4-B2A3-B979FECF7E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6F1AF9A-BCBF-4FEE-E23D-9E8716917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E209292-DA13-E712-0F08-993783B9C4A1}"/>
              </a:ext>
            </a:extLst>
          </p:cNvPr>
          <p:cNvSpPr>
            <a:spLocks noGrp="1"/>
          </p:cNvSpPr>
          <p:nvPr>
            <p:ph type="dt" sz="half" idx="10"/>
          </p:nvPr>
        </p:nvSpPr>
        <p:spPr/>
        <p:txBody>
          <a:bodyPr/>
          <a:lstStyle/>
          <a:p>
            <a:fld id="{33312B16-8557-4743-8EE6-3DDFEC79069C}" type="datetimeFigureOut">
              <a:rPr lang="el-GR" smtClean="0"/>
              <a:t>27/5/2024</a:t>
            </a:fld>
            <a:endParaRPr lang="el-GR"/>
          </a:p>
        </p:txBody>
      </p:sp>
      <p:sp>
        <p:nvSpPr>
          <p:cNvPr id="6" name="Θέση υποσέλιδου 5">
            <a:extLst>
              <a:ext uri="{FF2B5EF4-FFF2-40B4-BE49-F238E27FC236}">
                <a16:creationId xmlns:a16="http://schemas.microsoft.com/office/drawing/2014/main" id="{BCA5D16D-8992-6C3A-7D88-AB6205BCA12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CFBF6E2-149E-8E53-CE23-E07A765AF9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998600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2396CA78-E66D-AA14-B2F5-C8BA18BBFBF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69" y="0"/>
            <a:ext cx="12189461" cy="6858000"/>
          </a:xfrm>
          <a:prstGeom prst="rect">
            <a:avLst/>
          </a:prstGeom>
        </p:spPr>
      </p:pic>
      <p:sp>
        <p:nvSpPr>
          <p:cNvPr id="2" name="Θέση τίτλου 1">
            <a:extLst>
              <a:ext uri="{FF2B5EF4-FFF2-40B4-BE49-F238E27FC236}">
                <a16:creationId xmlns:a16="http://schemas.microsoft.com/office/drawing/2014/main" id="{751C3A3A-2600-909B-C7FA-BAFEDE7B28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C4AA6C-A549-9668-BC95-EFB9918480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C052320E-A551-2E40-8D7A-9CCB3B42C8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12B16-8557-4743-8EE6-3DDFEC79069C}" type="datetimeFigureOut">
              <a:rPr lang="el-GR" smtClean="0"/>
              <a:t>27/5/2024</a:t>
            </a:fld>
            <a:endParaRPr lang="el-GR"/>
          </a:p>
        </p:txBody>
      </p:sp>
      <p:sp>
        <p:nvSpPr>
          <p:cNvPr id="5" name="Θέση υποσέλιδου 4">
            <a:extLst>
              <a:ext uri="{FF2B5EF4-FFF2-40B4-BE49-F238E27FC236}">
                <a16:creationId xmlns:a16="http://schemas.microsoft.com/office/drawing/2014/main" id="{295BD96A-21E8-290D-D80B-E4C72C952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A3E2E86-9DD1-AA85-BEF6-A05BBC05D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ctr">
              <a:defRPr sz="1200">
                <a:solidFill>
                  <a:srgbClr val="0D4F8C"/>
                </a:solidFill>
              </a:defRPr>
            </a:lvl1pPr>
          </a:lstStyle>
          <a:p>
            <a:fld id="{C6DD6E9A-F6BC-4101-9D32-73E53CB7934B}" type="slidenum">
              <a:rPr lang="el-GR" smtClean="0"/>
              <a:pPr/>
              <a:t>‹#›</a:t>
            </a:fld>
            <a:endParaRPr lang="el-GR" dirty="0"/>
          </a:p>
        </p:txBody>
      </p:sp>
      <p:pic>
        <p:nvPicPr>
          <p:cNvPr id="9" name="Εικόνα 8">
            <a:extLst>
              <a:ext uri="{FF2B5EF4-FFF2-40B4-BE49-F238E27FC236}">
                <a16:creationId xmlns:a16="http://schemas.microsoft.com/office/drawing/2014/main" id="{3D71919C-7B8B-91A4-B0A8-D0AF9F0448D2}"/>
              </a:ext>
            </a:extLst>
          </p:cNvPr>
          <p:cNvPicPr>
            <a:picLocks noChangeAspect="1"/>
          </p:cNvPicPr>
          <p:nvPr userDrawn="1"/>
        </p:nvPicPr>
        <p:blipFill>
          <a:blip r:embed="rId15"/>
          <a:stretch>
            <a:fillRect/>
          </a:stretch>
        </p:blipFill>
        <p:spPr>
          <a:xfrm>
            <a:off x="764771" y="6198569"/>
            <a:ext cx="3208713" cy="631482"/>
          </a:xfrm>
          <a:prstGeom prst="rect">
            <a:avLst/>
          </a:prstGeom>
        </p:spPr>
      </p:pic>
    </p:spTree>
    <p:extLst>
      <p:ext uri="{BB962C8B-B14F-4D97-AF65-F5344CB8AC3E}">
        <p14:creationId xmlns:p14="http://schemas.microsoft.com/office/powerpoint/2010/main" val="303870931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8AEA9-71C6-468C-BEB2-7FB1CAECB70F}" type="datetimeFigureOut">
              <a:rPr lang="el-GR" smtClean="0"/>
              <a:t>27/5/2024</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1DC26-6129-45E6-B3DE-8F39747A7F71}" type="slidenum">
              <a:rPr lang="el-GR" smtClean="0"/>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36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4CC5C05D-F72B-3C8D-9F68-730B308ADC6D}"/>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52" r="-52"/>
          <a:stretch/>
        </p:blipFill>
        <p:spPr>
          <a:xfrm>
            <a:off x="51755" y="5385848"/>
            <a:ext cx="2889850" cy="1360014"/>
          </a:xfrm>
          <a:prstGeom prst="snip1Rect">
            <a:avLst/>
          </a:prstGeom>
        </p:spPr>
      </p:pic>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0" y="407153"/>
            <a:ext cx="12192000" cy="2587507"/>
          </a:xfrm>
        </p:spPr>
        <p:txBody>
          <a:bodyPr anchor="ctr">
            <a:noAutofit/>
          </a:bodyPr>
          <a:lstStyle/>
          <a:p>
            <a:pPr algn="ctr">
              <a:lnSpc>
                <a:spcPct val="120000"/>
              </a:lnSpc>
            </a:pPr>
            <a:r>
              <a:rPr lang="el-GR" sz="2800" b="1" dirty="0"/>
              <a:t>Στρατηγικές Βιώσιμης Αστικής Ανάπτυξης (ΣΒΑΑ) </a:t>
            </a:r>
            <a:br>
              <a:rPr lang="el-GR" sz="2800" b="1" dirty="0"/>
            </a:br>
            <a:r>
              <a:rPr lang="el-GR" sz="2800" b="1" dirty="0"/>
              <a:t>στο Περιφερειακό Πρόγραμμα (</a:t>
            </a:r>
            <a:r>
              <a:rPr lang="el-GR" sz="2800" b="1" dirty="0" err="1"/>
              <a:t>ΠεΠ</a:t>
            </a:r>
            <a:r>
              <a:rPr lang="el-GR" sz="2800" b="1" dirty="0"/>
              <a:t>) </a:t>
            </a:r>
            <a:br>
              <a:rPr lang="el-GR" sz="2800" b="1" dirty="0"/>
            </a:br>
            <a:r>
              <a:rPr lang="el-GR" sz="2800" b="1" dirty="0"/>
              <a:t>«Ανατολική Μακεδονία, Θράκη» 2021-2027</a:t>
            </a:r>
            <a:br>
              <a:rPr lang="el-GR" sz="2800" b="1" dirty="0"/>
            </a:br>
            <a:br>
              <a:rPr lang="el-GR" sz="2800" b="1" dirty="0"/>
            </a:br>
            <a:r>
              <a:rPr lang="el-GR" sz="1800" b="1" dirty="0"/>
              <a:t>Αλεξανδρούπολη, Δράμα, Καβάλα, Κομοτηνή, Ξάνθη, Ορεστιάδα</a:t>
            </a:r>
            <a:endParaRPr lang="el-GR" sz="1800"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24000" y="3448338"/>
            <a:ext cx="12168000" cy="360000"/>
          </a:xfrm>
        </p:spPr>
        <p:txBody>
          <a:bodyPr>
            <a:normAutofit/>
          </a:bodyPr>
          <a:lstStyle/>
          <a:p>
            <a:pPr algn="ctr"/>
            <a:r>
              <a:rPr lang="el-GR" sz="1700" b="1" dirty="0">
                <a:solidFill>
                  <a:srgbClr val="00BFE0"/>
                </a:solidFill>
              </a:rPr>
              <a:t>Καβάλα, 30</a:t>
            </a:r>
            <a:r>
              <a:rPr lang="el-GR" b="1" dirty="0">
                <a:solidFill>
                  <a:srgbClr val="00BFE0"/>
                </a:solidFill>
              </a:rPr>
              <a:t>.05.2024</a:t>
            </a:r>
          </a:p>
        </p:txBody>
      </p:sp>
      <p:sp>
        <p:nvSpPr>
          <p:cNvPr id="8" name="7 - TextBox">
            <a:extLst>
              <a:ext uri="{FF2B5EF4-FFF2-40B4-BE49-F238E27FC236}">
                <a16:creationId xmlns:a16="http://schemas.microsoft.com/office/drawing/2014/main" id="{36796C4E-3A2D-4EC5-CE99-A5D7E00A7E3B}"/>
              </a:ext>
            </a:extLst>
          </p:cNvPr>
          <p:cNvSpPr txBox="1">
            <a:spLocks noChangeArrowheads="1"/>
          </p:cNvSpPr>
          <p:nvPr/>
        </p:nvSpPr>
        <p:spPr bwMode="auto">
          <a:xfrm>
            <a:off x="8100205" y="5637866"/>
            <a:ext cx="409179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Τριαντάφυλλος </a:t>
            </a:r>
            <a:r>
              <a:rPr lang="el-GR" altLang="el-GR" sz="1600" dirty="0" err="1">
                <a:solidFill>
                  <a:srgbClr val="144E8C"/>
                </a:solidFill>
                <a:latin typeface="Calibri" panose="020F0502020204030204" pitchFamily="34" charset="0"/>
                <a:cs typeface="Arial" panose="020B0604020202020204" pitchFamily="34" charset="0"/>
              </a:rPr>
              <a:t>Δελάκης</a:t>
            </a:r>
            <a:endParaRPr lang="el-GR" altLang="el-GR" sz="1600" dirty="0">
              <a:solidFill>
                <a:srgbClr val="144E8C"/>
              </a:solidFill>
              <a:latin typeface="Calibri" panose="020F0502020204030204" pitchFamily="34" charset="0"/>
              <a:cs typeface="Arial" panose="020B0604020202020204" pitchFamily="34" charset="0"/>
            </a:endParaRPr>
          </a:p>
          <a:p>
            <a:pPr eaLnBrk="1" hangingPunct="1">
              <a:spcBef>
                <a:spcPct val="0"/>
              </a:spcBef>
              <a:buClrTx/>
              <a:buSzTx/>
              <a:buFontTx/>
              <a:buNone/>
            </a:pPr>
            <a:r>
              <a:rPr lang="el-GR" altLang="el-GR" sz="1600" dirty="0">
                <a:solidFill>
                  <a:srgbClr val="144E8C"/>
                </a:solidFill>
                <a:latin typeface="Calibri" panose="020F0502020204030204" pitchFamily="34" charset="0"/>
                <a:cs typeface="Arial" panose="020B0604020202020204" pitchFamily="34" charset="0"/>
              </a:rPr>
              <a:t>ΠΡΟΪΣΤΑΜΕΝΟΣ ΜΟΝΑΔΑΣ A</a:t>
            </a:r>
          </a:p>
          <a:p>
            <a:pPr eaLnBrk="1" hangingPunct="1">
              <a:spcBef>
                <a:spcPct val="0"/>
              </a:spcBef>
              <a:buClrTx/>
              <a:buSzTx/>
              <a:buFontTx/>
              <a:buNone/>
            </a:pPr>
            <a:r>
              <a:rPr lang="el-GR" altLang="el-GR" sz="1600" dirty="0">
                <a:solidFill>
                  <a:srgbClr val="144E8C"/>
                </a:solidFill>
                <a:latin typeface="Calibri" panose="020F0502020204030204" pitchFamily="34" charset="0"/>
                <a:cs typeface="Arial" panose="020B0604020202020204" pitchFamily="34" charset="0"/>
              </a:rPr>
              <a:t>Ειδικής Υπηρεσίας Διαχείρισης</a:t>
            </a:r>
            <a:r>
              <a:rPr lang="en-US" altLang="el-GR" sz="1600" dirty="0">
                <a:solidFill>
                  <a:srgbClr val="144E8C"/>
                </a:solidFill>
                <a:latin typeface="Calibri" panose="020F0502020204030204" pitchFamily="34" charset="0"/>
                <a:cs typeface="Arial" panose="020B0604020202020204" pitchFamily="34" charset="0"/>
              </a:rPr>
              <a:t> </a:t>
            </a:r>
            <a:r>
              <a:rPr lang="el-GR" altLang="el-GR" sz="1600" dirty="0">
                <a:solidFill>
                  <a:srgbClr val="144E8C"/>
                </a:solidFill>
                <a:latin typeface="Calibri" panose="020F0502020204030204" pitchFamily="34" charset="0"/>
                <a:cs typeface="Arial" panose="020B0604020202020204" pitchFamily="34" charset="0"/>
              </a:rPr>
              <a:t>Προγράμματος «Ανατολική Μακεδονία, Θράκη»</a:t>
            </a:r>
          </a:p>
        </p:txBody>
      </p:sp>
    </p:spTree>
    <p:extLst>
      <p:ext uri="{BB962C8B-B14F-4D97-AF65-F5344CB8AC3E}">
        <p14:creationId xmlns:p14="http://schemas.microsoft.com/office/powerpoint/2010/main" val="3454006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checkerboard(across)">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742776-E977-7BC8-E465-653970F1521D}"/>
              </a:ext>
            </a:extLst>
          </p:cNvPr>
          <p:cNvSpPr>
            <a:spLocks noGrp="1"/>
          </p:cNvSpPr>
          <p:nvPr>
            <p:ph idx="1"/>
          </p:nvPr>
        </p:nvSpPr>
        <p:spPr>
          <a:xfrm>
            <a:off x="411480" y="365760"/>
            <a:ext cx="11258550" cy="5811203"/>
          </a:xfrm>
        </p:spPr>
        <p:txBody>
          <a:bodyPr>
            <a:normAutofit lnSpcReduction="10000"/>
          </a:bodyPr>
          <a:lstStyle/>
          <a:p>
            <a:pPr marL="0" indent="0">
              <a:buNone/>
            </a:pPr>
            <a:r>
              <a:rPr lang="el-GR" sz="2600" b="1" kern="0" dirty="0">
                <a:solidFill>
                  <a:srgbClr val="0070C0"/>
                </a:solidFill>
                <a:effectLst/>
                <a:latin typeface="Bookman Old Style" panose="02050604050505020204" pitchFamily="18" charset="0"/>
              </a:rPr>
              <a:t>ΚΑΒΑΛΑ</a:t>
            </a:r>
            <a:endParaRPr lang="en-150" sz="2600" b="1" kern="0" dirty="0">
              <a:solidFill>
                <a:srgbClr val="0070C0"/>
              </a:solidFill>
              <a:effectLst/>
              <a:latin typeface="Bookman Old Style" panose="02050604050505020204" pitchFamily="18" charset="0"/>
            </a:endParaRPr>
          </a:p>
          <a:p>
            <a:pPr marL="0" indent="0" algn="just">
              <a:buNone/>
            </a:pPr>
            <a:r>
              <a:rPr lang="el-GR" sz="2400" dirty="0">
                <a:solidFill>
                  <a:srgbClr val="0070C0"/>
                </a:solidFill>
                <a:effectLst/>
                <a:latin typeface="Bookman Old Style" panose="02050604050505020204" pitchFamily="18" charset="0"/>
                <a:ea typeface="Aptos" panose="020B0004020202020204" pitchFamily="34" charset="0"/>
                <a:cs typeface="Arial" panose="020B0604020202020204" pitchFamily="34" charset="0"/>
              </a:rPr>
              <a:t>Καβάλα 2030: μία πόλη ανθεκτική, συμπεριληπτική και κλιματικά ουδέτερη</a:t>
            </a:r>
            <a:endParaRPr lang="en-150" sz="24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buNone/>
            </a:pPr>
            <a:endParaRPr lang="en-150" sz="1800" dirty="0">
              <a:effectLst/>
              <a:latin typeface="Bookman Old Style" panose="02050604050505020204" pitchFamily="18" charset="0"/>
              <a:ea typeface="Aptos" panose="020B0004020202020204" pitchFamily="34" charset="0"/>
              <a:cs typeface="Arial" panose="020B0604020202020204" pitchFamily="34" charset="0"/>
            </a:endParaRPr>
          </a:p>
          <a:p>
            <a:pPr marL="0" marR="157480" indent="0" algn="just">
              <a:spcAft>
                <a:spcPts val="715"/>
              </a:spcAft>
              <a:buNone/>
            </a:pPr>
            <a:r>
              <a:rPr lang="el-GR" sz="2000" dirty="0">
                <a:effectLst/>
                <a:latin typeface="Bookman Old Style" panose="02050604050505020204" pitchFamily="18" charset="0"/>
                <a:ea typeface="Aptos" panose="020B0004020202020204" pitchFamily="34" charset="0"/>
                <a:cs typeface="Arial" panose="020B0604020202020204" pitchFamily="34" charset="0"/>
              </a:rPr>
              <a:t>Η περιοχή παρέμβασης εντοπίζεται στην ανατολική είσοδο της πόλης και οριοθετείται από την γραμμή του αιγιαλού στα νότια και το όριο του σχεδίου πόλεως στα βόρεια ενώ ανατολικά εκτείνεται μέχρι τον πολυχώρο Vranas και στα δυτικά μέχρι την περιοχή των Σφαγείων. Η συγκεκριμένη περιοχή αποτελεί την πλέον υποβαθμισμένη ζώνη της πόλης, η οποία όμως παρουσιάζει σημαντικές αναπτυξιακές προοπτικές και προκλήσεις δεδομένου του πολιτιστικού της αποθέματος, της ύπαρξης αρκετών εγκαταλελειμμένων αλλά και της πρόσφατης ένταξης αυτής στο σχέδιο πόλης, με ό,τι αυτό συνεπάγεται για την πολεοδόμηση και ανάπτυξή της. </a:t>
            </a:r>
            <a:endParaRPr lang="en-150" sz="20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buNone/>
            </a:pPr>
            <a:endParaRPr lang="el-GR" sz="20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lnSpc>
                <a:spcPct val="110000"/>
              </a:lnSpc>
              <a:spcBef>
                <a:spcPts val="0"/>
              </a:spcBef>
              <a:buNone/>
            </a:pPr>
            <a:r>
              <a:rPr lang="el-GR" sz="1800" b="1" dirty="0">
                <a:effectLst/>
                <a:latin typeface="Bookman Old Style" panose="02050604050505020204" pitchFamily="18" charset="0"/>
                <a:ea typeface="Aptos" panose="020B0004020202020204" pitchFamily="34" charset="0"/>
                <a:cs typeface="Arial" panose="020B0604020202020204" pitchFamily="34" charset="0"/>
              </a:rPr>
              <a:t>Εταιρικό σχήμα:</a:t>
            </a:r>
            <a:endParaRPr lang="en-150" sz="1800" b="1" dirty="0">
              <a:effectLst/>
              <a:latin typeface="Bookman Old Style" panose="02050604050505020204" pitchFamily="18" charset="0"/>
              <a:ea typeface="Aptos" panose="020B0004020202020204" pitchFamily="34" charset="0"/>
              <a:cs typeface="Arial" panose="020B0604020202020204" pitchFamily="34" charset="0"/>
            </a:endParaRPr>
          </a:p>
          <a:p>
            <a:pPr algn="just">
              <a:lnSpc>
                <a:spcPct val="110000"/>
              </a:lnSpc>
              <a:spcBef>
                <a:spcPts val="0"/>
              </a:spcBef>
            </a:pPr>
            <a:r>
              <a:rPr lang="el-GR" sz="1800" dirty="0">
                <a:effectLst/>
                <a:latin typeface="Bookman Old Style" panose="02050604050505020204" pitchFamily="18" charset="0"/>
                <a:ea typeface="Aptos" panose="020B0004020202020204" pitchFamily="34" charset="0"/>
                <a:cs typeface="Arial" panose="020B0604020202020204" pitchFamily="34" charset="0"/>
              </a:rPr>
              <a:t>ΔΗΜΟΣ ΚΑΒΑΛΑΣ</a:t>
            </a:r>
            <a:endParaRPr lang="en-150" sz="1800" dirty="0">
              <a:effectLst/>
              <a:latin typeface="Bookman Old Style" panose="02050604050505020204" pitchFamily="18" charset="0"/>
              <a:ea typeface="Aptos" panose="020B0004020202020204" pitchFamily="34" charset="0"/>
              <a:cs typeface="Arial" panose="020B0604020202020204" pitchFamily="34" charset="0"/>
            </a:endParaRPr>
          </a:p>
          <a:p>
            <a:pPr algn="just">
              <a:lnSpc>
                <a:spcPct val="110000"/>
              </a:lnSpc>
              <a:spcBef>
                <a:spcPts val="0"/>
              </a:spcBef>
            </a:pPr>
            <a:r>
              <a:rPr lang="el-GR" sz="1800" dirty="0">
                <a:effectLst/>
                <a:latin typeface="Bookman Old Style" panose="02050604050505020204" pitchFamily="18" charset="0"/>
                <a:ea typeface="Aptos" panose="020B0004020202020204" pitchFamily="34" charset="0"/>
                <a:cs typeface="Arial" panose="020B0604020202020204" pitchFamily="34" charset="0"/>
              </a:rPr>
              <a:t>ΕΠΙΜΕΛΗΤΗΡΙΟ ΚΑΒΑΛΑΣ</a:t>
            </a:r>
            <a:endParaRPr lang="en-150" sz="1800" dirty="0">
              <a:effectLst/>
              <a:latin typeface="Bookman Old Style" panose="02050604050505020204" pitchFamily="18" charset="0"/>
              <a:ea typeface="Aptos" panose="020B0004020202020204" pitchFamily="34" charset="0"/>
              <a:cs typeface="Arial" panose="020B0604020202020204" pitchFamily="34" charset="0"/>
            </a:endParaRPr>
          </a:p>
          <a:p>
            <a:pPr algn="just">
              <a:lnSpc>
                <a:spcPct val="110000"/>
              </a:lnSpc>
              <a:spcBef>
                <a:spcPts val="0"/>
              </a:spcBef>
            </a:pPr>
            <a:r>
              <a:rPr lang="el-GR" sz="1800" dirty="0">
                <a:effectLst/>
                <a:latin typeface="Bookman Old Style" panose="02050604050505020204" pitchFamily="18" charset="0"/>
                <a:ea typeface="Aptos" panose="020B0004020202020204" pitchFamily="34" charset="0"/>
                <a:cs typeface="Arial" panose="020B0604020202020204" pitchFamily="34" charset="0"/>
              </a:rPr>
              <a:t>ΔΗΜΟΚΡΙΤΕΙΟ ΠΑΝΕΠΙΣΤΗΜΙΟ ΘΡΑΚΗΣ</a:t>
            </a:r>
            <a:endParaRPr lang="en-150" sz="1800" dirty="0">
              <a:effectLst/>
              <a:latin typeface="Bookman Old Style" panose="02050604050505020204" pitchFamily="18" charset="0"/>
              <a:ea typeface="Aptos" panose="020B0004020202020204" pitchFamily="34" charset="0"/>
              <a:cs typeface="Arial" panose="020B0604020202020204" pitchFamily="34" charset="0"/>
            </a:endParaRPr>
          </a:p>
          <a:p>
            <a:pPr algn="just">
              <a:lnSpc>
                <a:spcPct val="110000"/>
              </a:lnSpc>
              <a:spcBef>
                <a:spcPts val="0"/>
              </a:spcBef>
            </a:pPr>
            <a:r>
              <a:rPr lang="el-GR" sz="1800" dirty="0">
                <a:effectLst/>
                <a:latin typeface="Bookman Old Style" panose="02050604050505020204" pitchFamily="18" charset="0"/>
                <a:ea typeface="Aptos" panose="020B0004020202020204" pitchFamily="34" charset="0"/>
                <a:cs typeface="Arial" panose="020B0604020202020204" pitchFamily="34" charset="0"/>
              </a:rPr>
              <a:t>ΔΕΥΑΚ</a:t>
            </a:r>
            <a:endParaRPr lang="en-150" sz="1800" dirty="0">
              <a:effectLst/>
              <a:latin typeface="Bookman Old Style" panose="02050604050505020204" pitchFamily="18" charset="0"/>
              <a:ea typeface="Aptos" panose="020B0004020202020204" pitchFamily="34" charset="0"/>
              <a:cs typeface="Arial" panose="020B0604020202020204" pitchFamily="34" charset="0"/>
            </a:endParaRPr>
          </a:p>
          <a:p>
            <a:pPr>
              <a:lnSpc>
                <a:spcPct val="110000"/>
              </a:lnSpc>
              <a:spcBef>
                <a:spcPts val="0"/>
              </a:spcBef>
            </a:pPr>
            <a:r>
              <a:rPr lang="el-GR" sz="1800" kern="0" dirty="0">
                <a:effectLst/>
                <a:latin typeface="Bookman Old Style" panose="02050604050505020204" pitchFamily="18" charset="0"/>
                <a:ea typeface="Aptos" panose="020B0004020202020204" pitchFamily="34" charset="0"/>
                <a:cs typeface="Arial" panose="020B0604020202020204" pitchFamily="34" charset="0"/>
              </a:rPr>
              <a:t>ΔΗΜΟΤΙΚΟ ΠΕΡΙΦΕΡΕΙΑΚΟ ΘΕΑΤΡΟ</a:t>
            </a:r>
            <a:endParaRPr lang="en-150" dirty="0"/>
          </a:p>
        </p:txBody>
      </p:sp>
    </p:spTree>
    <p:extLst>
      <p:ext uri="{BB962C8B-B14F-4D97-AF65-F5344CB8AC3E}">
        <p14:creationId xmlns:p14="http://schemas.microsoft.com/office/powerpoint/2010/main" val="1614582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742776-E977-7BC8-E465-653970F1521D}"/>
              </a:ext>
            </a:extLst>
          </p:cNvPr>
          <p:cNvSpPr>
            <a:spLocks noGrp="1"/>
          </p:cNvSpPr>
          <p:nvPr>
            <p:ph idx="1"/>
          </p:nvPr>
        </p:nvSpPr>
        <p:spPr>
          <a:xfrm>
            <a:off x="411480" y="365760"/>
            <a:ext cx="11258550" cy="5811203"/>
          </a:xfrm>
        </p:spPr>
        <p:txBody>
          <a:bodyPr/>
          <a:lstStyle/>
          <a:p>
            <a:pPr marL="0" indent="0">
              <a:buNone/>
            </a:pPr>
            <a:r>
              <a:rPr lang="el-GR" sz="1800" b="1" kern="0" dirty="0">
                <a:solidFill>
                  <a:srgbClr val="0070C0"/>
                </a:solidFill>
                <a:effectLst/>
                <a:latin typeface="Bookman Old Style" panose="02050604050505020204" pitchFamily="18" charset="0"/>
              </a:rPr>
              <a:t>ΚΑΒΑΛΑ</a:t>
            </a:r>
          </a:p>
          <a:p>
            <a:pPr marL="0" indent="0">
              <a:buNone/>
            </a:pPr>
            <a:r>
              <a:rPr lang="el-GR" sz="1800" b="1" kern="0" dirty="0">
                <a:solidFill>
                  <a:srgbClr val="0070C0"/>
                </a:solidFill>
                <a:latin typeface="Bookman Old Style" panose="02050604050505020204" pitchFamily="18" charset="0"/>
              </a:rPr>
              <a:t>ΠΕΡΙΟΧΗ</a:t>
            </a:r>
          </a:p>
          <a:p>
            <a:pPr marL="0" indent="0">
              <a:buNone/>
            </a:pPr>
            <a:r>
              <a:rPr lang="el-GR" sz="1800" b="1" kern="0" dirty="0">
                <a:solidFill>
                  <a:srgbClr val="0070C0"/>
                </a:solidFill>
                <a:effectLst/>
                <a:latin typeface="Bookman Old Style" panose="02050604050505020204" pitchFamily="18" charset="0"/>
              </a:rPr>
              <a:t>ΠΑΡΕΜΒΑΣΗΣ</a:t>
            </a:r>
            <a:endParaRPr lang="en-150" sz="1800" b="1" kern="0" dirty="0">
              <a:solidFill>
                <a:srgbClr val="0070C0"/>
              </a:solidFill>
              <a:effectLst/>
              <a:latin typeface="Bookman Old Style" panose="02050604050505020204" pitchFamily="18" charset="0"/>
            </a:endParaRPr>
          </a:p>
          <a:p>
            <a:pPr marL="0" indent="0">
              <a:buNone/>
            </a:pPr>
            <a:endParaRPr lang="en-150" dirty="0"/>
          </a:p>
        </p:txBody>
      </p:sp>
      <p:pic>
        <p:nvPicPr>
          <p:cNvPr id="4" name="Picture 3">
            <a:extLst>
              <a:ext uri="{FF2B5EF4-FFF2-40B4-BE49-F238E27FC236}">
                <a16:creationId xmlns:a16="http://schemas.microsoft.com/office/drawing/2014/main" id="{9638B34A-D2EF-EFC9-3FB6-9DB79BC2C24C}"/>
              </a:ext>
            </a:extLst>
          </p:cNvPr>
          <p:cNvPicPr/>
          <p:nvPr/>
        </p:nvPicPr>
        <p:blipFill>
          <a:blip r:embed="rId2">
            <a:extLst>
              <a:ext uri="{28A0092B-C50C-407E-A947-70E740481C1C}">
                <a14:useLocalDpi xmlns:a14="http://schemas.microsoft.com/office/drawing/2010/main" val="0"/>
              </a:ext>
            </a:extLst>
          </a:blip>
          <a:stretch>
            <a:fillRect/>
          </a:stretch>
        </p:blipFill>
        <p:spPr>
          <a:xfrm>
            <a:off x="521970" y="1772602"/>
            <a:ext cx="5574030" cy="3728498"/>
          </a:xfrm>
          <a:prstGeom prst="rect">
            <a:avLst/>
          </a:prstGeom>
        </p:spPr>
      </p:pic>
      <p:pic>
        <p:nvPicPr>
          <p:cNvPr id="5" name="Picture 4">
            <a:extLst>
              <a:ext uri="{FF2B5EF4-FFF2-40B4-BE49-F238E27FC236}">
                <a16:creationId xmlns:a16="http://schemas.microsoft.com/office/drawing/2014/main" id="{E0832CF1-1E26-939F-573C-4E0FE29F29A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84092" y="1772602"/>
            <a:ext cx="5896428" cy="3728500"/>
          </a:xfrm>
          <a:prstGeom prst="rect">
            <a:avLst/>
          </a:prstGeom>
          <a:noFill/>
        </p:spPr>
      </p:pic>
    </p:spTree>
    <p:extLst>
      <p:ext uri="{BB962C8B-B14F-4D97-AF65-F5344CB8AC3E}">
        <p14:creationId xmlns:p14="http://schemas.microsoft.com/office/powerpoint/2010/main" val="3872646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2">
            <a:extLst>
              <a:ext uri="{FF2B5EF4-FFF2-40B4-BE49-F238E27FC236}">
                <a16:creationId xmlns:a16="http://schemas.microsoft.com/office/drawing/2014/main" id="{85D754CA-C43E-6AE6-06AF-C23153007DB0}"/>
              </a:ext>
            </a:extLst>
          </p:cNvPr>
          <p:cNvSpPr>
            <a:spLocks noChangeArrowheads="1"/>
          </p:cNvSpPr>
          <p:nvPr/>
        </p:nvSpPr>
        <p:spPr bwMode="auto">
          <a:xfrm>
            <a:off x="1371597" y="348865"/>
            <a:ext cx="10044023" cy="87772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L="0" marR="0" lvl="0" indent="0" fontAlgn="base">
              <a:lnSpc>
                <a:spcPct val="90000"/>
              </a:lnSpc>
              <a:spcBef>
                <a:spcPct val="0"/>
              </a:spcBef>
              <a:spcAft>
                <a:spcPts val="600"/>
              </a:spcAft>
              <a:buClrTx/>
              <a:buSzTx/>
              <a:tabLst/>
            </a:pPr>
            <a:r>
              <a:rPr kumimoji="0" lang="el-GR" altLang="en-150" sz="4000" b="1" i="0" u="none" strike="noStrike" kern="1200" cap="none" normalizeH="0" baseline="0" dirty="0">
                <a:ln>
                  <a:noFill/>
                </a:ln>
                <a:solidFill>
                  <a:srgbClr val="FFFFFF"/>
                </a:solidFill>
                <a:effectLst/>
                <a:latin typeface="+mj-lt"/>
                <a:ea typeface="+mj-ea"/>
                <a:cs typeface="+mj-cs"/>
              </a:rPr>
              <a:t>ΚΑΒΑΛΑ </a:t>
            </a:r>
            <a:r>
              <a:rPr kumimoji="0" lang="en-US" altLang="en-150" sz="4000" b="1" i="0" u="none" strike="noStrike" kern="1200" cap="none" normalizeH="0" baseline="0" dirty="0">
                <a:ln>
                  <a:noFill/>
                </a:ln>
                <a:solidFill>
                  <a:srgbClr val="FFFFFF"/>
                </a:solidFill>
                <a:effectLst/>
                <a:latin typeface="+mj-lt"/>
                <a:ea typeface="+mj-ea"/>
                <a:cs typeface="+mj-cs"/>
              </a:rPr>
              <a:t>ΠΡΟΥΠΟΛΟΓΙΣΜΟΣ</a:t>
            </a:r>
            <a:endParaRPr kumimoji="0" lang="en-US" altLang="en-150" sz="4000" b="0" i="0" u="none" strike="noStrike" kern="1200" cap="none" normalizeH="0" baseline="0" dirty="0">
              <a:ln>
                <a:noFill/>
              </a:ln>
              <a:solidFill>
                <a:srgbClr val="FFFFFF"/>
              </a:solidFill>
              <a:effectLst/>
              <a:latin typeface="+mj-lt"/>
              <a:ea typeface="+mj-ea"/>
              <a:cs typeface="+mj-cs"/>
            </a:endParaRPr>
          </a:p>
          <a:p>
            <a:pPr marL="0" marR="0" lvl="0" indent="0" fontAlgn="base">
              <a:lnSpc>
                <a:spcPct val="90000"/>
              </a:lnSpc>
              <a:spcBef>
                <a:spcPct val="0"/>
              </a:spcBef>
              <a:spcAft>
                <a:spcPts val="600"/>
              </a:spcAft>
              <a:buClrTx/>
              <a:buSzTx/>
              <a:tabLst/>
            </a:pPr>
            <a:endParaRPr kumimoji="0" lang="en-US" altLang="en-150" sz="4000" b="0" i="0" u="none" strike="noStrike" kern="1200" cap="none" normalizeH="0" baseline="0" dirty="0">
              <a:ln>
                <a:noFill/>
              </a:ln>
              <a:solidFill>
                <a:srgbClr val="FFFFFF"/>
              </a:solidFill>
              <a:effectLst/>
              <a:latin typeface="+mj-lt"/>
              <a:ea typeface="+mj-ea"/>
              <a:cs typeface="+mj-cs"/>
            </a:endParaRPr>
          </a:p>
        </p:txBody>
      </p:sp>
      <p:graphicFrame>
        <p:nvGraphicFramePr>
          <p:cNvPr id="4" name="Content Placeholder 3">
            <a:extLst>
              <a:ext uri="{FF2B5EF4-FFF2-40B4-BE49-F238E27FC236}">
                <a16:creationId xmlns:a16="http://schemas.microsoft.com/office/drawing/2014/main" id="{C9C2BD2D-4F41-1C80-1B20-969DBE463085}"/>
              </a:ext>
            </a:extLst>
          </p:cNvPr>
          <p:cNvGraphicFramePr>
            <a:graphicFrameLocks noGrp="1"/>
          </p:cNvGraphicFramePr>
          <p:nvPr>
            <p:ph idx="1"/>
            <p:extLst>
              <p:ext uri="{D42A27DB-BD31-4B8C-83A1-F6EECF244321}">
                <p14:modId xmlns:p14="http://schemas.microsoft.com/office/powerpoint/2010/main" val="2607320664"/>
              </p:ext>
            </p:extLst>
          </p:nvPr>
        </p:nvGraphicFramePr>
        <p:xfrm>
          <a:off x="198120" y="1044876"/>
          <a:ext cx="11795760" cy="5635934"/>
        </p:xfrm>
        <a:graphic>
          <a:graphicData uri="http://schemas.openxmlformats.org/drawingml/2006/table">
            <a:tbl>
              <a:tblPr firstRow="1" firstCol="1" bandRow="1">
                <a:tableStyleId>{D113A9D2-9D6B-4929-AA2D-F23B5EE8CBE7}</a:tableStyleId>
              </a:tblPr>
              <a:tblGrid>
                <a:gridCol w="10145617">
                  <a:extLst>
                    <a:ext uri="{9D8B030D-6E8A-4147-A177-3AD203B41FA5}">
                      <a16:colId xmlns:a16="http://schemas.microsoft.com/office/drawing/2014/main" val="2175408739"/>
                    </a:ext>
                  </a:extLst>
                </a:gridCol>
                <a:gridCol w="1650143">
                  <a:extLst>
                    <a:ext uri="{9D8B030D-6E8A-4147-A177-3AD203B41FA5}">
                      <a16:colId xmlns:a16="http://schemas.microsoft.com/office/drawing/2014/main" val="3495235875"/>
                    </a:ext>
                  </a:extLst>
                </a:gridCol>
              </a:tblGrid>
              <a:tr h="250486">
                <a:tc>
                  <a:txBody>
                    <a:bodyPr/>
                    <a:lstStyle/>
                    <a:p>
                      <a:pPr algn="ctr"/>
                      <a:r>
                        <a:rPr lang="en-150" sz="1600" b="0" kern="100" dirty="0">
                          <a:effectLst/>
                        </a:rPr>
                        <a:t>ΕΤΠΑ</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Π/Υ</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b"/>
                </a:tc>
                <a:extLst>
                  <a:ext uri="{0D108BD9-81ED-4DB2-BD59-A6C34878D82A}">
                    <a16:rowId xmlns:a16="http://schemas.microsoft.com/office/drawing/2014/main" val="1417342611"/>
                  </a:ext>
                </a:extLst>
              </a:tr>
              <a:tr h="250486">
                <a:tc>
                  <a:txBody>
                    <a:bodyPr/>
                    <a:lstStyle/>
                    <a:p>
                      <a:pPr algn="l"/>
                      <a:r>
                        <a:rPr lang="en-150" sz="1600" b="0" kern="100" dirty="0">
                          <a:effectLst/>
                        </a:rPr>
                        <a:t>Υπ</a:t>
                      </a:r>
                      <a:r>
                        <a:rPr lang="en-150" sz="1600" b="0" kern="100" dirty="0" err="1">
                          <a:effectLst/>
                        </a:rPr>
                        <a:t>οδομές</a:t>
                      </a:r>
                      <a:r>
                        <a:rPr lang="en-150" sz="1600" b="0" kern="100" dirty="0">
                          <a:effectLst/>
                        </a:rPr>
                        <a:t> απ</a:t>
                      </a:r>
                      <a:r>
                        <a:rPr lang="en-150" sz="1600" b="0" kern="100" dirty="0" err="1">
                          <a:effectLst/>
                        </a:rPr>
                        <a:t>οχέτευσης</a:t>
                      </a:r>
                      <a:r>
                        <a:rPr lang="en-150" sz="1600" b="0" kern="100" dirty="0">
                          <a:effectLst/>
                        </a:rPr>
                        <a:t> </a:t>
                      </a:r>
                      <a:r>
                        <a:rPr lang="en-150" sz="1600" b="0" kern="100" dirty="0" err="1">
                          <a:effectLst/>
                        </a:rPr>
                        <a:t>ομ</a:t>
                      </a:r>
                      <a:r>
                        <a:rPr lang="en-150" sz="1600" b="0" kern="100" dirty="0">
                          <a:effectLst/>
                        </a:rPr>
                        <a:t>βρίων σε κεντρικά τμήματα της περιοχής παρέμβασης</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4.600.000</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1947114507"/>
                  </a:ext>
                </a:extLst>
              </a:tr>
              <a:tr h="250486">
                <a:tc>
                  <a:txBody>
                    <a:bodyPr/>
                    <a:lstStyle/>
                    <a:p>
                      <a:pPr algn="l"/>
                      <a:r>
                        <a:rPr lang="en-150" sz="1600" b="0" kern="100" dirty="0" err="1">
                          <a:effectLst/>
                        </a:rPr>
                        <a:t>Νέος</a:t>
                      </a:r>
                      <a:r>
                        <a:rPr lang="en-150" sz="1600" b="0" kern="100" dirty="0">
                          <a:effectLst/>
                        </a:rPr>
                        <a:t> </a:t>
                      </a:r>
                      <a:r>
                        <a:rPr lang="en-150" sz="1600" b="0" kern="100" dirty="0" err="1">
                          <a:effectLst/>
                        </a:rPr>
                        <a:t>οδικός</a:t>
                      </a:r>
                      <a:r>
                        <a:rPr lang="en-150" sz="1600" b="0" kern="100" dirty="0">
                          <a:effectLst/>
                        </a:rPr>
                        <a:t> </a:t>
                      </a:r>
                      <a:r>
                        <a:rPr lang="en-150" sz="1600" b="0" kern="100" dirty="0" err="1">
                          <a:effectLst/>
                        </a:rPr>
                        <a:t>άξον</a:t>
                      </a:r>
                      <a:r>
                        <a:rPr lang="en-150" sz="1600" b="0" kern="100" dirty="0">
                          <a:effectLst/>
                        </a:rPr>
                        <a:t>ας Περιγιαλίου</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4.400.000</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4024855588"/>
                  </a:ext>
                </a:extLst>
              </a:tr>
              <a:tr h="250486">
                <a:tc>
                  <a:txBody>
                    <a:bodyPr/>
                    <a:lstStyle/>
                    <a:p>
                      <a:pPr algn="l"/>
                      <a:r>
                        <a:rPr lang="en-150" sz="1600" b="0" kern="100" dirty="0" err="1">
                          <a:effectLst/>
                        </a:rPr>
                        <a:t>Βιοκλιμ</a:t>
                      </a:r>
                      <a:r>
                        <a:rPr lang="en-150" sz="1600" b="0" kern="100" dirty="0">
                          <a:effectLst/>
                        </a:rPr>
                        <a:t>ατική και λειτουργική αναβάθμιση παραλιακής οδού Περιγιαλίου</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2.950.000</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1900242171"/>
                  </a:ext>
                </a:extLst>
              </a:tr>
              <a:tr h="250486">
                <a:tc>
                  <a:txBody>
                    <a:bodyPr/>
                    <a:lstStyle/>
                    <a:p>
                      <a:pPr algn="l"/>
                      <a:r>
                        <a:rPr lang="en-150" sz="1600" b="0" kern="100" dirty="0" err="1">
                          <a:effectLst/>
                        </a:rPr>
                        <a:t>Μελέτη</a:t>
                      </a:r>
                      <a:r>
                        <a:rPr lang="en-150" sz="1600" b="0" kern="100" dirty="0">
                          <a:effectLst/>
                        </a:rPr>
                        <a:t> </a:t>
                      </a:r>
                      <a:r>
                        <a:rPr lang="en-150" sz="1600" b="0" kern="100" dirty="0" err="1">
                          <a:effectLst/>
                        </a:rPr>
                        <a:t>ενο</a:t>
                      </a:r>
                      <a:r>
                        <a:rPr lang="en-150" sz="1600" b="0" kern="100" dirty="0">
                          <a:effectLst/>
                        </a:rPr>
                        <a:t>ποίησης αθλητικών εγκαταστάσεων, αναβάθμισης περιβάλλοντα χώρου και δημιουργίας χώρου στάθμευσης </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699.400</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3753512979"/>
                  </a:ext>
                </a:extLst>
              </a:tr>
              <a:tr h="250486">
                <a:tc>
                  <a:txBody>
                    <a:bodyPr/>
                    <a:lstStyle/>
                    <a:p>
                      <a:pPr algn="l"/>
                      <a:r>
                        <a:rPr lang="en-150" sz="1600" b="0" kern="100" dirty="0" err="1">
                          <a:effectLst/>
                        </a:rPr>
                        <a:t>Δράσεις</a:t>
                      </a:r>
                      <a:r>
                        <a:rPr lang="en-150" sz="1600" b="0" kern="100" dirty="0">
                          <a:effectLst/>
                        </a:rPr>
                        <a:t> </a:t>
                      </a:r>
                      <a:r>
                        <a:rPr lang="en-150" sz="1600" b="0" kern="100" dirty="0" err="1">
                          <a:effectLst/>
                        </a:rPr>
                        <a:t>ενίσχυσης</a:t>
                      </a:r>
                      <a:r>
                        <a:rPr lang="en-150" sz="1600" b="0" kern="100" dirty="0">
                          <a:effectLst/>
                        </a:rPr>
                        <a:t> </a:t>
                      </a:r>
                      <a:r>
                        <a:rPr lang="en-150" sz="1600" b="0" kern="100" dirty="0" err="1">
                          <a:effectLst/>
                        </a:rPr>
                        <a:t>κλιμ</a:t>
                      </a:r>
                      <a:r>
                        <a:rPr lang="en-150" sz="1600" b="0" kern="100" dirty="0">
                          <a:effectLst/>
                        </a:rPr>
                        <a:t>ατικής ουδετερότητας</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440.000</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2582011864"/>
                  </a:ext>
                </a:extLst>
              </a:tr>
              <a:tr h="250486">
                <a:tc>
                  <a:txBody>
                    <a:bodyPr/>
                    <a:lstStyle/>
                    <a:p>
                      <a:pPr algn="l"/>
                      <a:r>
                        <a:rPr lang="en-150" sz="1600" b="0" kern="100" dirty="0" err="1">
                          <a:effectLst/>
                        </a:rPr>
                        <a:t>Δράσεις</a:t>
                      </a:r>
                      <a:r>
                        <a:rPr lang="en-150" sz="1600" b="0" kern="100" dirty="0">
                          <a:effectLst/>
                        </a:rPr>
                        <a:t> </a:t>
                      </a:r>
                      <a:r>
                        <a:rPr lang="en-150" sz="1600" b="0" kern="100" dirty="0" err="1">
                          <a:effectLst/>
                        </a:rPr>
                        <a:t>δημοσιότητ</a:t>
                      </a:r>
                      <a:r>
                        <a:rPr lang="en-150" sz="1600" b="0" kern="100" dirty="0">
                          <a:effectLst/>
                        </a:rPr>
                        <a:t>ας,  αξιολόγησης της Στρατηγικής και δικτύωση</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315.000</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106868727"/>
                  </a:ext>
                </a:extLst>
              </a:tr>
              <a:tr h="250486">
                <a:tc>
                  <a:txBody>
                    <a:bodyPr/>
                    <a:lstStyle/>
                    <a:p>
                      <a:pPr algn="l"/>
                      <a:r>
                        <a:rPr lang="en-150" sz="1600" b="0" kern="100" dirty="0" err="1">
                          <a:effectLst/>
                        </a:rPr>
                        <a:t>Σύστημ</a:t>
                      </a:r>
                      <a:r>
                        <a:rPr lang="en-150" sz="1600" b="0" kern="100" dirty="0">
                          <a:effectLst/>
                        </a:rPr>
                        <a:t>α marketing της πόλης της Καβάλας</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173.600</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2244370180"/>
                  </a:ext>
                </a:extLst>
              </a:tr>
              <a:tr h="250486">
                <a:tc>
                  <a:txBody>
                    <a:bodyPr/>
                    <a:lstStyle/>
                    <a:p>
                      <a:pPr algn="l"/>
                      <a:r>
                        <a:rPr lang="en-150" sz="1600" b="0" kern="100" dirty="0" err="1">
                          <a:effectLst/>
                        </a:rPr>
                        <a:t>Δράσεις</a:t>
                      </a:r>
                      <a:r>
                        <a:rPr lang="en-150" sz="1600" b="0" kern="100" dirty="0">
                          <a:effectLst/>
                        </a:rPr>
                        <a:t> </a:t>
                      </a:r>
                      <a:r>
                        <a:rPr lang="en-150" sz="1600" b="0" kern="100" dirty="0" err="1">
                          <a:effectLst/>
                        </a:rPr>
                        <a:t>ευ</a:t>
                      </a:r>
                      <a:r>
                        <a:rPr lang="en-150" sz="1600" b="0" kern="100" dirty="0">
                          <a:effectLst/>
                        </a:rPr>
                        <a:t>αισθητοποίησης σε θέματα πολιτικής προστασίας μέσω καινοτόμων εργαλείων σχεδιασμού και εκπαίδευσης</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165.000</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3064993170"/>
                  </a:ext>
                </a:extLst>
              </a:tr>
              <a:tr h="250486">
                <a:tc>
                  <a:txBody>
                    <a:bodyPr/>
                    <a:lstStyle/>
                    <a:p>
                      <a:pPr algn="l"/>
                      <a:r>
                        <a:rPr lang="en-150" sz="1600" b="0" kern="100" dirty="0" err="1">
                          <a:effectLst/>
                        </a:rPr>
                        <a:t>Δράσεις</a:t>
                      </a:r>
                      <a:r>
                        <a:rPr lang="en-150" sz="1600" b="0" kern="100" dirty="0">
                          <a:effectLst/>
                        </a:rPr>
                        <a:t> β</a:t>
                      </a:r>
                      <a:r>
                        <a:rPr lang="en-150" sz="1600" b="0" kern="100" dirty="0" err="1">
                          <a:effectLst/>
                        </a:rPr>
                        <a:t>ελτίωσης</a:t>
                      </a:r>
                      <a:r>
                        <a:rPr lang="en-150" sz="1600" b="0" kern="100" dirty="0">
                          <a:effectLst/>
                        </a:rPr>
                        <a:t> β</a:t>
                      </a:r>
                      <a:r>
                        <a:rPr lang="en-150" sz="1600" b="0" kern="100" dirty="0" err="1">
                          <a:effectLst/>
                        </a:rPr>
                        <a:t>ιώσιμης</a:t>
                      </a:r>
                      <a:r>
                        <a:rPr lang="en-150" sz="1600" b="0" kern="100" dirty="0">
                          <a:effectLst/>
                        </a:rPr>
                        <a:t> α</a:t>
                      </a:r>
                      <a:r>
                        <a:rPr lang="en-150" sz="1600" b="0" kern="100" dirty="0" err="1">
                          <a:effectLst/>
                        </a:rPr>
                        <a:t>στικής</a:t>
                      </a:r>
                      <a:r>
                        <a:rPr lang="en-150" sz="1600" b="0" kern="100" dirty="0">
                          <a:effectLst/>
                        </a:rPr>
                        <a:t> </a:t>
                      </a:r>
                      <a:r>
                        <a:rPr lang="en-150" sz="1600" b="0" kern="100" dirty="0" err="1">
                          <a:effectLst/>
                        </a:rPr>
                        <a:t>κινητικότητ</a:t>
                      </a:r>
                      <a:r>
                        <a:rPr lang="en-150" sz="1600" b="0" kern="100" dirty="0">
                          <a:effectLst/>
                        </a:rPr>
                        <a:t>ας</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137.000</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990521516"/>
                  </a:ext>
                </a:extLst>
              </a:tr>
              <a:tr h="250486">
                <a:tc>
                  <a:txBody>
                    <a:bodyPr/>
                    <a:lstStyle/>
                    <a:p>
                      <a:pPr algn="l"/>
                      <a:r>
                        <a:rPr lang="en-150" sz="1600" b="0" kern="100" dirty="0" err="1">
                          <a:effectLst/>
                        </a:rPr>
                        <a:t>Αν</a:t>
                      </a:r>
                      <a:r>
                        <a:rPr lang="en-150" sz="1600" b="0" kern="100" dirty="0">
                          <a:effectLst/>
                        </a:rPr>
                        <a:t>αβάθμιση αθλητικών υποδομών και προώθηση "Αθλητισμός για Όλους"</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120.000</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3755681775"/>
                  </a:ext>
                </a:extLst>
              </a:tr>
              <a:tr h="250486">
                <a:tc>
                  <a:txBody>
                    <a:bodyPr/>
                    <a:lstStyle/>
                    <a:p>
                      <a:pPr algn="l"/>
                      <a:r>
                        <a:rPr lang="en-150" sz="1600" b="0" kern="100" dirty="0">
                          <a:effectLst/>
                        </a:rPr>
                        <a:t>Επ</a:t>
                      </a:r>
                      <a:r>
                        <a:rPr lang="en-150" sz="1600" b="0" kern="100" dirty="0" err="1">
                          <a:effectLst/>
                        </a:rPr>
                        <a:t>έκτ</a:t>
                      </a:r>
                      <a:r>
                        <a:rPr lang="en-150" sz="1600" b="0" kern="100" dirty="0">
                          <a:effectLst/>
                        </a:rPr>
                        <a:t>αση δομής KickIT: Δράσεις ενίσχυσης εξωστρέφειας των επιχειρήσεων</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100.000</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2880025460"/>
                  </a:ext>
                </a:extLst>
              </a:tr>
              <a:tr h="250486">
                <a:tc>
                  <a:txBody>
                    <a:bodyPr/>
                    <a:lstStyle/>
                    <a:p>
                      <a:pPr algn="l"/>
                      <a:r>
                        <a:rPr lang="en-150" sz="1600" b="0" kern="100" dirty="0" err="1">
                          <a:effectLst/>
                        </a:rPr>
                        <a:t>Λειτουργί</a:t>
                      </a:r>
                      <a:r>
                        <a:rPr lang="en-150" sz="1600" b="0" kern="100" dirty="0">
                          <a:effectLst/>
                        </a:rPr>
                        <a:t>α δομής Kavala Urban Center – Σχέδιο Πόλις: Προμήθεια Εξοπλισμού</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60.000</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4123992655"/>
                  </a:ext>
                </a:extLst>
              </a:tr>
              <a:tr h="250486">
                <a:tc>
                  <a:txBody>
                    <a:bodyPr/>
                    <a:lstStyle/>
                    <a:p>
                      <a:pPr algn="l"/>
                      <a:r>
                        <a:rPr lang="en-150" sz="1600" b="0" kern="100" dirty="0">
                          <a:effectLst/>
                        </a:rPr>
                        <a:t>KAVALA OPEN LAB inclusive: </a:t>
                      </a:r>
                      <a:r>
                        <a:rPr lang="en-150" sz="1600" b="0" kern="100" dirty="0" err="1">
                          <a:effectLst/>
                        </a:rPr>
                        <a:t>Προμήθει</a:t>
                      </a:r>
                      <a:r>
                        <a:rPr lang="en-150" sz="1600" b="0" kern="100" dirty="0">
                          <a:effectLst/>
                        </a:rPr>
                        <a:t>α εξοπλισμού</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40.000</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4085494731"/>
                  </a:ext>
                </a:extLst>
              </a:tr>
              <a:tr h="187864">
                <a:tc>
                  <a:txBody>
                    <a:bodyPr/>
                    <a:lstStyle/>
                    <a:p>
                      <a:pPr algn="l"/>
                      <a:r>
                        <a:rPr lang="en-150" sz="1200" b="0" kern="100" dirty="0">
                          <a:effectLst/>
                        </a:rPr>
                        <a:t>ΣΥΝΟΛΟ </a:t>
                      </a:r>
                      <a:endParaRPr lang="en-150" sz="12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200" b="0" kern="100" dirty="0">
                          <a:effectLst/>
                        </a:rPr>
                        <a:t>14.200.000</a:t>
                      </a:r>
                      <a:endParaRPr lang="en-150" sz="12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b"/>
                </a:tc>
                <a:extLst>
                  <a:ext uri="{0D108BD9-81ED-4DB2-BD59-A6C34878D82A}">
                    <a16:rowId xmlns:a16="http://schemas.microsoft.com/office/drawing/2014/main" val="510310199"/>
                  </a:ext>
                </a:extLst>
              </a:tr>
              <a:tr h="250486">
                <a:tc>
                  <a:txBody>
                    <a:bodyPr/>
                    <a:lstStyle/>
                    <a:p>
                      <a:pPr algn="ctr"/>
                      <a:r>
                        <a:rPr lang="en-150" sz="1600" b="0" kern="100" dirty="0">
                          <a:effectLst/>
                        </a:rPr>
                        <a:t>ΕΚΤ+</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Π/Υ </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89313265"/>
                  </a:ext>
                </a:extLst>
              </a:tr>
              <a:tr h="250486">
                <a:tc>
                  <a:txBody>
                    <a:bodyPr/>
                    <a:lstStyle/>
                    <a:p>
                      <a:pPr algn="l"/>
                      <a:r>
                        <a:rPr lang="en-150" sz="1600" b="0" kern="100" dirty="0">
                          <a:effectLst/>
                        </a:rPr>
                        <a:t>Kavala Urban </a:t>
                      </a:r>
                      <a:r>
                        <a:rPr lang="en-150" sz="1600" b="0" kern="100" dirty="0" err="1">
                          <a:effectLst/>
                        </a:rPr>
                        <a:t>Center</a:t>
                      </a:r>
                      <a:r>
                        <a:rPr lang="en-150" sz="1600" b="0" kern="100" dirty="0">
                          <a:effectLst/>
                        </a:rPr>
                        <a:t> – </a:t>
                      </a:r>
                      <a:r>
                        <a:rPr lang="en-150" sz="1600" b="0" kern="100" dirty="0" err="1">
                          <a:effectLst/>
                        </a:rPr>
                        <a:t>Σχέδιο</a:t>
                      </a:r>
                      <a:r>
                        <a:rPr lang="en-150" sz="1600" b="0" kern="100" dirty="0">
                          <a:effectLst/>
                        </a:rPr>
                        <a:t> </a:t>
                      </a:r>
                      <a:r>
                        <a:rPr lang="en-150" sz="1600" b="0" kern="100" dirty="0" err="1">
                          <a:effectLst/>
                        </a:rPr>
                        <a:t>Πόλις</a:t>
                      </a:r>
                      <a:r>
                        <a:rPr lang="en-150" sz="1600" b="0" kern="100" dirty="0">
                          <a:effectLst/>
                        </a:rPr>
                        <a:t>: </a:t>
                      </a:r>
                      <a:r>
                        <a:rPr lang="en-150" sz="1600" b="0" kern="100" dirty="0" err="1">
                          <a:effectLst/>
                        </a:rPr>
                        <a:t>Στελέχωση</a:t>
                      </a:r>
                      <a:r>
                        <a:rPr lang="en-150" sz="1600" b="0" kern="100" dirty="0">
                          <a:effectLst/>
                        </a:rPr>
                        <a:t> </a:t>
                      </a:r>
                      <a:r>
                        <a:rPr lang="en-150" sz="1600" b="0" kern="100" dirty="0" err="1">
                          <a:effectLst/>
                        </a:rPr>
                        <a:t>Δομής</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240.000</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3979767195"/>
                  </a:ext>
                </a:extLst>
              </a:tr>
              <a:tr h="250486">
                <a:tc>
                  <a:txBody>
                    <a:bodyPr/>
                    <a:lstStyle/>
                    <a:p>
                      <a:pPr algn="l"/>
                      <a:r>
                        <a:rPr lang="en-150" sz="1600" b="0" kern="100" dirty="0" err="1">
                          <a:effectLst/>
                        </a:rPr>
                        <a:t>Δημιουργί</a:t>
                      </a:r>
                      <a:r>
                        <a:rPr lang="en-150" sz="1600" b="0" kern="100" dirty="0">
                          <a:effectLst/>
                        </a:rPr>
                        <a:t>α δομής Δημοτικού Ιατρείου Περιγιαλίου</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240.000</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7258924"/>
                  </a:ext>
                </a:extLst>
              </a:tr>
              <a:tr h="250486">
                <a:tc>
                  <a:txBody>
                    <a:bodyPr/>
                    <a:lstStyle/>
                    <a:p>
                      <a:pPr algn="l"/>
                      <a:r>
                        <a:rPr lang="en-150" sz="1600" b="0" kern="100" dirty="0">
                          <a:effectLst/>
                        </a:rPr>
                        <a:t>Επ</a:t>
                      </a:r>
                      <a:r>
                        <a:rPr lang="en-150" sz="1600" b="0" kern="100" dirty="0" err="1">
                          <a:effectLst/>
                        </a:rPr>
                        <a:t>έκτ</a:t>
                      </a:r>
                      <a:r>
                        <a:rPr lang="en-150" sz="1600" b="0" kern="100" dirty="0">
                          <a:effectLst/>
                        </a:rPr>
                        <a:t>αση δομής KickIT: Δράσεις mentoring σε θέματα επιχειρηματικότητας και marketing</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185.000</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419069165"/>
                  </a:ext>
                </a:extLst>
              </a:tr>
              <a:tr h="250486">
                <a:tc>
                  <a:txBody>
                    <a:bodyPr/>
                    <a:lstStyle/>
                    <a:p>
                      <a:pPr algn="l"/>
                      <a:r>
                        <a:rPr lang="en-150" sz="1600" b="0" kern="100" dirty="0">
                          <a:effectLst/>
                        </a:rPr>
                        <a:t>Κα</a:t>
                      </a:r>
                      <a:r>
                        <a:rPr lang="en-150" sz="1600" b="0" kern="100" dirty="0" err="1">
                          <a:effectLst/>
                        </a:rPr>
                        <a:t>τάρτιση</a:t>
                      </a:r>
                      <a:r>
                        <a:rPr lang="en-150" sz="1600" b="0" kern="100" dirty="0">
                          <a:effectLst/>
                        </a:rPr>
                        <a:t> </a:t>
                      </a:r>
                      <a:r>
                        <a:rPr lang="en-150" sz="1600" b="0" kern="100" dirty="0" err="1">
                          <a:effectLst/>
                        </a:rPr>
                        <a:t>νέων</a:t>
                      </a:r>
                      <a:r>
                        <a:rPr lang="en-150" sz="1600" b="0" kern="100" dirty="0">
                          <a:effectLst/>
                        </a:rPr>
                        <a:t> και α</a:t>
                      </a:r>
                      <a:r>
                        <a:rPr lang="en-150" sz="1600" b="0" kern="100" dirty="0" err="1">
                          <a:effectLst/>
                        </a:rPr>
                        <a:t>νέργων</a:t>
                      </a:r>
                      <a:r>
                        <a:rPr lang="en-150" sz="1600" b="0" kern="100" dirty="0">
                          <a:effectLst/>
                        </a:rPr>
                        <a:t> </a:t>
                      </a:r>
                      <a:r>
                        <a:rPr lang="en-150" sz="1600" b="0" kern="100" dirty="0" err="1">
                          <a:effectLst/>
                        </a:rPr>
                        <a:t>σε</a:t>
                      </a:r>
                      <a:r>
                        <a:rPr lang="en-150" sz="1600" b="0" kern="100" dirty="0">
                          <a:effectLst/>
                        </a:rPr>
                        <a:t> </a:t>
                      </a:r>
                      <a:r>
                        <a:rPr lang="en-150" sz="1600" b="0" kern="100" dirty="0" err="1">
                          <a:effectLst/>
                        </a:rPr>
                        <a:t>θέμ</a:t>
                      </a:r>
                      <a:r>
                        <a:rPr lang="en-150" sz="1600" b="0" kern="100" dirty="0">
                          <a:effectLst/>
                        </a:rPr>
                        <a:t>ατα πολιτιστικής βιομηχανίας</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128.000</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2660872700"/>
                  </a:ext>
                </a:extLst>
              </a:tr>
              <a:tr h="250486">
                <a:tc>
                  <a:txBody>
                    <a:bodyPr/>
                    <a:lstStyle/>
                    <a:p>
                      <a:pPr algn="l"/>
                      <a:r>
                        <a:rPr lang="en-150" sz="1600" b="0" kern="100" dirty="0">
                          <a:effectLst/>
                        </a:rPr>
                        <a:t>Πα</a:t>
                      </a:r>
                      <a:r>
                        <a:rPr lang="en-150" sz="1600" b="0" kern="100" dirty="0" err="1">
                          <a:effectLst/>
                        </a:rPr>
                        <a:t>ροχή</a:t>
                      </a:r>
                      <a:r>
                        <a:rPr lang="en-150" sz="1600" b="0" kern="100" dirty="0">
                          <a:effectLst/>
                        </a:rPr>
                        <a:t> α</a:t>
                      </a:r>
                      <a:r>
                        <a:rPr lang="en-150" sz="1600" b="0" kern="100" dirty="0" err="1">
                          <a:effectLst/>
                        </a:rPr>
                        <a:t>θλητικών</a:t>
                      </a:r>
                      <a:r>
                        <a:rPr lang="en-150" sz="1600" b="0" kern="100" dirty="0">
                          <a:effectLst/>
                        </a:rPr>
                        <a:t> υπ</a:t>
                      </a:r>
                      <a:r>
                        <a:rPr lang="en-150" sz="1600" b="0" kern="100" dirty="0" err="1">
                          <a:effectLst/>
                        </a:rPr>
                        <a:t>ηρεσιών</a:t>
                      </a:r>
                      <a:r>
                        <a:rPr lang="en-150" sz="1600" b="0" kern="100" dirty="0">
                          <a:effectLst/>
                        </a:rPr>
                        <a:t> και </a:t>
                      </a:r>
                      <a:r>
                        <a:rPr lang="en-150" sz="1600" b="0" kern="100" dirty="0" err="1">
                          <a:effectLst/>
                        </a:rPr>
                        <a:t>υλο</a:t>
                      </a:r>
                      <a:r>
                        <a:rPr lang="en-150" sz="1600" b="0" kern="100" dirty="0">
                          <a:effectLst/>
                        </a:rPr>
                        <a:t>ποίηση προγραμμάτων άθλησης </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59.000</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317217897"/>
                  </a:ext>
                </a:extLst>
              </a:tr>
              <a:tr h="250486">
                <a:tc>
                  <a:txBody>
                    <a:bodyPr/>
                    <a:lstStyle/>
                    <a:p>
                      <a:pPr algn="l"/>
                      <a:r>
                        <a:rPr lang="en-150" sz="1600" b="0" kern="100" dirty="0">
                          <a:effectLst/>
                        </a:rPr>
                        <a:t>KAVALA OPEN LAB inclusive: </a:t>
                      </a:r>
                      <a:r>
                        <a:rPr lang="en-150" sz="1600" b="0" kern="100" dirty="0" err="1">
                          <a:effectLst/>
                        </a:rPr>
                        <a:t>Υλο</a:t>
                      </a:r>
                      <a:r>
                        <a:rPr lang="en-150" sz="1600" b="0" kern="100" dirty="0">
                          <a:effectLst/>
                        </a:rPr>
                        <a:t>ποίηση προγραμμάτων εκπαιδευτικής ρομποτικής</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600" b="0" kern="100" dirty="0">
                          <a:effectLst/>
                        </a:rPr>
                        <a:t>48.000</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extLst>
                  <a:ext uri="{0D108BD9-81ED-4DB2-BD59-A6C34878D82A}">
                    <a16:rowId xmlns:a16="http://schemas.microsoft.com/office/drawing/2014/main" val="2864199977"/>
                  </a:ext>
                </a:extLst>
              </a:tr>
              <a:tr h="187864">
                <a:tc>
                  <a:txBody>
                    <a:bodyPr/>
                    <a:lstStyle/>
                    <a:p>
                      <a:pPr algn="l"/>
                      <a:r>
                        <a:rPr lang="en-150" sz="1200" b="0" kern="100" dirty="0">
                          <a:effectLst/>
                        </a:rPr>
                        <a:t>ΣΥΝΟΛΟ </a:t>
                      </a:r>
                      <a:endParaRPr lang="en-150" sz="12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ctr"/>
                </a:tc>
                <a:tc>
                  <a:txBody>
                    <a:bodyPr/>
                    <a:lstStyle/>
                    <a:p>
                      <a:pPr algn="ctr"/>
                      <a:r>
                        <a:rPr lang="en-150" sz="1200" b="0" kern="100" dirty="0">
                          <a:effectLst/>
                        </a:rPr>
                        <a:t>900.000</a:t>
                      </a:r>
                      <a:endParaRPr lang="en-150" sz="12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49939" marR="49939" marT="0" marB="0" anchor="b"/>
                </a:tc>
                <a:extLst>
                  <a:ext uri="{0D108BD9-81ED-4DB2-BD59-A6C34878D82A}">
                    <a16:rowId xmlns:a16="http://schemas.microsoft.com/office/drawing/2014/main" val="3072862932"/>
                  </a:ext>
                </a:extLst>
              </a:tr>
            </a:tbl>
          </a:graphicData>
        </a:graphic>
      </p:graphicFrame>
    </p:spTree>
    <p:extLst>
      <p:ext uri="{BB962C8B-B14F-4D97-AF65-F5344CB8AC3E}">
        <p14:creationId xmlns:p14="http://schemas.microsoft.com/office/powerpoint/2010/main" val="2674253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742776-E977-7BC8-E465-653970F1521D}"/>
              </a:ext>
            </a:extLst>
          </p:cNvPr>
          <p:cNvSpPr>
            <a:spLocks noGrp="1"/>
          </p:cNvSpPr>
          <p:nvPr>
            <p:ph idx="1"/>
          </p:nvPr>
        </p:nvSpPr>
        <p:spPr>
          <a:xfrm>
            <a:off x="411480" y="365760"/>
            <a:ext cx="11258550" cy="5811203"/>
          </a:xfrm>
        </p:spPr>
        <p:txBody>
          <a:bodyPr>
            <a:normAutofit/>
          </a:bodyPr>
          <a:lstStyle/>
          <a:p>
            <a:pPr marL="0" indent="0">
              <a:buNone/>
            </a:pPr>
            <a:r>
              <a:rPr lang="el-GR" sz="2600" b="1" kern="0" dirty="0">
                <a:solidFill>
                  <a:srgbClr val="0070C0"/>
                </a:solidFill>
                <a:effectLst/>
                <a:latin typeface="Bookman Old Style" panose="02050604050505020204" pitchFamily="18" charset="0"/>
              </a:rPr>
              <a:t>ΣΥΝΕΡΓΕΙΕΣ</a:t>
            </a:r>
          </a:p>
          <a:p>
            <a:pPr algn="just"/>
            <a:r>
              <a:rPr lang="el-GR" sz="1800" b="1" dirty="0">
                <a:effectLst/>
                <a:latin typeface="Bookman Old Style" panose="02050604050505020204" pitchFamily="18" charset="0"/>
                <a:ea typeface="Aptos" panose="020B0004020202020204" pitchFamily="34" charset="0"/>
                <a:cs typeface="Arial" panose="020B0604020202020204" pitchFamily="34" charset="0"/>
              </a:rPr>
              <a:t>Η ΣΒΑΑ Δήμου Καβάλας περιλαμβάνει μία σειρά πρόσθετων δράσεων, προϋπολογισμού 15 εκ €, σημαντικότερες εκ των οποίων είναι:</a:t>
            </a:r>
            <a:endParaRPr lang="en-150" sz="1800" dirty="0">
              <a:effectLst/>
              <a:latin typeface="Bookman Old Style" panose="02050604050505020204" pitchFamily="18" charset="0"/>
              <a:ea typeface="Aptos" panose="020B0004020202020204" pitchFamily="34" charset="0"/>
              <a:cs typeface="Arial" panose="020B0604020202020204" pitchFamily="34" charset="0"/>
            </a:endParaRPr>
          </a:p>
          <a:p>
            <a:pPr marL="342900" lvl="0" indent="-342900" algn="just">
              <a:buFont typeface="Symbol" panose="05050102010706020507" pitchFamily="18" charset="2"/>
              <a:buChar char=""/>
            </a:pPr>
            <a:r>
              <a:rPr lang="el-GR" sz="1800" dirty="0">
                <a:effectLst/>
                <a:latin typeface="Bookman Old Style" panose="02050604050505020204" pitchFamily="18" charset="0"/>
                <a:ea typeface="Times New Roman" panose="02020603050405020304" pitchFamily="18" charset="0"/>
                <a:cs typeface="Times New Roman" panose="02020603050405020304" pitchFamily="18" charset="0"/>
              </a:rPr>
              <a:t>Η Κατασκευή δικτύου ύδρευσης Δήμου Καβάλας-Ολοκλήρωση εσωτερικού δικτύου πόλης Καβάλας (περιοχή Περιγιαλίου): 7.033.280€</a:t>
            </a:r>
            <a:endParaRPr lang="en-150" sz="1800" dirty="0">
              <a:effectLst/>
              <a:latin typeface="Bookman Old Style" panose="02050604050505020204" pitchFamily="18" charset="0"/>
              <a:ea typeface="Aptos" panose="020B0004020202020204" pitchFamily="34" charset="0"/>
              <a:cs typeface="Arial" panose="020B0604020202020204" pitchFamily="34" charset="0"/>
            </a:endParaRPr>
          </a:p>
          <a:p>
            <a:pPr marL="342900" lvl="0" indent="-342900" algn="just">
              <a:buFont typeface="Symbol" panose="05050102010706020507" pitchFamily="18" charset="2"/>
              <a:buChar char=""/>
            </a:pPr>
            <a:r>
              <a:rPr lang="el-GR" sz="1800" dirty="0">
                <a:effectLst/>
                <a:latin typeface="Bookman Old Style" panose="02050604050505020204" pitchFamily="18" charset="0"/>
                <a:ea typeface="Times New Roman" panose="02020603050405020304" pitchFamily="18" charset="0"/>
                <a:cs typeface="Times New Roman" panose="02020603050405020304" pitchFamily="18" charset="0"/>
              </a:rPr>
              <a:t>Η Ενεργειακή αναβάθμιση κλειστού κολυμβητηρίου	:1.509.656€</a:t>
            </a:r>
            <a:endParaRPr lang="en-150" sz="1800" dirty="0">
              <a:effectLst/>
              <a:latin typeface="Bookman Old Style" panose="02050604050505020204" pitchFamily="18" charset="0"/>
              <a:ea typeface="Aptos" panose="020B0004020202020204" pitchFamily="34" charset="0"/>
              <a:cs typeface="Arial" panose="020B0604020202020204" pitchFamily="34" charset="0"/>
            </a:endParaRPr>
          </a:p>
          <a:p>
            <a:pPr marL="342900" lvl="0" indent="-342900" algn="just">
              <a:buFont typeface="Symbol" panose="05050102010706020507" pitchFamily="18" charset="2"/>
              <a:buChar char=""/>
            </a:pPr>
            <a:r>
              <a:rPr lang="el-GR" sz="1800" dirty="0">
                <a:effectLst/>
                <a:latin typeface="Bookman Old Style" panose="02050604050505020204" pitchFamily="18" charset="0"/>
                <a:ea typeface="Times New Roman" panose="02020603050405020304" pitchFamily="18" charset="0"/>
                <a:cs typeface="Times New Roman" panose="02020603050405020304" pitchFamily="18" charset="0"/>
              </a:rPr>
              <a:t>Η Ενεργειακή Αναβάθμιση σχολικού συγκροτήματος Περιγιαλίου Δήμου Καβάλας:  1.101.717€</a:t>
            </a:r>
            <a:endParaRPr lang="en-150" sz="18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buNone/>
            </a:pPr>
            <a:r>
              <a:rPr lang="el-GR" sz="1800" b="1" dirty="0">
                <a:effectLst/>
                <a:latin typeface="Bookman Old Style" panose="02050604050505020204" pitchFamily="18" charset="0"/>
                <a:ea typeface="Times New Roman" panose="02020603050405020304" pitchFamily="18" charset="0"/>
                <a:cs typeface="Times New Roman" panose="02020603050405020304" pitchFamily="18" charset="0"/>
              </a:rPr>
              <a:t>που χρηματοδοτούνται από:</a:t>
            </a:r>
            <a:endParaRPr lang="en-150" sz="1800" dirty="0">
              <a:effectLst/>
              <a:latin typeface="Bookman Old Style" panose="02050604050505020204" pitchFamily="18" charset="0"/>
              <a:ea typeface="Aptos" panose="020B0004020202020204" pitchFamily="34" charset="0"/>
              <a:cs typeface="Arial" panose="020B0604020202020204" pitchFamily="34" charset="0"/>
            </a:endParaRPr>
          </a:p>
          <a:p>
            <a:pPr marL="342900" lvl="0" indent="-342900" algn="just">
              <a:buFont typeface="Symbol" panose="05050102010706020507" pitchFamily="18" charset="2"/>
              <a:buChar char=""/>
            </a:pPr>
            <a:r>
              <a:rPr lang="el-GR" sz="1800" dirty="0">
                <a:effectLst/>
                <a:latin typeface="Bookman Old Style" panose="02050604050505020204" pitchFamily="18" charset="0"/>
                <a:ea typeface="Times New Roman" panose="02020603050405020304" pitchFamily="18" charset="0"/>
                <a:cs typeface="Times New Roman" panose="02020603050405020304" pitchFamily="18" charset="0"/>
              </a:rPr>
              <a:t>ΧΡΗΜΑΤΟΔΟΤΙΚΟ ΜΗΧΑΝΙΣΜΟ ΤΟΥ ΕΥΡΩΠΑΪΚΟΥ ΟΙΚΟΝΟΜΙΚΟΥ ΧΩΡΟΥ (EOX)</a:t>
            </a:r>
            <a:endParaRPr lang="en-150" sz="1800" dirty="0">
              <a:effectLst/>
              <a:latin typeface="Bookman Old Style" panose="02050604050505020204" pitchFamily="18" charset="0"/>
              <a:ea typeface="Aptos" panose="020B0004020202020204" pitchFamily="34" charset="0"/>
              <a:cs typeface="Arial" panose="020B0604020202020204" pitchFamily="34" charset="0"/>
            </a:endParaRPr>
          </a:p>
          <a:p>
            <a:pPr marL="342900" lvl="0" indent="-342900" algn="just">
              <a:buFont typeface="Symbol" panose="05050102010706020507" pitchFamily="18" charset="2"/>
              <a:buChar char=""/>
            </a:pPr>
            <a:r>
              <a:rPr lang="el-GR" sz="1800" dirty="0">
                <a:effectLst/>
                <a:latin typeface="Bookman Old Style" panose="02050604050505020204" pitchFamily="18" charset="0"/>
                <a:ea typeface="Times New Roman" panose="02020603050405020304" pitchFamily="18" charset="0"/>
                <a:cs typeface="Times New Roman" panose="02020603050405020304" pitchFamily="18" charset="0"/>
              </a:rPr>
              <a:t>ΥΜΕΠΕΡΑΑ</a:t>
            </a:r>
            <a:endParaRPr lang="en-150" sz="1800" dirty="0">
              <a:effectLst/>
              <a:latin typeface="Bookman Old Style" panose="02050604050505020204" pitchFamily="18" charset="0"/>
              <a:ea typeface="Aptos" panose="020B0004020202020204" pitchFamily="34" charset="0"/>
              <a:cs typeface="Arial" panose="020B0604020202020204" pitchFamily="34" charset="0"/>
            </a:endParaRPr>
          </a:p>
          <a:p>
            <a:pPr marL="342900" lvl="0" indent="-342900" algn="just">
              <a:buFont typeface="Symbol" panose="05050102010706020507" pitchFamily="18" charset="2"/>
              <a:buChar char=""/>
            </a:pPr>
            <a:r>
              <a:rPr lang="el-GR" sz="1800" dirty="0">
                <a:effectLst/>
                <a:latin typeface="Bookman Old Style" panose="02050604050505020204" pitchFamily="18" charset="0"/>
                <a:ea typeface="Times New Roman" panose="02020603050405020304" pitchFamily="18" charset="0"/>
                <a:cs typeface="Times New Roman" panose="02020603050405020304" pitchFamily="18" charset="0"/>
              </a:rPr>
              <a:t>ΤΑΜΕΙΟ ΑΛΛΗΛΕΓΓΥΗΣ</a:t>
            </a:r>
            <a:endParaRPr lang="en-150" sz="1800" dirty="0">
              <a:effectLst/>
              <a:latin typeface="Bookman Old Style" panose="02050604050505020204" pitchFamily="18" charset="0"/>
              <a:ea typeface="Aptos" panose="020B0004020202020204" pitchFamily="34" charset="0"/>
              <a:cs typeface="Arial" panose="020B0604020202020204" pitchFamily="34" charset="0"/>
            </a:endParaRPr>
          </a:p>
          <a:p>
            <a:pPr marL="342900" lvl="0" indent="-342900" algn="just">
              <a:buFont typeface="Symbol" panose="05050102010706020507" pitchFamily="18" charset="2"/>
              <a:buChar char=""/>
            </a:pPr>
            <a:r>
              <a:rPr lang="el-GR" sz="1800" dirty="0">
                <a:effectLst/>
                <a:latin typeface="Bookman Old Style" panose="02050604050505020204" pitchFamily="18" charset="0"/>
                <a:ea typeface="Times New Roman" panose="02020603050405020304" pitchFamily="18" charset="0"/>
                <a:cs typeface="Times New Roman" panose="02020603050405020304" pitchFamily="18" charset="0"/>
              </a:rPr>
              <a:t>ΦΙΛΟΔΗΜΟΣ ΙΙ </a:t>
            </a:r>
            <a:endParaRPr lang="en-150" sz="1800" dirty="0">
              <a:effectLst/>
              <a:latin typeface="Bookman Old Style" panose="02050604050505020204" pitchFamily="18" charset="0"/>
              <a:ea typeface="Aptos" panose="020B0004020202020204" pitchFamily="34" charset="0"/>
              <a:cs typeface="Arial" panose="020B0604020202020204" pitchFamily="34" charset="0"/>
            </a:endParaRPr>
          </a:p>
          <a:p>
            <a:pPr marL="342900" lvl="0" indent="-342900" algn="just">
              <a:buFont typeface="Symbol" panose="05050102010706020507" pitchFamily="18" charset="2"/>
              <a:buChar char=""/>
            </a:pPr>
            <a:r>
              <a:rPr lang="el-GR" sz="1800" dirty="0">
                <a:effectLst/>
                <a:latin typeface="Bookman Old Style" panose="02050604050505020204" pitchFamily="18" charset="0"/>
                <a:ea typeface="Times New Roman" panose="02020603050405020304" pitchFamily="18" charset="0"/>
                <a:cs typeface="Times New Roman" panose="02020603050405020304" pitchFamily="18" charset="0"/>
              </a:rPr>
              <a:t>ΣΑΤΑ</a:t>
            </a:r>
            <a:endParaRPr lang="en-150" sz="1800" dirty="0">
              <a:effectLst/>
              <a:latin typeface="Bookman Old Style" panose="02050604050505020204" pitchFamily="18" charset="0"/>
              <a:ea typeface="Aptos" panose="020B0004020202020204" pitchFamily="34" charset="0"/>
              <a:cs typeface="Arial" panose="020B0604020202020204" pitchFamily="34" charset="0"/>
            </a:endParaRPr>
          </a:p>
          <a:p>
            <a:pPr marL="342900" lvl="0" indent="-342900" algn="just">
              <a:buFont typeface="Symbol" panose="05050102010706020507" pitchFamily="18" charset="2"/>
              <a:buChar char=""/>
            </a:pPr>
            <a:r>
              <a:rPr lang="el-GR" sz="1800" dirty="0">
                <a:effectLst/>
                <a:latin typeface="Bookman Old Style" panose="02050604050505020204" pitchFamily="18" charset="0"/>
                <a:ea typeface="Times New Roman" panose="02020603050405020304" pitchFamily="18" charset="0"/>
                <a:cs typeface="Times New Roman" panose="02020603050405020304" pitchFamily="18" charset="0"/>
              </a:rPr>
              <a:t>ΠΕΠ ΑΜΘ</a:t>
            </a:r>
            <a:endParaRPr lang="en-150" sz="1800" dirty="0">
              <a:effectLst/>
              <a:latin typeface="Bookman Old Style" panose="02050604050505020204" pitchFamily="18" charset="0"/>
              <a:ea typeface="Aptos" panose="020B0004020202020204" pitchFamily="34" charset="0"/>
              <a:cs typeface="Arial" panose="020B0604020202020204" pitchFamily="34" charset="0"/>
            </a:endParaRPr>
          </a:p>
          <a:p>
            <a:pPr marL="0" indent="0">
              <a:buNone/>
            </a:pPr>
            <a:endParaRPr lang="en-150" sz="2600" b="1" kern="0" dirty="0">
              <a:solidFill>
                <a:srgbClr val="0070C0"/>
              </a:solidFill>
              <a:effectLst/>
              <a:latin typeface="Bookman Old Style" panose="02050604050505020204" pitchFamily="18" charset="0"/>
            </a:endParaRPr>
          </a:p>
          <a:p>
            <a:pPr marL="0" indent="0">
              <a:buNone/>
            </a:pPr>
            <a:endParaRPr lang="en-150" dirty="0"/>
          </a:p>
        </p:txBody>
      </p:sp>
    </p:spTree>
    <p:extLst>
      <p:ext uri="{BB962C8B-B14F-4D97-AF65-F5344CB8AC3E}">
        <p14:creationId xmlns:p14="http://schemas.microsoft.com/office/powerpoint/2010/main" val="1699771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742776-E977-7BC8-E465-653970F1521D}"/>
              </a:ext>
            </a:extLst>
          </p:cNvPr>
          <p:cNvSpPr>
            <a:spLocks noGrp="1"/>
          </p:cNvSpPr>
          <p:nvPr>
            <p:ph idx="1"/>
          </p:nvPr>
        </p:nvSpPr>
        <p:spPr>
          <a:xfrm>
            <a:off x="411480" y="365760"/>
            <a:ext cx="11258550" cy="5811203"/>
          </a:xfrm>
        </p:spPr>
        <p:txBody>
          <a:bodyPr>
            <a:normAutofit/>
          </a:bodyPr>
          <a:lstStyle/>
          <a:p>
            <a:pPr marL="0" indent="0">
              <a:buNone/>
            </a:pPr>
            <a:r>
              <a:rPr lang="el-GR" sz="2600" b="1" kern="0" dirty="0">
                <a:solidFill>
                  <a:srgbClr val="0070C0"/>
                </a:solidFill>
                <a:effectLst/>
                <a:latin typeface="Bookman Old Style" panose="02050604050505020204" pitchFamily="18" charset="0"/>
              </a:rPr>
              <a:t>ΚΟΜΟΤΗΝΗ</a:t>
            </a:r>
            <a:endParaRPr lang="en-150" sz="2600" b="1" kern="0" dirty="0">
              <a:solidFill>
                <a:srgbClr val="0070C0"/>
              </a:solidFill>
              <a:effectLst/>
              <a:latin typeface="Bookman Old Style" panose="02050604050505020204" pitchFamily="18" charset="0"/>
            </a:endParaRPr>
          </a:p>
          <a:p>
            <a:pPr marL="0" indent="0">
              <a:buNone/>
            </a:pPr>
            <a:endParaRPr lang="en-150" dirty="0"/>
          </a:p>
        </p:txBody>
      </p:sp>
      <p:sp>
        <p:nvSpPr>
          <p:cNvPr id="4" name="TextBox 3">
            <a:extLst>
              <a:ext uri="{FF2B5EF4-FFF2-40B4-BE49-F238E27FC236}">
                <a16:creationId xmlns:a16="http://schemas.microsoft.com/office/drawing/2014/main" id="{65882F4E-0DB0-4A94-1DD8-F1DE49FA9DCF}"/>
              </a:ext>
            </a:extLst>
          </p:cNvPr>
          <p:cNvSpPr txBox="1"/>
          <p:nvPr/>
        </p:nvSpPr>
        <p:spPr>
          <a:xfrm>
            <a:off x="411480" y="659011"/>
            <a:ext cx="10629900" cy="5570756"/>
          </a:xfrm>
          <a:prstGeom prst="rect">
            <a:avLst/>
          </a:prstGeom>
          <a:noFill/>
        </p:spPr>
        <p:txBody>
          <a:bodyPr wrap="square">
            <a:spAutoFit/>
          </a:bodyPr>
          <a:lstStyle/>
          <a:p>
            <a:pPr algn="just"/>
            <a:endParaRPr lang="el-GR"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24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Το αναπτυξιακό όραμα για την πόλη της Κομοτηνής είναι ο μετασχηματισμός του πολεοδομικού της ιστού με στόχο την βελτίωση της ποιότητας της ζωής, την τόνωσης της οικονομίας και την ενίσχυση της κοινωνικής συνοχής.</a:t>
            </a:r>
            <a:endParaRPr lang="en-150" sz="24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 </a:t>
            </a:r>
            <a:endParaRPr lang="en-150"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 </a:t>
            </a:r>
            <a:endParaRPr lang="en-150"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algn="l"/>
            <a:r>
              <a:rPr lang="el-GR" sz="2000" dirty="0">
                <a:solidFill>
                  <a:srgbClr val="002060"/>
                </a:solidFill>
                <a:effectLst/>
                <a:latin typeface="Bookman Old Style" panose="02050604050505020204" pitchFamily="18" charset="0"/>
                <a:ea typeface="Aptos" panose="020B0004020202020204" pitchFamily="34" charset="0"/>
                <a:cs typeface="Times New Roman" panose="02020603050405020304" pitchFamily="18" charset="0"/>
              </a:rPr>
              <a:t>Εταιρικό Σχήμα:</a:t>
            </a:r>
            <a:endParaRPr lang="en-150"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2000" dirty="0">
                <a:solidFill>
                  <a:srgbClr val="002060"/>
                </a:solidFill>
                <a:effectLst/>
                <a:latin typeface="Bookman Old Style" panose="02050604050505020204" pitchFamily="18" charset="0"/>
                <a:ea typeface="Aptos" panose="020B0004020202020204" pitchFamily="34" charset="0"/>
                <a:cs typeface="Times New Roman,Bold"/>
              </a:rPr>
              <a:t>_Δήμος Κομοτηνής</a:t>
            </a:r>
            <a:endParaRPr lang="en-150"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2000" dirty="0">
                <a:solidFill>
                  <a:srgbClr val="002060"/>
                </a:solidFill>
                <a:effectLst/>
                <a:latin typeface="Bookman Old Style" panose="02050604050505020204" pitchFamily="18" charset="0"/>
                <a:ea typeface="Aptos" panose="020B0004020202020204" pitchFamily="34" charset="0"/>
                <a:cs typeface="Times New Roman,Bold"/>
              </a:rPr>
              <a:t>_Τεχνικό Επιμελητήριο Ελλάδος</a:t>
            </a:r>
            <a:endParaRPr lang="en-150"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2000" dirty="0">
                <a:solidFill>
                  <a:srgbClr val="002060"/>
                </a:solidFill>
                <a:effectLst/>
                <a:latin typeface="Bookman Old Style" panose="02050604050505020204" pitchFamily="18" charset="0"/>
                <a:ea typeface="Aptos" panose="020B0004020202020204" pitchFamily="34" charset="0"/>
                <a:cs typeface="Times New Roman,Bold"/>
              </a:rPr>
              <a:t>_Σύλλογος Ατόμων με Κινητικά Προβλήματα &amp; Φίλων «ΠΕΡΠΑΤΩ»</a:t>
            </a:r>
            <a:endParaRPr lang="en-150"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2000" dirty="0">
                <a:solidFill>
                  <a:srgbClr val="002060"/>
                </a:solidFill>
                <a:effectLst/>
                <a:latin typeface="Bookman Old Style" panose="02050604050505020204" pitchFamily="18" charset="0"/>
                <a:ea typeface="Aptos" panose="020B0004020202020204" pitchFamily="34" charset="0"/>
                <a:cs typeface="Times New Roman,Bold"/>
              </a:rPr>
              <a:t>_Δημοκρίτειο Πανεπιστήμιο Θράκης</a:t>
            </a:r>
            <a:endParaRPr lang="en-150"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2000" dirty="0">
                <a:solidFill>
                  <a:srgbClr val="002060"/>
                </a:solidFill>
                <a:effectLst/>
                <a:latin typeface="Bookman Old Style" panose="02050604050505020204" pitchFamily="18" charset="0"/>
                <a:ea typeface="Aptos" panose="020B0004020202020204" pitchFamily="34" charset="0"/>
                <a:cs typeface="Times New Roman,Bold"/>
              </a:rPr>
              <a:t>_Αναπτυξιακός Οργανισμός «Κ.Καραθεοδωρή Α.Ε»</a:t>
            </a:r>
            <a:endParaRPr lang="en-150"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2000" dirty="0">
                <a:solidFill>
                  <a:srgbClr val="002060"/>
                </a:solidFill>
                <a:effectLst/>
                <a:latin typeface="Bookman Old Style" panose="02050604050505020204" pitchFamily="18" charset="0"/>
                <a:ea typeface="Aptos" panose="020B0004020202020204" pitchFamily="34" charset="0"/>
                <a:cs typeface="Times New Roman,Bold"/>
              </a:rPr>
              <a:t>_Σύλλογος Μέριμνας ΑΜΕΑ Νοητικής Υστέρησης «Άγιοι Θεόδωροι»</a:t>
            </a:r>
            <a:endParaRPr lang="en-150"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r>
              <a:rPr lang="el-GR" sz="2000" kern="0" dirty="0">
                <a:solidFill>
                  <a:srgbClr val="002060"/>
                </a:solidFill>
                <a:effectLst/>
                <a:latin typeface="Bookman Old Style" panose="02050604050505020204" pitchFamily="18" charset="0"/>
                <a:ea typeface="Aptos" panose="020B0004020202020204" pitchFamily="34" charset="0"/>
                <a:cs typeface="Times New Roman,Bold"/>
              </a:rPr>
              <a:t>_Υπουργείο Πολιτισμού – Εφορεία Αρχαιοτήτων Ροδόπης</a:t>
            </a:r>
          </a:p>
          <a:p>
            <a:endParaRPr lang="el-GR" sz="2000" kern="0" dirty="0">
              <a:solidFill>
                <a:srgbClr val="002060"/>
              </a:solidFill>
              <a:latin typeface="Bookman Old Style" panose="02050604050505020204" pitchFamily="18" charset="0"/>
            </a:endParaRPr>
          </a:p>
          <a:p>
            <a:endParaRPr lang="en-150" sz="2000" dirty="0">
              <a:solidFill>
                <a:srgbClr val="002060"/>
              </a:solidFill>
            </a:endParaRPr>
          </a:p>
        </p:txBody>
      </p:sp>
    </p:spTree>
    <p:extLst>
      <p:ext uri="{BB962C8B-B14F-4D97-AF65-F5344CB8AC3E}">
        <p14:creationId xmlns:p14="http://schemas.microsoft.com/office/powerpoint/2010/main" val="4159397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742776-E977-7BC8-E465-653970F1521D}"/>
              </a:ext>
            </a:extLst>
          </p:cNvPr>
          <p:cNvSpPr>
            <a:spLocks noGrp="1"/>
          </p:cNvSpPr>
          <p:nvPr>
            <p:ph idx="1"/>
          </p:nvPr>
        </p:nvSpPr>
        <p:spPr>
          <a:xfrm>
            <a:off x="411480" y="365760"/>
            <a:ext cx="11258550" cy="5811203"/>
          </a:xfrm>
        </p:spPr>
        <p:txBody>
          <a:bodyPr/>
          <a:lstStyle/>
          <a:p>
            <a:pPr marL="0" indent="0">
              <a:buNone/>
            </a:pPr>
            <a:r>
              <a:rPr lang="el-GR" sz="1800" b="1" kern="0">
                <a:solidFill>
                  <a:srgbClr val="0070C0"/>
                </a:solidFill>
                <a:effectLst/>
                <a:latin typeface="Bookman Old Style" panose="02050604050505020204" pitchFamily="18" charset="0"/>
              </a:rPr>
              <a:t>ΚΟΜΟΤΗΝΗ</a:t>
            </a:r>
          </a:p>
          <a:p>
            <a:pPr marL="0" indent="0">
              <a:buNone/>
            </a:pPr>
            <a:r>
              <a:rPr lang="el-GR" sz="1800" b="1" kern="0">
                <a:solidFill>
                  <a:srgbClr val="0070C0"/>
                </a:solidFill>
                <a:latin typeface="Bookman Old Style" panose="02050604050505020204" pitchFamily="18" charset="0"/>
              </a:rPr>
              <a:t>ΠΕΡΙΟΧΗ</a:t>
            </a:r>
          </a:p>
          <a:p>
            <a:pPr marL="0" indent="0">
              <a:buNone/>
            </a:pPr>
            <a:r>
              <a:rPr lang="el-GR" sz="1800" b="1" kern="0">
                <a:solidFill>
                  <a:srgbClr val="0070C0"/>
                </a:solidFill>
                <a:effectLst/>
                <a:latin typeface="Bookman Old Style" panose="02050604050505020204" pitchFamily="18" charset="0"/>
              </a:rPr>
              <a:t>ΠΑΡΕΜΒΑΣΗΣ</a:t>
            </a:r>
            <a:endParaRPr lang="en-150" sz="1800" b="1" kern="0">
              <a:solidFill>
                <a:srgbClr val="0070C0"/>
              </a:solidFill>
              <a:effectLst/>
              <a:latin typeface="Bookman Old Style" panose="02050604050505020204" pitchFamily="18" charset="0"/>
            </a:endParaRPr>
          </a:p>
          <a:p>
            <a:pPr marL="0" indent="0">
              <a:buNone/>
            </a:pPr>
            <a:endParaRPr lang="en-150" dirty="0"/>
          </a:p>
        </p:txBody>
      </p:sp>
      <p:pic>
        <p:nvPicPr>
          <p:cNvPr id="2" name="Εικόνα 3" descr="A screenshot of a map&#10;&#10;Description automatically generated">
            <a:extLst>
              <a:ext uri="{FF2B5EF4-FFF2-40B4-BE49-F238E27FC236}">
                <a16:creationId xmlns:a16="http://schemas.microsoft.com/office/drawing/2014/main" id="{1674F01D-E544-7CC6-4AD6-93FE5A78384D}"/>
              </a:ext>
            </a:extLst>
          </p:cNvPr>
          <p:cNvPicPr>
            <a:picLocks noChangeAspect="1"/>
          </p:cNvPicPr>
          <p:nvPr/>
        </p:nvPicPr>
        <p:blipFill rotWithShape="1">
          <a:blip r:embed="rId2">
            <a:extLst>
              <a:ext uri="{28A0092B-C50C-407E-A947-70E740481C1C}">
                <a14:useLocalDpi xmlns:a14="http://schemas.microsoft.com/office/drawing/2010/main" val="0"/>
              </a:ext>
            </a:extLst>
          </a:blip>
          <a:srcRect l="21979" t="19815" r="20417" b="6296"/>
          <a:stretch/>
        </p:blipFill>
        <p:spPr>
          <a:xfrm>
            <a:off x="2560320" y="194309"/>
            <a:ext cx="7658100" cy="6092892"/>
          </a:xfrm>
          <a:prstGeom prst="rect">
            <a:avLst/>
          </a:prstGeom>
        </p:spPr>
      </p:pic>
    </p:spTree>
    <p:extLst>
      <p:ext uri="{BB962C8B-B14F-4D97-AF65-F5344CB8AC3E}">
        <p14:creationId xmlns:p14="http://schemas.microsoft.com/office/powerpoint/2010/main" val="1290362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2">
            <a:extLst>
              <a:ext uri="{FF2B5EF4-FFF2-40B4-BE49-F238E27FC236}">
                <a16:creationId xmlns:a16="http://schemas.microsoft.com/office/drawing/2014/main" id="{85D754CA-C43E-6AE6-06AF-C23153007DB0}"/>
              </a:ext>
            </a:extLst>
          </p:cNvPr>
          <p:cNvSpPr>
            <a:spLocks noChangeArrowheads="1"/>
          </p:cNvSpPr>
          <p:nvPr/>
        </p:nvSpPr>
        <p:spPr bwMode="auto">
          <a:xfrm>
            <a:off x="699713" y="248038"/>
            <a:ext cx="7429143" cy="1159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L="0" marR="0" lvl="0" indent="0" fontAlgn="base">
              <a:lnSpc>
                <a:spcPct val="90000"/>
              </a:lnSpc>
              <a:spcBef>
                <a:spcPct val="0"/>
              </a:spcBef>
              <a:spcAft>
                <a:spcPts val="600"/>
              </a:spcAft>
              <a:buClrTx/>
              <a:buSzTx/>
              <a:tabLst/>
            </a:pPr>
            <a:r>
              <a:rPr kumimoji="0" lang="en-US" altLang="en-150" sz="4000" b="1" i="0" u="none" strike="noStrike" kern="1200" cap="none" normalizeH="0" baseline="0" dirty="0">
                <a:ln>
                  <a:noFill/>
                </a:ln>
                <a:solidFill>
                  <a:srgbClr val="FFFFFF"/>
                </a:solidFill>
                <a:effectLst/>
                <a:latin typeface="+mj-lt"/>
                <a:ea typeface="+mj-ea"/>
                <a:cs typeface="+mj-cs"/>
              </a:rPr>
              <a:t>ΠΡΟΥΠΟΛΟΓΙΣΜΟ</a:t>
            </a:r>
            <a:r>
              <a:rPr kumimoji="0" lang="el-GR" altLang="en-150" sz="4000" b="1" i="0" u="none" strike="noStrike" kern="1200" cap="none" normalizeH="0" baseline="0" dirty="0">
                <a:ln>
                  <a:noFill/>
                </a:ln>
                <a:solidFill>
                  <a:srgbClr val="FFFFFF"/>
                </a:solidFill>
                <a:effectLst/>
                <a:latin typeface="+mj-lt"/>
                <a:ea typeface="+mj-ea"/>
                <a:cs typeface="+mj-cs"/>
              </a:rPr>
              <a:t>Σ ΚΟΜΟΤΗΝΗ</a:t>
            </a:r>
            <a:r>
              <a:rPr kumimoji="0" lang="en-US" altLang="en-150" sz="4000" b="1" i="0" u="none" strike="noStrike" kern="1200" cap="none" normalizeH="0" baseline="0" dirty="0">
                <a:ln>
                  <a:noFill/>
                </a:ln>
                <a:solidFill>
                  <a:srgbClr val="FFFFFF"/>
                </a:solidFill>
                <a:effectLst/>
                <a:latin typeface="+mj-lt"/>
                <a:ea typeface="+mj-ea"/>
                <a:cs typeface="+mj-cs"/>
              </a:rPr>
              <a:t>Σ</a:t>
            </a:r>
            <a:endParaRPr kumimoji="0" lang="en-US" altLang="en-150" sz="4000" b="0" i="0" u="none" strike="noStrike" kern="1200" cap="none" normalizeH="0" baseline="0" dirty="0">
              <a:ln>
                <a:noFill/>
              </a:ln>
              <a:solidFill>
                <a:srgbClr val="FFFFFF"/>
              </a:solidFill>
              <a:effectLst/>
              <a:latin typeface="+mj-lt"/>
              <a:ea typeface="+mj-ea"/>
              <a:cs typeface="+mj-cs"/>
            </a:endParaRPr>
          </a:p>
          <a:p>
            <a:pPr marL="0" marR="0" lvl="0" indent="0" fontAlgn="base">
              <a:lnSpc>
                <a:spcPct val="90000"/>
              </a:lnSpc>
              <a:spcBef>
                <a:spcPct val="0"/>
              </a:spcBef>
              <a:spcAft>
                <a:spcPts val="600"/>
              </a:spcAft>
              <a:buClrTx/>
              <a:buSzTx/>
              <a:tabLst/>
            </a:pPr>
            <a:endParaRPr kumimoji="0" lang="en-US" altLang="en-150" sz="4000" b="0" i="0" u="none" strike="noStrike" kern="1200" cap="none" normalizeH="0" baseline="0" dirty="0">
              <a:ln>
                <a:noFill/>
              </a:ln>
              <a:solidFill>
                <a:srgbClr val="FFFFFF"/>
              </a:solidFill>
              <a:effectLst/>
              <a:latin typeface="+mj-lt"/>
              <a:ea typeface="+mj-ea"/>
              <a:cs typeface="+mj-cs"/>
            </a:endParaRPr>
          </a:p>
        </p:txBody>
      </p:sp>
      <p:graphicFrame>
        <p:nvGraphicFramePr>
          <p:cNvPr id="2" name="Table 1">
            <a:extLst>
              <a:ext uri="{FF2B5EF4-FFF2-40B4-BE49-F238E27FC236}">
                <a16:creationId xmlns:a16="http://schemas.microsoft.com/office/drawing/2014/main" id="{330A0D5C-9F39-21AB-992A-09A02F6EA50F}"/>
              </a:ext>
            </a:extLst>
          </p:cNvPr>
          <p:cNvGraphicFramePr>
            <a:graphicFrameLocks noGrp="1"/>
          </p:cNvGraphicFramePr>
          <p:nvPr>
            <p:extLst>
              <p:ext uri="{D42A27DB-BD31-4B8C-83A1-F6EECF244321}">
                <p14:modId xmlns:p14="http://schemas.microsoft.com/office/powerpoint/2010/main" val="1673627022"/>
              </p:ext>
            </p:extLst>
          </p:nvPr>
        </p:nvGraphicFramePr>
        <p:xfrm>
          <a:off x="158113" y="841244"/>
          <a:ext cx="11875770" cy="5661654"/>
        </p:xfrm>
        <a:graphic>
          <a:graphicData uri="http://schemas.openxmlformats.org/drawingml/2006/table">
            <a:tbl>
              <a:tblPr firstRow="1" firstCol="1" bandRow="1">
                <a:tableStyleId>{D113A9D2-9D6B-4929-AA2D-F23B5EE8CBE7}</a:tableStyleId>
              </a:tblPr>
              <a:tblGrid>
                <a:gridCol w="10003495">
                  <a:extLst>
                    <a:ext uri="{9D8B030D-6E8A-4147-A177-3AD203B41FA5}">
                      <a16:colId xmlns:a16="http://schemas.microsoft.com/office/drawing/2014/main" val="3383148472"/>
                    </a:ext>
                  </a:extLst>
                </a:gridCol>
                <a:gridCol w="1872275">
                  <a:extLst>
                    <a:ext uri="{9D8B030D-6E8A-4147-A177-3AD203B41FA5}">
                      <a16:colId xmlns:a16="http://schemas.microsoft.com/office/drawing/2014/main" val="1470281430"/>
                    </a:ext>
                  </a:extLst>
                </a:gridCol>
              </a:tblGrid>
              <a:tr h="280366">
                <a:tc>
                  <a:txBody>
                    <a:bodyPr/>
                    <a:lstStyle/>
                    <a:p>
                      <a:pPr algn="ctr" fontAlgn="ctr">
                        <a:spcBef>
                          <a:spcPts val="0"/>
                        </a:spcBef>
                        <a:spcAft>
                          <a:spcPts val="0"/>
                        </a:spcAft>
                      </a:pPr>
                      <a:r>
                        <a:rPr lang="el-GR" sz="1800" b="1" u="none" strike="noStrike" kern="100" dirty="0">
                          <a:solidFill>
                            <a:srgbClr val="FFFFFF"/>
                          </a:solidFill>
                          <a:effectLst/>
                        </a:rPr>
                        <a:t>ΕΤΠΑ</a:t>
                      </a:r>
                      <a:endParaRPr lang="el-GR" sz="1800" b="0" i="0" u="none" strike="noStrike" dirty="0">
                        <a:effectLst/>
                        <a:latin typeface="Arial" panose="020B0604020202020204" pitchFamily="34" charset="0"/>
                      </a:endParaRPr>
                    </a:p>
                  </a:txBody>
                  <a:tcPr marL="55741" marR="55741" marT="7742" marB="0" anchor="ctr"/>
                </a:tc>
                <a:tc>
                  <a:txBody>
                    <a:bodyPr/>
                    <a:lstStyle/>
                    <a:p>
                      <a:pPr algn="ctr" fontAlgn="b">
                        <a:spcBef>
                          <a:spcPts val="0"/>
                        </a:spcBef>
                        <a:spcAft>
                          <a:spcPts val="0"/>
                        </a:spcAft>
                      </a:pPr>
                      <a:r>
                        <a:rPr lang="el-GR" sz="1400" b="1" u="none" strike="noStrike" kern="100">
                          <a:solidFill>
                            <a:srgbClr val="FFFFFF"/>
                          </a:solidFill>
                          <a:effectLst/>
                        </a:rPr>
                        <a:t>Π/Υ</a:t>
                      </a:r>
                      <a:endParaRPr lang="el-GR" sz="1600" b="0" i="0" u="none" strike="noStrike">
                        <a:effectLst/>
                        <a:latin typeface="Arial" panose="020B0604020202020204" pitchFamily="34" charset="0"/>
                      </a:endParaRPr>
                    </a:p>
                  </a:txBody>
                  <a:tcPr marL="55741" marR="55741" marT="7742" marB="0" anchor="b"/>
                </a:tc>
                <a:extLst>
                  <a:ext uri="{0D108BD9-81ED-4DB2-BD59-A6C34878D82A}">
                    <a16:rowId xmlns:a16="http://schemas.microsoft.com/office/drawing/2014/main" val="3007953686"/>
                  </a:ext>
                </a:extLst>
              </a:tr>
              <a:tr h="280366">
                <a:tc>
                  <a:txBody>
                    <a:bodyPr/>
                    <a:lstStyle/>
                    <a:p>
                      <a:pPr algn="l" fontAlgn="ctr">
                        <a:spcBef>
                          <a:spcPts val="0"/>
                        </a:spcBef>
                        <a:spcAft>
                          <a:spcPts val="0"/>
                        </a:spcAft>
                      </a:pPr>
                      <a:r>
                        <a:rPr lang="el-GR" sz="1800" b="0" u="none" strike="noStrike" kern="100" dirty="0">
                          <a:solidFill>
                            <a:schemeClr val="bg1"/>
                          </a:solidFill>
                          <a:effectLst/>
                        </a:rPr>
                        <a:t>Αποκατάσταση &amp; Αναβάθμιση αξιόλογων πολιτιστικών κτιρίων</a:t>
                      </a:r>
                      <a:endParaRPr lang="el-GR" sz="1800" b="0" i="0" u="none" strike="noStrike" dirty="0">
                        <a:solidFill>
                          <a:schemeClr val="bg1"/>
                        </a:solidFill>
                        <a:effectLst/>
                        <a:latin typeface="Arial" panose="020B0604020202020204" pitchFamily="34" charset="0"/>
                      </a:endParaRPr>
                    </a:p>
                  </a:txBody>
                  <a:tcPr marL="55741" marR="55741" marT="7742" marB="0" anchor="ctr"/>
                </a:tc>
                <a:tc>
                  <a:txBody>
                    <a:bodyPr/>
                    <a:lstStyle/>
                    <a:p>
                      <a:pPr algn="ctr" fontAlgn="ctr">
                        <a:spcBef>
                          <a:spcPts val="0"/>
                        </a:spcBef>
                        <a:spcAft>
                          <a:spcPts val="0"/>
                        </a:spcAft>
                      </a:pPr>
                      <a:r>
                        <a:rPr lang="el-GR" sz="1800" b="0" u="none" strike="noStrike" kern="100">
                          <a:solidFill>
                            <a:schemeClr val="bg1"/>
                          </a:solidFill>
                          <a:effectLst/>
                        </a:rPr>
                        <a:t>5.973.176</a:t>
                      </a:r>
                      <a:endParaRPr lang="el-GR" sz="1800" b="0" i="0" u="none" strike="noStrike">
                        <a:solidFill>
                          <a:schemeClr val="bg1"/>
                        </a:solidFill>
                        <a:effectLst/>
                        <a:latin typeface="Arial" panose="020B0604020202020204" pitchFamily="34" charset="0"/>
                      </a:endParaRPr>
                    </a:p>
                  </a:txBody>
                  <a:tcPr marL="55741" marR="55741" marT="7742" marB="0" anchor="ctr"/>
                </a:tc>
                <a:extLst>
                  <a:ext uri="{0D108BD9-81ED-4DB2-BD59-A6C34878D82A}">
                    <a16:rowId xmlns:a16="http://schemas.microsoft.com/office/drawing/2014/main" val="2716260425"/>
                  </a:ext>
                </a:extLst>
              </a:tr>
              <a:tr h="541711">
                <a:tc>
                  <a:txBody>
                    <a:bodyPr/>
                    <a:lstStyle/>
                    <a:p>
                      <a:pPr algn="l" fontAlgn="ctr">
                        <a:spcBef>
                          <a:spcPts val="0"/>
                        </a:spcBef>
                        <a:spcAft>
                          <a:spcPts val="0"/>
                        </a:spcAft>
                      </a:pPr>
                      <a:r>
                        <a:rPr lang="el-GR" sz="1800" b="0" u="none" strike="noStrike" kern="100" dirty="0">
                          <a:solidFill>
                            <a:schemeClr val="bg1"/>
                          </a:solidFill>
                          <a:effectLst/>
                        </a:rPr>
                        <a:t>Λειτουργική αναβάθμιση αστικού οδικού δικτύου (πεζοδρομήσεις, </a:t>
                      </a:r>
                      <a:r>
                        <a:rPr lang="el-GR" sz="1800" b="0" u="none" strike="noStrike" kern="100" dirty="0" err="1">
                          <a:solidFill>
                            <a:schemeClr val="bg1"/>
                          </a:solidFill>
                          <a:effectLst/>
                        </a:rPr>
                        <a:t>διαπλατύνσεις</a:t>
                      </a:r>
                      <a:r>
                        <a:rPr lang="el-GR" sz="1800" b="0" u="none" strike="noStrike" kern="100" dirty="0">
                          <a:solidFill>
                            <a:schemeClr val="bg1"/>
                          </a:solidFill>
                          <a:effectLst/>
                        </a:rPr>
                        <a:t>, φυτεύσεις, διαμόρφωση χώρων στάθμευσης και  εξοπλισμός)</a:t>
                      </a:r>
                      <a:endParaRPr lang="el-GR" sz="1800" b="0" i="0" u="none" strike="noStrike" dirty="0">
                        <a:solidFill>
                          <a:schemeClr val="bg1"/>
                        </a:solidFill>
                        <a:effectLst/>
                        <a:latin typeface="Arial" panose="020B0604020202020204" pitchFamily="34" charset="0"/>
                      </a:endParaRPr>
                    </a:p>
                  </a:txBody>
                  <a:tcPr marL="55741" marR="55741" marT="7742" marB="0" anchor="ctr"/>
                </a:tc>
                <a:tc>
                  <a:txBody>
                    <a:bodyPr/>
                    <a:lstStyle/>
                    <a:p>
                      <a:pPr algn="ctr" fontAlgn="ctr">
                        <a:spcBef>
                          <a:spcPts val="0"/>
                        </a:spcBef>
                        <a:spcAft>
                          <a:spcPts val="0"/>
                        </a:spcAft>
                      </a:pPr>
                      <a:r>
                        <a:rPr lang="el-GR" sz="1800" b="0" u="none" strike="noStrike" kern="100" dirty="0">
                          <a:solidFill>
                            <a:schemeClr val="bg1"/>
                          </a:solidFill>
                          <a:effectLst/>
                        </a:rPr>
                        <a:t>4.800.000</a:t>
                      </a:r>
                      <a:endParaRPr lang="el-GR" sz="1800" b="0" i="0" u="none" strike="noStrike" dirty="0">
                        <a:solidFill>
                          <a:schemeClr val="bg1"/>
                        </a:solidFill>
                        <a:effectLst/>
                        <a:latin typeface="Arial" panose="020B0604020202020204" pitchFamily="34" charset="0"/>
                      </a:endParaRPr>
                    </a:p>
                  </a:txBody>
                  <a:tcPr marL="55741" marR="55741" marT="7742" marB="0" anchor="ctr"/>
                </a:tc>
                <a:extLst>
                  <a:ext uri="{0D108BD9-81ED-4DB2-BD59-A6C34878D82A}">
                    <a16:rowId xmlns:a16="http://schemas.microsoft.com/office/drawing/2014/main" val="2935966958"/>
                  </a:ext>
                </a:extLst>
              </a:tr>
              <a:tr h="280366">
                <a:tc>
                  <a:txBody>
                    <a:bodyPr/>
                    <a:lstStyle/>
                    <a:p>
                      <a:pPr algn="l" fontAlgn="ctr">
                        <a:spcBef>
                          <a:spcPts val="0"/>
                        </a:spcBef>
                        <a:spcAft>
                          <a:spcPts val="0"/>
                        </a:spcAft>
                      </a:pPr>
                      <a:r>
                        <a:rPr lang="el-GR" sz="1800" b="0" u="none" strike="noStrike" kern="100" dirty="0">
                          <a:solidFill>
                            <a:schemeClr val="bg1"/>
                          </a:solidFill>
                          <a:effectLst/>
                        </a:rPr>
                        <a:t>Ολοκλήρωση και επέκταση Δικτύου </a:t>
                      </a:r>
                      <a:r>
                        <a:rPr lang="el-GR" sz="1800" b="0" u="none" strike="noStrike" kern="100" dirty="0" err="1">
                          <a:solidFill>
                            <a:schemeClr val="bg1"/>
                          </a:solidFill>
                          <a:effectLst/>
                        </a:rPr>
                        <a:t>ποδηλατ</a:t>
                      </a:r>
                      <a:r>
                        <a:rPr lang="en-US" sz="1800" b="0" u="none" strike="noStrike" kern="100" dirty="0">
                          <a:solidFill>
                            <a:schemeClr val="bg1"/>
                          </a:solidFill>
                          <a:effectLst/>
                        </a:rPr>
                        <a:t>o</a:t>
                      </a:r>
                      <a:r>
                        <a:rPr lang="el-GR" sz="1800" b="0" u="none" strike="noStrike" kern="100" dirty="0">
                          <a:solidFill>
                            <a:schemeClr val="bg1"/>
                          </a:solidFill>
                          <a:effectLst/>
                        </a:rPr>
                        <a:t>δρόμων: Δημιουργία νέων / αναβάθμιση υφιστάμενων </a:t>
                      </a:r>
                      <a:endParaRPr lang="el-GR" sz="1800" b="0" i="0" u="none" strike="noStrike" dirty="0">
                        <a:solidFill>
                          <a:schemeClr val="bg1"/>
                        </a:solidFill>
                        <a:effectLst/>
                        <a:latin typeface="Arial" panose="020B0604020202020204" pitchFamily="34" charset="0"/>
                      </a:endParaRPr>
                    </a:p>
                  </a:txBody>
                  <a:tcPr marL="55741" marR="55741" marT="7742" marB="0" anchor="ctr"/>
                </a:tc>
                <a:tc>
                  <a:txBody>
                    <a:bodyPr/>
                    <a:lstStyle/>
                    <a:p>
                      <a:pPr algn="ctr" fontAlgn="ctr">
                        <a:spcBef>
                          <a:spcPts val="0"/>
                        </a:spcBef>
                        <a:spcAft>
                          <a:spcPts val="0"/>
                        </a:spcAft>
                      </a:pPr>
                      <a:r>
                        <a:rPr lang="el-GR" sz="1800" b="0" u="none" strike="noStrike" kern="100" dirty="0">
                          <a:solidFill>
                            <a:schemeClr val="bg1"/>
                          </a:solidFill>
                          <a:effectLst/>
                        </a:rPr>
                        <a:t>2.260.000</a:t>
                      </a:r>
                      <a:endParaRPr lang="el-GR" sz="1800" b="0" i="0" u="none" strike="noStrike" dirty="0">
                        <a:solidFill>
                          <a:schemeClr val="bg1"/>
                        </a:solidFill>
                        <a:effectLst/>
                        <a:latin typeface="Arial" panose="020B0604020202020204" pitchFamily="34" charset="0"/>
                      </a:endParaRPr>
                    </a:p>
                  </a:txBody>
                  <a:tcPr marL="55741" marR="55741" marT="7742" marB="0" anchor="ctr"/>
                </a:tc>
                <a:extLst>
                  <a:ext uri="{0D108BD9-81ED-4DB2-BD59-A6C34878D82A}">
                    <a16:rowId xmlns:a16="http://schemas.microsoft.com/office/drawing/2014/main" val="1930656034"/>
                  </a:ext>
                </a:extLst>
              </a:tr>
              <a:tr h="541711">
                <a:tc>
                  <a:txBody>
                    <a:bodyPr/>
                    <a:lstStyle/>
                    <a:p>
                      <a:pPr algn="l" fontAlgn="ctr">
                        <a:spcBef>
                          <a:spcPts val="0"/>
                        </a:spcBef>
                        <a:spcAft>
                          <a:spcPts val="0"/>
                        </a:spcAft>
                      </a:pPr>
                      <a:r>
                        <a:rPr lang="el-GR" sz="1800" b="0" u="none" strike="noStrike" kern="100" dirty="0">
                          <a:solidFill>
                            <a:schemeClr val="bg1"/>
                          </a:solidFill>
                          <a:effectLst/>
                        </a:rPr>
                        <a:t>Λειτουργική και Ενεργειακή αναβάθμιση Β' βρεφονηπιακού σταθμού της Ιεράς Μητροπόλεως </a:t>
                      </a:r>
                      <a:r>
                        <a:rPr lang="el-GR" sz="1800" b="0" u="none" strike="noStrike" kern="100" dirty="0" err="1">
                          <a:solidFill>
                            <a:schemeClr val="bg1"/>
                          </a:solidFill>
                          <a:effectLst/>
                        </a:rPr>
                        <a:t>Μαρωνείας</a:t>
                      </a:r>
                      <a:r>
                        <a:rPr lang="el-GR" sz="1800" b="0" u="none" strike="noStrike" kern="100" dirty="0">
                          <a:solidFill>
                            <a:schemeClr val="bg1"/>
                          </a:solidFill>
                          <a:effectLst/>
                        </a:rPr>
                        <a:t> &amp; Κομοτηνής</a:t>
                      </a:r>
                      <a:endParaRPr lang="el-GR" sz="1800" b="0" i="0" u="none" strike="noStrike" dirty="0">
                        <a:solidFill>
                          <a:schemeClr val="bg1"/>
                        </a:solidFill>
                        <a:effectLst/>
                        <a:latin typeface="Arial" panose="020B0604020202020204" pitchFamily="34" charset="0"/>
                      </a:endParaRPr>
                    </a:p>
                  </a:txBody>
                  <a:tcPr marL="55741" marR="55741" marT="7742" marB="0" anchor="ctr"/>
                </a:tc>
                <a:tc>
                  <a:txBody>
                    <a:bodyPr/>
                    <a:lstStyle/>
                    <a:p>
                      <a:pPr algn="ctr" fontAlgn="ctr">
                        <a:spcBef>
                          <a:spcPts val="0"/>
                        </a:spcBef>
                        <a:spcAft>
                          <a:spcPts val="0"/>
                        </a:spcAft>
                      </a:pPr>
                      <a:r>
                        <a:rPr lang="el-GR" sz="1800" b="0" u="none" strike="noStrike" kern="100" dirty="0">
                          <a:solidFill>
                            <a:schemeClr val="bg1"/>
                          </a:solidFill>
                          <a:effectLst/>
                        </a:rPr>
                        <a:t>676.824</a:t>
                      </a:r>
                      <a:endParaRPr lang="el-GR" sz="1800" b="0" i="0" u="none" strike="noStrike" dirty="0">
                        <a:solidFill>
                          <a:schemeClr val="bg1"/>
                        </a:solidFill>
                        <a:effectLst/>
                        <a:latin typeface="Arial" panose="020B0604020202020204" pitchFamily="34" charset="0"/>
                      </a:endParaRPr>
                    </a:p>
                  </a:txBody>
                  <a:tcPr marL="55741" marR="55741" marT="7742" marB="0" anchor="ctr"/>
                </a:tc>
                <a:extLst>
                  <a:ext uri="{0D108BD9-81ED-4DB2-BD59-A6C34878D82A}">
                    <a16:rowId xmlns:a16="http://schemas.microsoft.com/office/drawing/2014/main" val="2266836147"/>
                  </a:ext>
                </a:extLst>
              </a:tr>
              <a:tr h="447622">
                <a:tc>
                  <a:txBody>
                    <a:bodyPr/>
                    <a:lstStyle/>
                    <a:p>
                      <a:pPr algn="l" fontAlgn="ctr">
                        <a:spcBef>
                          <a:spcPts val="0"/>
                        </a:spcBef>
                        <a:spcAft>
                          <a:spcPts val="0"/>
                        </a:spcAft>
                      </a:pPr>
                      <a:r>
                        <a:rPr lang="el-GR" sz="1800" b="0" u="none" strike="noStrike" kern="100" dirty="0">
                          <a:solidFill>
                            <a:schemeClr val="bg1"/>
                          </a:solidFill>
                          <a:effectLst/>
                        </a:rPr>
                        <a:t>Δημιουργία εργαστηρίου στον τομέα του </a:t>
                      </a:r>
                      <a:r>
                        <a:rPr lang="en-US" sz="1800" b="0" u="none" strike="noStrike" kern="100" dirty="0">
                          <a:solidFill>
                            <a:schemeClr val="bg1"/>
                          </a:solidFill>
                          <a:effectLst/>
                        </a:rPr>
                        <a:t>Industry 3.0 (3D Printing) (</a:t>
                      </a:r>
                      <a:r>
                        <a:rPr lang="el-GR" sz="1800" b="0" u="none" strike="noStrike" kern="100" dirty="0">
                          <a:solidFill>
                            <a:schemeClr val="bg1"/>
                          </a:solidFill>
                          <a:effectLst/>
                        </a:rPr>
                        <a:t>Εξοπλισμός - Δημοσιότητα)</a:t>
                      </a:r>
                      <a:endParaRPr lang="el-GR" sz="1800" b="0" i="0" u="none" strike="noStrike" dirty="0">
                        <a:solidFill>
                          <a:schemeClr val="bg1"/>
                        </a:solidFill>
                        <a:effectLst/>
                        <a:latin typeface="Arial" panose="020B0604020202020204" pitchFamily="34" charset="0"/>
                      </a:endParaRPr>
                    </a:p>
                  </a:txBody>
                  <a:tcPr marL="55741" marR="55741" marT="7742" marB="0" anchor="ctr"/>
                </a:tc>
                <a:tc>
                  <a:txBody>
                    <a:bodyPr/>
                    <a:lstStyle/>
                    <a:p>
                      <a:pPr algn="ctr" fontAlgn="ctr">
                        <a:spcBef>
                          <a:spcPts val="0"/>
                        </a:spcBef>
                        <a:spcAft>
                          <a:spcPts val="0"/>
                        </a:spcAft>
                      </a:pPr>
                      <a:r>
                        <a:rPr lang="el-GR" sz="1800" b="0" u="none" strike="noStrike" kern="100" dirty="0">
                          <a:solidFill>
                            <a:schemeClr val="bg1"/>
                          </a:solidFill>
                          <a:effectLst/>
                        </a:rPr>
                        <a:t>220.000</a:t>
                      </a:r>
                      <a:endParaRPr lang="el-GR" sz="1800" b="0" i="0" u="none" strike="noStrike" dirty="0">
                        <a:solidFill>
                          <a:schemeClr val="bg1"/>
                        </a:solidFill>
                        <a:effectLst/>
                        <a:latin typeface="Arial" panose="020B0604020202020204" pitchFamily="34" charset="0"/>
                      </a:endParaRPr>
                    </a:p>
                  </a:txBody>
                  <a:tcPr marL="55741" marR="55741" marT="7742" marB="0" anchor="ctr"/>
                </a:tc>
                <a:extLst>
                  <a:ext uri="{0D108BD9-81ED-4DB2-BD59-A6C34878D82A}">
                    <a16:rowId xmlns:a16="http://schemas.microsoft.com/office/drawing/2014/main" val="141413706"/>
                  </a:ext>
                </a:extLst>
              </a:tr>
              <a:tr h="280366">
                <a:tc>
                  <a:txBody>
                    <a:bodyPr/>
                    <a:lstStyle/>
                    <a:p>
                      <a:pPr algn="l" fontAlgn="ctr">
                        <a:spcBef>
                          <a:spcPts val="0"/>
                        </a:spcBef>
                        <a:spcAft>
                          <a:spcPts val="0"/>
                        </a:spcAft>
                      </a:pPr>
                      <a:r>
                        <a:rPr lang="el-GR" sz="1800" b="0" u="none" strike="noStrike" kern="100" dirty="0">
                          <a:solidFill>
                            <a:schemeClr val="bg1"/>
                          </a:solidFill>
                          <a:effectLst/>
                        </a:rPr>
                        <a:t>Δράσεις Πληροφόρησης, Ενημέρωσης και Διαβούλευσης </a:t>
                      </a:r>
                      <a:endParaRPr lang="el-GR" sz="1800" b="0" i="0" u="none" strike="noStrike" dirty="0">
                        <a:solidFill>
                          <a:schemeClr val="bg1"/>
                        </a:solidFill>
                        <a:effectLst/>
                        <a:latin typeface="Arial" panose="020B0604020202020204" pitchFamily="34" charset="0"/>
                      </a:endParaRPr>
                    </a:p>
                  </a:txBody>
                  <a:tcPr marL="55741" marR="55741" marT="7742" marB="0" anchor="ctr"/>
                </a:tc>
                <a:tc>
                  <a:txBody>
                    <a:bodyPr/>
                    <a:lstStyle/>
                    <a:p>
                      <a:pPr algn="ctr" fontAlgn="ctr">
                        <a:spcBef>
                          <a:spcPts val="0"/>
                        </a:spcBef>
                        <a:spcAft>
                          <a:spcPts val="0"/>
                        </a:spcAft>
                      </a:pPr>
                      <a:r>
                        <a:rPr lang="el-GR" sz="1800" b="0" u="none" strike="noStrike" kern="100" dirty="0">
                          <a:solidFill>
                            <a:schemeClr val="bg1"/>
                          </a:solidFill>
                          <a:effectLst/>
                        </a:rPr>
                        <a:t>120.000</a:t>
                      </a:r>
                      <a:endParaRPr lang="el-GR" sz="1800" b="0" i="0" u="none" strike="noStrike" dirty="0">
                        <a:solidFill>
                          <a:schemeClr val="bg1"/>
                        </a:solidFill>
                        <a:effectLst/>
                        <a:latin typeface="Arial" panose="020B0604020202020204" pitchFamily="34" charset="0"/>
                      </a:endParaRPr>
                    </a:p>
                  </a:txBody>
                  <a:tcPr marL="55741" marR="55741" marT="7742" marB="0" anchor="ctr"/>
                </a:tc>
                <a:extLst>
                  <a:ext uri="{0D108BD9-81ED-4DB2-BD59-A6C34878D82A}">
                    <a16:rowId xmlns:a16="http://schemas.microsoft.com/office/drawing/2014/main" val="2954675802"/>
                  </a:ext>
                </a:extLst>
              </a:tr>
              <a:tr h="280366">
                <a:tc>
                  <a:txBody>
                    <a:bodyPr/>
                    <a:lstStyle/>
                    <a:p>
                      <a:pPr algn="l" fontAlgn="ctr">
                        <a:spcBef>
                          <a:spcPts val="0"/>
                        </a:spcBef>
                        <a:spcAft>
                          <a:spcPts val="0"/>
                        </a:spcAft>
                      </a:pPr>
                      <a:r>
                        <a:rPr lang="el-GR" sz="1800" b="0" u="none" strike="noStrike" kern="100" dirty="0">
                          <a:solidFill>
                            <a:schemeClr val="bg1"/>
                          </a:solidFill>
                          <a:effectLst/>
                        </a:rPr>
                        <a:t>Παροχή Υπηρεσιών Τεχνικής Υποστήριξης </a:t>
                      </a:r>
                      <a:endParaRPr lang="el-GR" sz="1800" b="0" i="0" u="none" strike="noStrike" dirty="0">
                        <a:solidFill>
                          <a:schemeClr val="bg1"/>
                        </a:solidFill>
                        <a:effectLst/>
                        <a:latin typeface="Arial" panose="020B0604020202020204" pitchFamily="34" charset="0"/>
                      </a:endParaRPr>
                    </a:p>
                  </a:txBody>
                  <a:tcPr marL="55741" marR="55741" marT="7742" marB="0" anchor="ctr"/>
                </a:tc>
                <a:tc>
                  <a:txBody>
                    <a:bodyPr/>
                    <a:lstStyle/>
                    <a:p>
                      <a:pPr algn="ctr" fontAlgn="ctr">
                        <a:spcBef>
                          <a:spcPts val="0"/>
                        </a:spcBef>
                        <a:spcAft>
                          <a:spcPts val="0"/>
                        </a:spcAft>
                      </a:pPr>
                      <a:r>
                        <a:rPr lang="el-GR" sz="1800" b="0" u="none" strike="noStrike" kern="100" dirty="0">
                          <a:solidFill>
                            <a:schemeClr val="bg1"/>
                          </a:solidFill>
                          <a:effectLst/>
                        </a:rPr>
                        <a:t>100.000</a:t>
                      </a:r>
                      <a:endParaRPr lang="el-GR" sz="1800" b="0" i="0" u="none" strike="noStrike" dirty="0">
                        <a:solidFill>
                          <a:schemeClr val="bg1"/>
                        </a:solidFill>
                        <a:effectLst/>
                        <a:latin typeface="Arial" panose="020B0604020202020204" pitchFamily="34" charset="0"/>
                      </a:endParaRPr>
                    </a:p>
                  </a:txBody>
                  <a:tcPr marL="55741" marR="55741" marT="7742" marB="0" anchor="ctr"/>
                </a:tc>
                <a:extLst>
                  <a:ext uri="{0D108BD9-81ED-4DB2-BD59-A6C34878D82A}">
                    <a16:rowId xmlns:a16="http://schemas.microsoft.com/office/drawing/2014/main" val="3285114146"/>
                  </a:ext>
                </a:extLst>
              </a:tr>
              <a:tr h="280366">
                <a:tc>
                  <a:txBody>
                    <a:bodyPr/>
                    <a:lstStyle/>
                    <a:p>
                      <a:pPr algn="l" fontAlgn="ctr">
                        <a:spcBef>
                          <a:spcPts val="0"/>
                        </a:spcBef>
                        <a:spcAft>
                          <a:spcPts val="0"/>
                        </a:spcAft>
                      </a:pPr>
                      <a:r>
                        <a:rPr lang="el-GR" sz="1800" b="0" u="none" strike="noStrike" kern="100" dirty="0">
                          <a:solidFill>
                            <a:schemeClr val="bg1"/>
                          </a:solidFill>
                          <a:effectLst/>
                        </a:rPr>
                        <a:t>Συμμετοχή στις Δράσεις δικτύωσης των Στρατηγικών ΒΑΑ Περιφέρειας ΑΜΘ</a:t>
                      </a:r>
                      <a:endParaRPr lang="el-GR" sz="1800" b="0" i="0" u="none" strike="noStrike" dirty="0">
                        <a:solidFill>
                          <a:schemeClr val="bg1"/>
                        </a:solidFill>
                        <a:effectLst/>
                        <a:latin typeface="Arial" panose="020B0604020202020204" pitchFamily="34" charset="0"/>
                      </a:endParaRPr>
                    </a:p>
                  </a:txBody>
                  <a:tcPr marL="55741" marR="55741" marT="7742" marB="0" anchor="ctr"/>
                </a:tc>
                <a:tc>
                  <a:txBody>
                    <a:bodyPr/>
                    <a:lstStyle/>
                    <a:p>
                      <a:pPr algn="ctr" fontAlgn="ctr">
                        <a:spcBef>
                          <a:spcPts val="0"/>
                        </a:spcBef>
                        <a:spcAft>
                          <a:spcPts val="0"/>
                        </a:spcAft>
                      </a:pPr>
                      <a:r>
                        <a:rPr lang="en-US" sz="1800" b="0" u="none" strike="noStrike" kern="100" dirty="0">
                          <a:solidFill>
                            <a:schemeClr val="bg1"/>
                          </a:solidFill>
                          <a:effectLst/>
                        </a:rPr>
                        <a:t>50.000</a:t>
                      </a:r>
                      <a:endParaRPr lang="en-US" sz="1800" b="0" i="0" u="none" strike="noStrike" dirty="0">
                        <a:solidFill>
                          <a:schemeClr val="bg1"/>
                        </a:solidFill>
                        <a:effectLst/>
                        <a:latin typeface="Arial" panose="020B0604020202020204" pitchFamily="34" charset="0"/>
                      </a:endParaRPr>
                    </a:p>
                  </a:txBody>
                  <a:tcPr marL="55741" marR="55741" marT="7742" marB="0" anchor="ctr"/>
                </a:tc>
                <a:extLst>
                  <a:ext uri="{0D108BD9-81ED-4DB2-BD59-A6C34878D82A}">
                    <a16:rowId xmlns:a16="http://schemas.microsoft.com/office/drawing/2014/main" val="3983760674"/>
                  </a:ext>
                </a:extLst>
              </a:tr>
              <a:tr h="208433">
                <a:tc>
                  <a:txBody>
                    <a:bodyPr/>
                    <a:lstStyle/>
                    <a:p>
                      <a:pPr algn="l" fontAlgn="ctr">
                        <a:spcBef>
                          <a:spcPts val="0"/>
                        </a:spcBef>
                        <a:spcAft>
                          <a:spcPts val="0"/>
                        </a:spcAft>
                      </a:pPr>
                      <a:r>
                        <a:rPr lang="el-GR" sz="1400" b="0" u="none" strike="noStrike" kern="100" dirty="0">
                          <a:solidFill>
                            <a:schemeClr val="bg1"/>
                          </a:solidFill>
                          <a:effectLst/>
                        </a:rPr>
                        <a:t>ΣΥΝΟΛΟ </a:t>
                      </a:r>
                      <a:endParaRPr lang="el-GR" sz="1400" b="0" i="0" u="none" strike="noStrike" dirty="0">
                        <a:solidFill>
                          <a:schemeClr val="bg1"/>
                        </a:solidFill>
                        <a:effectLst/>
                        <a:latin typeface="Arial" panose="020B0604020202020204" pitchFamily="34" charset="0"/>
                      </a:endParaRPr>
                    </a:p>
                  </a:txBody>
                  <a:tcPr marL="55741" marR="55741" marT="7742" marB="0" anchor="ctr"/>
                </a:tc>
                <a:tc>
                  <a:txBody>
                    <a:bodyPr/>
                    <a:lstStyle/>
                    <a:p>
                      <a:pPr algn="ctr" fontAlgn="b">
                        <a:spcBef>
                          <a:spcPts val="0"/>
                        </a:spcBef>
                        <a:spcAft>
                          <a:spcPts val="0"/>
                        </a:spcAft>
                      </a:pPr>
                      <a:r>
                        <a:rPr lang="en-150" sz="1400" b="0" u="none" strike="noStrike" kern="100" dirty="0">
                          <a:solidFill>
                            <a:schemeClr val="bg1"/>
                          </a:solidFill>
                          <a:effectLst/>
                        </a:rPr>
                        <a:t>14.200.000</a:t>
                      </a:r>
                      <a:endParaRPr lang="en-150" sz="1400" b="0" i="0" u="none" strike="noStrike" dirty="0">
                        <a:solidFill>
                          <a:schemeClr val="bg1"/>
                        </a:solidFill>
                        <a:effectLst/>
                        <a:latin typeface="Arial" panose="020B0604020202020204" pitchFamily="34" charset="0"/>
                      </a:endParaRPr>
                    </a:p>
                  </a:txBody>
                  <a:tcPr marL="55741" marR="55741" marT="7742" marB="0" anchor="b"/>
                </a:tc>
                <a:extLst>
                  <a:ext uri="{0D108BD9-81ED-4DB2-BD59-A6C34878D82A}">
                    <a16:rowId xmlns:a16="http://schemas.microsoft.com/office/drawing/2014/main" val="1773401658"/>
                  </a:ext>
                </a:extLst>
              </a:tr>
              <a:tr h="280366">
                <a:tc>
                  <a:txBody>
                    <a:bodyPr/>
                    <a:lstStyle/>
                    <a:p>
                      <a:pPr algn="ctr" fontAlgn="ctr">
                        <a:spcBef>
                          <a:spcPts val="0"/>
                        </a:spcBef>
                        <a:spcAft>
                          <a:spcPts val="0"/>
                        </a:spcAft>
                      </a:pPr>
                      <a:r>
                        <a:rPr lang="el-GR" sz="1800" b="0" u="none" strike="noStrike" kern="100" dirty="0">
                          <a:solidFill>
                            <a:schemeClr val="bg1"/>
                          </a:solidFill>
                          <a:effectLst/>
                        </a:rPr>
                        <a:t>ΕΚΤ+</a:t>
                      </a:r>
                      <a:endParaRPr lang="el-GR" sz="1800" b="0" i="0" u="none" strike="noStrike" dirty="0">
                        <a:solidFill>
                          <a:schemeClr val="bg1"/>
                        </a:solidFill>
                        <a:effectLst/>
                        <a:latin typeface="Arial" panose="020B0604020202020204" pitchFamily="34" charset="0"/>
                      </a:endParaRPr>
                    </a:p>
                  </a:txBody>
                  <a:tcPr marL="55741" marR="55741" marT="7742" marB="0" anchor="ctr"/>
                </a:tc>
                <a:tc>
                  <a:txBody>
                    <a:bodyPr/>
                    <a:lstStyle/>
                    <a:p>
                      <a:pPr algn="ctr" fontAlgn="ctr">
                        <a:spcBef>
                          <a:spcPts val="0"/>
                        </a:spcBef>
                        <a:spcAft>
                          <a:spcPts val="0"/>
                        </a:spcAft>
                      </a:pPr>
                      <a:r>
                        <a:rPr lang="en-150" sz="1800" b="0" u="none" strike="noStrike" kern="100" dirty="0">
                          <a:solidFill>
                            <a:schemeClr val="bg1"/>
                          </a:solidFill>
                          <a:effectLst/>
                        </a:rPr>
                        <a:t> </a:t>
                      </a:r>
                      <a:endParaRPr lang="en-150" sz="1800" b="0" i="0" u="none" strike="noStrike" dirty="0">
                        <a:solidFill>
                          <a:schemeClr val="bg1"/>
                        </a:solidFill>
                        <a:effectLst/>
                        <a:latin typeface="Arial" panose="020B0604020202020204" pitchFamily="34" charset="0"/>
                      </a:endParaRPr>
                    </a:p>
                  </a:txBody>
                  <a:tcPr marL="55741" marR="55741" marT="7742" marB="0" anchor="ctr"/>
                </a:tc>
                <a:extLst>
                  <a:ext uri="{0D108BD9-81ED-4DB2-BD59-A6C34878D82A}">
                    <a16:rowId xmlns:a16="http://schemas.microsoft.com/office/drawing/2014/main" val="238568003"/>
                  </a:ext>
                </a:extLst>
              </a:tr>
              <a:tr h="280366">
                <a:tc>
                  <a:txBody>
                    <a:bodyPr/>
                    <a:lstStyle/>
                    <a:p>
                      <a:pPr algn="l" fontAlgn="ctr">
                        <a:spcBef>
                          <a:spcPts val="0"/>
                        </a:spcBef>
                        <a:spcAft>
                          <a:spcPts val="0"/>
                        </a:spcAft>
                      </a:pPr>
                      <a:r>
                        <a:rPr lang="el-GR" sz="1800" b="0" u="none" strike="noStrike" kern="100" dirty="0">
                          <a:solidFill>
                            <a:schemeClr val="bg1"/>
                          </a:solidFill>
                          <a:effectLst/>
                        </a:rPr>
                        <a:t>Λειτουργία Δημιουργία εργαστηρίου στον τομέα του </a:t>
                      </a:r>
                      <a:r>
                        <a:rPr lang="en-US" sz="1800" b="0" u="none" strike="noStrike" kern="100" dirty="0">
                          <a:solidFill>
                            <a:schemeClr val="bg1"/>
                          </a:solidFill>
                          <a:effectLst/>
                        </a:rPr>
                        <a:t>Industry 3.0 (3D Printing) </a:t>
                      </a:r>
                      <a:endParaRPr lang="en-US" sz="1800" b="0" i="0" u="none" strike="noStrike" dirty="0">
                        <a:solidFill>
                          <a:schemeClr val="bg1"/>
                        </a:solidFill>
                        <a:effectLst/>
                        <a:latin typeface="Arial" panose="020B0604020202020204" pitchFamily="34" charset="0"/>
                      </a:endParaRPr>
                    </a:p>
                  </a:txBody>
                  <a:tcPr marL="55741" marR="55741" marT="7742" marB="0" anchor="ctr"/>
                </a:tc>
                <a:tc>
                  <a:txBody>
                    <a:bodyPr/>
                    <a:lstStyle/>
                    <a:p>
                      <a:pPr algn="ctr" fontAlgn="ctr">
                        <a:spcBef>
                          <a:spcPts val="0"/>
                        </a:spcBef>
                        <a:spcAft>
                          <a:spcPts val="0"/>
                        </a:spcAft>
                      </a:pPr>
                      <a:r>
                        <a:rPr lang="el-GR" sz="1800" b="0" u="none" strike="noStrike" kern="100">
                          <a:solidFill>
                            <a:schemeClr val="bg1"/>
                          </a:solidFill>
                          <a:effectLst/>
                        </a:rPr>
                        <a:t>80.000</a:t>
                      </a:r>
                      <a:endParaRPr lang="el-GR" sz="1800" b="0" i="0" u="none" strike="noStrike">
                        <a:solidFill>
                          <a:schemeClr val="bg1"/>
                        </a:solidFill>
                        <a:effectLst/>
                        <a:latin typeface="Arial" panose="020B0604020202020204" pitchFamily="34" charset="0"/>
                      </a:endParaRPr>
                    </a:p>
                  </a:txBody>
                  <a:tcPr marL="55741" marR="55741" marT="7742" marB="0" anchor="ctr"/>
                </a:tc>
                <a:extLst>
                  <a:ext uri="{0D108BD9-81ED-4DB2-BD59-A6C34878D82A}">
                    <a16:rowId xmlns:a16="http://schemas.microsoft.com/office/drawing/2014/main" val="3980152258"/>
                  </a:ext>
                </a:extLst>
              </a:tr>
              <a:tr h="280366">
                <a:tc>
                  <a:txBody>
                    <a:bodyPr/>
                    <a:lstStyle/>
                    <a:p>
                      <a:pPr algn="l" fontAlgn="ctr">
                        <a:spcBef>
                          <a:spcPts val="0"/>
                        </a:spcBef>
                        <a:spcAft>
                          <a:spcPts val="0"/>
                        </a:spcAft>
                      </a:pPr>
                      <a:r>
                        <a:rPr lang="el-GR" sz="1800" b="0" u="none" strike="noStrike" kern="100" dirty="0">
                          <a:solidFill>
                            <a:schemeClr val="bg1"/>
                          </a:solidFill>
                          <a:effectLst/>
                        </a:rPr>
                        <a:t>Δομή υποστήριξης ΑΜΕΑ και </a:t>
                      </a:r>
                      <a:r>
                        <a:rPr lang="el-GR" sz="1800" b="0" u="none" strike="noStrike" kern="100" dirty="0" err="1">
                          <a:solidFill>
                            <a:schemeClr val="bg1"/>
                          </a:solidFill>
                          <a:effectLst/>
                        </a:rPr>
                        <a:t>μειονεκτούντων</a:t>
                      </a:r>
                      <a:r>
                        <a:rPr lang="el-GR" sz="1800" b="0" u="none" strike="noStrike" kern="100" dirty="0">
                          <a:solidFill>
                            <a:schemeClr val="bg1"/>
                          </a:solidFill>
                          <a:effectLst/>
                        </a:rPr>
                        <a:t> ομάδων δήμου Κομοτηνής με έμφαση σε θέματα προσβασιμότητας  </a:t>
                      </a:r>
                      <a:endParaRPr lang="el-GR" sz="1800" b="0" i="0" u="none" strike="noStrike" dirty="0">
                        <a:solidFill>
                          <a:schemeClr val="bg1"/>
                        </a:solidFill>
                        <a:effectLst/>
                        <a:latin typeface="Arial" panose="020B0604020202020204" pitchFamily="34" charset="0"/>
                      </a:endParaRPr>
                    </a:p>
                  </a:txBody>
                  <a:tcPr marL="55741" marR="55741" marT="7742" marB="0" anchor="ctr"/>
                </a:tc>
                <a:tc>
                  <a:txBody>
                    <a:bodyPr/>
                    <a:lstStyle/>
                    <a:p>
                      <a:pPr algn="ctr" fontAlgn="ctr">
                        <a:spcBef>
                          <a:spcPts val="0"/>
                        </a:spcBef>
                        <a:spcAft>
                          <a:spcPts val="0"/>
                        </a:spcAft>
                      </a:pPr>
                      <a:r>
                        <a:rPr lang="el-GR" sz="1800" b="0" u="none" strike="noStrike" kern="100">
                          <a:solidFill>
                            <a:schemeClr val="bg1"/>
                          </a:solidFill>
                          <a:effectLst/>
                        </a:rPr>
                        <a:t>200.000</a:t>
                      </a:r>
                      <a:endParaRPr lang="el-GR" sz="1800" b="0" i="0" u="none" strike="noStrike">
                        <a:solidFill>
                          <a:schemeClr val="bg1"/>
                        </a:solidFill>
                        <a:effectLst/>
                        <a:latin typeface="Arial" panose="020B0604020202020204" pitchFamily="34" charset="0"/>
                      </a:endParaRPr>
                    </a:p>
                  </a:txBody>
                  <a:tcPr marL="55741" marR="55741" marT="7742" marB="0" anchor="ctr"/>
                </a:tc>
                <a:extLst>
                  <a:ext uri="{0D108BD9-81ED-4DB2-BD59-A6C34878D82A}">
                    <a16:rowId xmlns:a16="http://schemas.microsoft.com/office/drawing/2014/main" val="757554445"/>
                  </a:ext>
                </a:extLst>
              </a:tr>
              <a:tr h="280366">
                <a:tc>
                  <a:txBody>
                    <a:bodyPr/>
                    <a:lstStyle/>
                    <a:p>
                      <a:pPr algn="l" fontAlgn="ctr">
                        <a:spcBef>
                          <a:spcPts val="0"/>
                        </a:spcBef>
                        <a:spcAft>
                          <a:spcPts val="0"/>
                        </a:spcAft>
                      </a:pPr>
                      <a:r>
                        <a:rPr lang="el-GR" sz="1800" b="0" u="none" strike="noStrike" kern="100" dirty="0">
                          <a:solidFill>
                            <a:schemeClr val="bg1"/>
                          </a:solidFill>
                          <a:effectLst/>
                        </a:rPr>
                        <a:t>Δράσεις πολιτισμού για την υποστήριξη των ΑΜΕΑ Νοητικής Υστέρησης</a:t>
                      </a:r>
                      <a:endParaRPr lang="el-GR" sz="1800" b="0" i="0" u="none" strike="noStrike" dirty="0">
                        <a:solidFill>
                          <a:schemeClr val="bg1"/>
                        </a:solidFill>
                        <a:effectLst/>
                        <a:latin typeface="Arial" panose="020B0604020202020204" pitchFamily="34" charset="0"/>
                      </a:endParaRPr>
                    </a:p>
                  </a:txBody>
                  <a:tcPr marL="55741" marR="55741" marT="7742" marB="0" anchor="ctr"/>
                </a:tc>
                <a:tc>
                  <a:txBody>
                    <a:bodyPr/>
                    <a:lstStyle/>
                    <a:p>
                      <a:pPr algn="ctr" fontAlgn="ctr">
                        <a:spcBef>
                          <a:spcPts val="0"/>
                        </a:spcBef>
                        <a:spcAft>
                          <a:spcPts val="0"/>
                        </a:spcAft>
                      </a:pPr>
                      <a:r>
                        <a:rPr lang="el-GR" sz="1800" b="0" u="none" strike="noStrike" kern="100">
                          <a:solidFill>
                            <a:schemeClr val="bg1"/>
                          </a:solidFill>
                          <a:effectLst/>
                        </a:rPr>
                        <a:t>200.000</a:t>
                      </a:r>
                      <a:endParaRPr lang="el-GR" sz="1800" b="0" i="0" u="none" strike="noStrike">
                        <a:solidFill>
                          <a:schemeClr val="bg1"/>
                        </a:solidFill>
                        <a:effectLst/>
                        <a:latin typeface="Arial" panose="020B0604020202020204" pitchFamily="34" charset="0"/>
                      </a:endParaRPr>
                    </a:p>
                  </a:txBody>
                  <a:tcPr marL="55741" marR="55741" marT="7742" marB="0" anchor="ctr"/>
                </a:tc>
                <a:extLst>
                  <a:ext uri="{0D108BD9-81ED-4DB2-BD59-A6C34878D82A}">
                    <a16:rowId xmlns:a16="http://schemas.microsoft.com/office/drawing/2014/main" val="1671410691"/>
                  </a:ext>
                </a:extLst>
              </a:tr>
              <a:tr h="280366">
                <a:tc>
                  <a:txBody>
                    <a:bodyPr/>
                    <a:lstStyle/>
                    <a:p>
                      <a:pPr algn="l" fontAlgn="ctr">
                        <a:spcBef>
                          <a:spcPts val="0"/>
                        </a:spcBef>
                        <a:spcAft>
                          <a:spcPts val="0"/>
                        </a:spcAft>
                      </a:pPr>
                      <a:r>
                        <a:rPr lang="el-GR" sz="1800" b="0" u="none" strike="noStrike" kern="100" dirty="0">
                          <a:solidFill>
                            <a:schemeClr val="bg1"/>
                          </a:solidFill>
                          <a:effectLst/>
                        </a:rPr>
                        <a:t>Λειτουργία </a:t>
                      </a:r>
                      <a:r>
                        <a:rPr lang="el-GR" sz="1800" b="0" u="none" strike="noStrike" kern="100" dirty="0" err="1">
                          <a:solidFill>
                            <a:schemeClr val="bg1"/>
                          </a:solidFill>
                          <a:effectLst/>
                        </a:rPr>
                        <a:t>Παραολυμπιακού</a:t>
                      </a:r>
                      <a:r>
                        <a:rPr lang="el-GR" sz="1800" b="0" u="none" strike="noStrike" kern="100" dirty="0">
                          <a:solidFill>
                            <a:schemeClr val="bg1"/>
                          </a:solidFill>
                          <a:effectLst/>
                        </a:rPr>
                        <a:t> πάρκου</a:t>
                      </a:r>
                      <a:endParaRPr lang="el-GR" sz="1800" b="0" i="0" u="none" strike="noStrike" dirty="0">
                        <a:solidFill>
                          <a:schemeClr val="bg1"/>
                        </a:solidFill>
                        <a:effectLst/>
                        <a:latin typeface="Arial" panose="020B0604020202020204" pitchFamily="34" charset="0"/>
                      </a:endParaRPr>
                    </a:p>
                  </a:txBody>
                  <a:tcPr marL="55741" marR="55741" marT="7742" marB="0" anchor="ctr"/>
                </a:tc>
                <a:tc>
                  <a:txBody>
                    <a:bodyPr/>
                    <a:lstStyle/>
                    <a:p>
                      <a:pPr algn="ctr" fontAlgn="ctr">
                        <a:spcBef>
                          <a:spcPts val="0"/>
                        </a:spcBef>
                        <a:spcAft>
                          <a:spcPts val="0"/>
                        </a:spcAft>
                      </a:pPr>
                      <a:r>
                        <a:rPr lang="el-GR" sz="1800" b="0" u="none" strike="noStrike" kern="100">
                          <a:solidFill>
                            <a:schemeClr val="bg1"/>
                          </a:solidFill>
                          <a:effectLst/>
                        </a:rPr>
                        <a:t>200.000</a:t>
                      </a:r>
                      <a:endParaRPr lang="el-GR" sz="1800" b="0" i="0" u="none" strike="noStrike">
                        <a:solidFill>
                          <a:schemeClr val="bg1"/>
                        </a:solidFill>
                        <a:effectLst/>
                        <a:latin typeface="Arial" panose="020B0604020202020204" pitchFamily="34" charset="0"/>
                      </a:endParaRPr>
                    </a:p>
                  </a:txBody>
                  <a:tcPr marL="55741" marR="55741" marT="7742" marB="0" anchor="ctr"/>
                </a:tc>
                <a:extLst>
                  <a:ext uri="{0D108BD9-81ED-4DB2-BD59-A6C34878D82A}">
                    <a16:rowId xmlns:a16="http://schemas.microsoft.com/office/drawing/2014/main" val="2556162440"/>
                  </a:ext>
                </a:extLst>
              </a:tr>
              <a:tr h="280366">
                <a:tc>
                  <a:txBody>
                    <a:bodyPr/>
                    <a:lstStyle/>
                    <a:p>
                      <a:pPr algn="l" fontAlgn="ctr">
                        <a:spcBef>
                          <a:spcPts val="0"/>
                        </a:spcBef>
                        <a:spcAft>
                          <a:spcPts val="0"/>
                        </a:spcAft>
                      </a:pPr>
                      <a:r>
                        <a:rPr lang="el-GR" sz="1800" b="0" u="none" strike="noStrike" kern="100" dirty="0">
                          <a:solidFill>
                            <a:schemeClr val="bg1"/>
                          </a:solidFill>
                          <a:effectLst/>
                        </a:rPr>
                        <a:t>Βιώσιμη ανάπτυξη – ανθεκτικότητα και αντιμετώπιση κρίσεων</a:t>
                      </a:r>
                      <a:endParaRPr lang="el-GR" sz="1800" b="0" i="0" u="none" strike="noStrike" dirty="0">
                        <a:solidFill>
                          <a:schemeClr val="bg1"/>
                        </a:solidFill>
                        <a:effectLst/>
                        <a:latin typeface="Arial" panose="020B0604020202020204" pitchFamily="34" charset="0"/>
                      </a:endParaRPr>
                    </a:p>
                  </a:txBody>
                  <a:tcPr marL="55741" marR="55741" marT="7742" marB="0" anchor="ctr"/>
                </a:tc>
                <a:tc>
                  <a:txBody>
                    <a:bodyPr/>
                    <a:lstStyle/>
                    <a:p>
                      <a:pPr algn="ctr" fontAlgn="ctr">
                        <a:spcBef>
                          <a:spcPts val="0"/>
                        </a:spcBef>
                        <a:spcAft>
                          <a:spcPts val="0"/>
                        </a:spcAft>
                      </a:pPr>
                      <a:r>
                        <a:rPr lang="el-GR" sz="1800" b="0" u="none" strike="noStrike" kern="100">
                          <a:solidFill>
                            <a:schemeClr val="bg1"/>
                          </a:solidFill>
                          <a:effectLst/>
                        </a:rPr>
                        <a:t>220.000</a:t>
                      </a:r>
                      <a:endParaRPr lang="el-GR" sz="1800" b="0" i="0" u="none" strike="noStrike">
                        <a:solidFill>
                          <a:schemeClr val="bg1"/>
                        </a:solidFill>
                        <a:effectLst/>
                        <a:latin typeface="Arial" panose="020B0604020202020204" pitchFamily="34" charset="0"/>
                      </a:endParaRPr>
                    </a:p>
                  </a:txBody>
                  <a:tcPr marL="55741" marR="55741" marT="7742" marB="0" anchor="ctr"/>
                </a:tc>
                <a:extLst>
                  <a:ext uri="{0D108BD9-81ED-4DB2-BD59-A6C34878D82A}">
                    <a16:rowId xmlns:a16="http://schemas.microsoft.com/office/drawing/2014/main" val="331749526"/>
                  </a:ext>
                </a:extLst>
              </a:tr>
              <a:tr h="208433">
                <a:tc>
                  <a:txBody>
                    <a:bodyPr/>
                    <a:lstStyle/>
                    <a:p>
                      <a:pPr algn="l" fontAlgn="ctr">
                        <a:spcBef>
                          <a:spcPts val="0"/>
                        </a:spcBef>
                        <a:spcAft>
                          <a:spcPts val="0"/>
                        </a:spcAft>
                      </a:pPr>
                      <a:r>
                        <a:rPr lang="el-GR" sz="1400" b="0" u="none" strike="noStrike" kern="100" dirty="0">
                          <a:solidFill>
                            <a:schemeClr val="bg1"/>
                          </a:solidFill>
                          <a:effectLst/>
                        </a:rPr>
                        <a:t>ΣΥΝΟΛΟ </a:t>
                      </a:r>
                      <a:endParaRPr lang="el-GR" sz="1400" b="0" i="0" u="none" strike="noStrike" dirty="0">
                        <a:solidFill>
                          <a:schemeClr val="bg1"/>
                        </a:solidFill>
                        <a:effectLst/>
                        <a:latin typeface="Arial" panose="020B0604020202020204" pitchFamily="34" charset="0"/>
                      </a:endParaRPr>
                    </a:p>
                  </a:txBody>
                  <a:tcPr marL="55741" marR="55741" marT="7742" marB="0" anchor="ctr"/>
                </a:tc>
                <a:tc>
                  <a:txBody>
                    <a:bodyPr/>
                    <a:lstStyle/>
                    <a:p>
                      <a:pPr algn="ctr" fontAlgn="b">
                        <a:spcBef>
                          <a:spcPts val="0"/>
                        </a:spcBef>
                        <a:spcAft>
                          <a:spcPts val="0"/>
                        </a:spcAft>
                      </a:pPr>
                      <a:r>
                        <a:rPr lang="en-150" sz="1400" b="0" u="none" strike="noStrike" kern="100" dirty="0">
                          <a:solidFill>
                            <a:schemeClr val="bg1"/>
                          </a:solidFill>
                          <a:effectLst/>
                        </a:rPr>
                        <a:t>900.000</a:t>
                      </a:r>
                      <a:endParaRPr lang="en-150" sz="1400" b="0" i="0" u="none" strike="noStrike" dirty="0">
                        <a:solidFill>
                          <a:schemeClr val="bg1"/>
                        </a:solidFill>
                        <a:effectLst/>
                        <a:latin typeface="Arial" panose="020B0604020202020204" pitchFamily="34" charset="0"/>
                      </a:endParaRPr>
                    </a:p>
                  </a:txBody>
                  <a:tcPr marL="55741" marR="55741" marT="7742" marB="0" anchor="b"/>
                </a:tc>
                <a:extLst>
                  <a:ext uri="{0D108BD9-81ED-4DB2-BD59-A6C34878D82A}">
                    <a16:rowId xmlns:a16="http://schemas.microsoft.com/office/drawing/2014/main" val="448475330"/>
                  </a:ext>
                </a:extLst>
              </a:tr>
            </a:tbl>
          </a:graphicData>
        </a:graphic>
      </p:graphicFrame>
    </p:spTree>
    <p:extLst>
      <p:ext uri="{BB962C8B-B14F-4D97-AF65-F5344CB8AC3E}">
        <p14:creationId xmlns:p14="http://schemas.microsoft.com/office/powerpoint/2010/main" val="32869982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742776-E977-7BC8-E465-653970F1521D}"/>
              </a:ext>
            </a:extLst>
          </p:cNvPr>
          <p:cNvSpPr>
            <a:spLocks noGrp="1"/>
          </p:cNvSpPr>
          <p:nvPr>
            <p:ph idx="1"/>
          </p:nvPr>
        </p:nvSpPr>
        <p:spPr>
          <a:xfrm>
            <a:off x="411480" y="365760"/>
            <a:ext cx="11258550" cy="5811203"/>
          </a:xfrm>
        </p:spPr>
        <p:txBody>
          <a:bodyPr>
            <a:normAutofit/>
          </a:bodyPr>
          <a:lstStyle/>
          <a:p>
            <a:pPr marL="0" indent="0">
              <a:buNone/>
            </a:pPr>
            <a:r>
              <a:rPr lang="el-GR" sz="2600" b="1" kern="0" dirty="0">
                <a:solidFill>
                  <a:srgbClr val="0070C0"/>
                </a:solidFill>
                <a:effectLst/>
                <a:latin typeface="Bookman Old Style" panose="02050604050505020204" pitchFamily="18" charset="0"/>
              </a:rPr>
              <a:t>ΞΑΝΘΗ</a:t>
            </a:r>
            <a:endParaRPr lang="en-150" sz="2600" b="1" kern="0" dirty="0">
              <a:solidFill>
                <a:srgbClr val="0070C0"/>
              </a:solidFill>
              <a:effectLst/>
              <a:latin typeface="Bookman Old Style" panose="02050604050505020204" pitchFamily="18" charset="0"/>
            </a:endParaRPr>
          </a:p>
          <a:p>
            <a:pPr marL="0" indent="0">
              <a:lnSpc>
                <a:spcPct val="100000"/>
              </a:lnSpc>
              <a:spcBef>
                <a:spcPts val="0"/>
              </a:spcBef>
              <a:buNone/>
            </a:pPr>
            <a:r>
              <a:rPr lang="el-GR" sz="2200" dirty="0">
                <a:solidFill>
                  <a:srgbClr val="0070C0"/>
                </a:solidFill>
                <a:effectLst/>
                <a:latin typeface="Bookman Old Style" panose="02050604050505020204" pitchFamily="18" charset="0"/>
                <a:ea typeface="Aptos" panose="020B0004020202020204" pitchFamily="34" charset="0"/>
                <a:cs typeface="Arial" panose="020B0604020202020204" pitchFamily="34" charset="0"/>
              </a:rPr>
              <a:t>Βασικό στόχο της ΣΒΑΑ του Δήμου αποτελεί να καταστεί η Ξάνθη, «πόλη σύγχρονη και λειτουργική, με ποιότητα ζωής, στηριγμένη στην ιστορική της κληρονομιά, τον πολιτισμό και την καινοτόμα επιχειρηματικότητα».</a:t>
            </a:r>
            <a:endParaRPr lang="en-150" sz="22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lnSpc>
                <a:spcPct val="100000"/>
              </a:lnSpc>
              <a:spcBef>
                <a:spcPts val="0"/>
              </a:spcBef>
              <a:buNone/>
            </a:pPr>
            <a:endParaRPr lang="el-GR" sz="22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lnSpc>
                <a:spcPct val="100000"/>
              </a:lnSpc>
              <a:spcBef>
                <a:spcPts val="0"/>
              </a:spcBef>
              <a:buNone/>
            </a:pPr>
            <a:r>
              <a:rPr lang="el-GR" sz="2200" dirty="0">
                <a:effectLst/>
                <a:latin typeface="Bookman Old Style" panose="02050604050505020204" pitchFamily="18" charset="0"/>
                <a:ea typeface="Aptos" panose="020B0004020202020204" pitchFamily="34" charset="0"/>
                <a:cs typeface="Arial" panose="020B0604020202020204" pitchFamily="34" charset="0"/>
              </a:rPr>
              <a:t>Η ΣΒΑΑ επιχειρεί τον ανασχεδιασμό του Δημοσίου Χώρου της πόλης με την ανάπλαση κεντρικών πλατειών και παρεμβάσεις βιώσιμης αστικής κινητικότητας. Θα δημιουργηθεί ένα ευρύ δίκτυο ποδηλατοδρόμων και ανάπλασης κοινοχρήστων χώρων και πεζοδρομίων σε ένα δίκτυο διαδρομών 6000 μέτρων, αναπτύσσοντας το σε δύο μεγάλους δακτυλίους που συνδέονται μεταξύ τους, ενώ παράλληλα θα αναδειχθεί και θα προστατευθεί η περιοχή του  άλσους Ευμοίρου.</a:t>
            </a:r>
            <a:endParaRPr lang="en-150" sz="22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lnSpc>
                <a:spcPct val="100000"/>
              </a:lnSpc>
              <a:spcBef>
                <a:spcPts val="0"/>
              </a:spcBef>
              <a:buNone/>
            </a:pPr>
            <a:r>
              <a:rPr lang="el-GR" sz="2200" dirty="0">
                <a:effectLst/>
                <a:latin typeface="Bookman Old Style" panose="02050604050505020204" pitchFamily="18" charset="0"/>
                <a:ea typeface="Aptos" panose="020B0004020202020204" pitchFamily="34" charset="0"/>
                <a:cs typeface="Arial" panose="020B0604020202020204" pitchFamily="34" charset="0"/>
              </a:rPr>
              <a:t> </a:t>
            </a:r>
            <a:endParaRPr lang="en-150" sz="22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lnSpc>
                <a:spcPct val="100000"/>
              </a:lnSpc>
              <a:spcBef>
                <a:spcPts val="0"/>
              </a:spcBef>
              <a:buNone/>
            </a:pPr>
            <a:r>
              <a:rPr lang="el-GR" sz="2000" b="1" dirty="0">
                <a:effectLst/>
                <a:latin typeface="Bookman Old Style" panose="02050604050505020204" pitchFamily="18" charset="0"/>
                <a:ea typeface="Aptos" panose="020B0004020202020204" pitchFamily="34" charset="0"/>
                <a:cs typeface="Arial" panose="020B0604020202020204" pitchFamily="34" charset="0"/>
              </a:rPr>
              <a:t>Εταιρικό Σχήμα:</a:t>
            </a:r>
            <a:endParaRPr lang="en-150" sz="2000" dirty="0">
              <a:effectLst/>
              <a:latin typeface="Bookman Old Style" panose="02050604050505020204" pitchFamily="18" charset="0"/>
              <a:ea typeface="Aptos" panose="020B0004020202020204" pitchFamily="34" charset="0"/>
              <a:cs typeface="Arial" panose="020B0604020202020204" pitchFamily="34" charset="0"/>
            </a:endParaRPr>
          </a:p>
          <a:p>
            <a:pPr marL="228600" algn="just">
              <a:lnSpc>
                <a:spcPct val="100000"/>
              </a:lnSpc>
              <a:spcBef>
                <a:spcPts val="0"/>
              </a:spcBef>
            </a:pPr>
            <a:r>
              <a:rPr lang="el-GR" sz="2000" dirty="0">
                <a:effectLst/>
                <a:latin typeface="Bookman Old Style" panose="02050604050505020204" pitchFamily="18" charset="0"/>
                <a:ea typeface="Aptos" panose="020B0004020202020204" pitchFamily="34" charset="0"/>
                <a:cs typeface="Arial" panose="020B0604020202020204" pitchFamily="34" charset="0"/>
              </a:rPr>
              <a:t>Δήμος Ξάνθης </a:t>
            </a:r>
            <a:endParaRPr lang="en-150" sz="2000" dirty="0">
              <a:effectLst/>
              <a:latin typeface="Bookman Old Style" panose="02050604050505020204" pitchFamily="18" charset="0"/>
              <a:ea typeface="Aptos" panose="020B0004020202020204" pitchFamily="34" charset="0"/>
              <a:cs typeface="Arial" panose="020B0604020202020204" pitchFamily="34" charset="0"/>
            </a:endParaRPr>
          </a:p>
          <a:p>
            <a:pPr marL="228600" algn="just">
              <a:lnSpc>
                <a:spcPct val="100000"/>
              </a:lnSpc>
              <a:spcBef>
                <a:spcPts val="0"/>
              </a:spcBef>
            </a:pPr>
            <a:r>
              <a:rPr lang="el-GR" sz="2000" dirty="0">
                <a:effectLst/>
                <a:latin typeface="Bookman Old Style" panose="02050604050505020204" pitchFamily="18" charset="0"/>
                <a:ea typeface="Aptos" panose="020B0004020202020204" pitchFamily="34" charset="0"/>
                <a:cs typeface="Arial" panose="020B0604020202020204" pitchFamily="34" charset="0"/>
              </a:rPr>
              <a:t>Εμπορικό και Βιομηχανικό Επιμελητήριο Ξάνθης,</a:t>
            </a:r>
            <a:endParaRPr lang="en-150" sz="2000" dirty="0">
              <a:effectLst/>
              <a:latin typeface="Bookman Old Style" panose="02050604050505020204" pitchFamily="18" charset="0"/>
              <a:ea typeface="Aptos" panose="020B0004020202020204" pitchFamily="34" charset="0"/>
              <a:cs typeface="Arial" panose="020B0604020202020204" pitchFamily="34" charset="0"/>
            </a:endParaRPr>
          </a:p>
          <a:p>
            <a:pPr marL="228600" algn="just">
              <a:lnSpc>
                <a:spcPct val="100000"/>
              </a:lnSpc>
              <a:spcBef>
                <a:spcPts val="0"/>
              </a:spcBef>
            </a:pPr>
            <a:r>
              <a:rPr lang="el-GR" sz="2000" dirty="0">
                <a:effectLst/>
                <a:latin typeface="Bookman Old Style" panose="02050604050505020204" pitchFamily="18" charset="0"/>
                <a:ea typeface="Aptos" panose="020B0004020202020204" pitchFamily="34" charset="0"/>
                <a:cs typeface="Arial" panose="020B0604020202020204" pitchFamily="34" charset="0"/>
              </a:rPr>
              <a:t>Δημοκρίτειο Πανεπιστήμιο Θράκης,</a:t>
            </a:r>
            <a:endParaRPr lang="en-150" sz="2000" dirty="0">
              <a:effectLst/>
              <a:latin typeface="Bookman Old Style" panose="02050604050505020204" pitchFamily="18" charset="0"/>
              <a:ea typeface="Aptos" panose="020B0004020202020204" pitchFamily="34" charset="0"/>
              <a:cs typeface="Arial" panose="020B0604020202020204" pitchFamily="34" charset="0"/>
            </a:endParaRPr>
          </a:p>
          <a:p>
            <a:pPr marL="228600" algn="just">
              <a:lnSpc>
                <a:spcPct val="100000"/>
              </a:lnSpc>
              <a:spcBef>
                <a:spcPts val="0"/>
              </a:spcBef>
            </a:pPr>
            <a:r>
              <a:rPr lang="el-GR" sz="2000" dirty="0">
                <a:effectLst/>
                <a:latin typeface="Bookman Old Style" panose="02050604050505020204" pitchFamily="18" charset="0"/>
                <a:ea typeface="Aptos" panose="020B0004020202020204" pitchFamily="34" charset="0"/>
                <a:cs typeface="Arial" panose="020B0604020202020204" pitchFamily="34" charset="0"/>
              </a:rPr>
              <a:t>Ίδρυμα Θρακικής Τέχνης και Παράδοσης </a:t>
            </a:r>
            <a:endParaRPr lang="en-150" sz="2000" dirty="0">
              <a:effectLst/>
              <a:latin typeface="Bookman Old Style" panose="02050604050505020204" pitchFamily="18"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4938264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742776-E977-7BC8-E465-653970F1521D}"/>
              </a:ext>
            </a:extLst>
          </p:cNvPr>
          <p:cNvSpPr>
            <a:spLocks noGrp="1"/>
          </p:cNvSpPr>
          <p:nvPr>
            <p:ph idx="1"/>
          </p:nvPr>
        </p:nvSpPr>
        <p:spPr>
          <a:xfrm>
            <a:off x="411480" y="365760"/>
            <a:ext cx="11258550" cy="5811203"/>
          </a:xfrm>
        </p:spPr>
        <p:txBody>
          <a:bodyPr/>
          <a:lstStyle/>
          <a:p>
            <a:pPr marL="0" indent="0">
              <a:buNone/>
            </a:pPr>
            <a:r>
              <a:rPr lang="el-GR" sz="1800" b="1" kern="0" dirty="0">
                <a:solidFill>
                  <a:srgbClr val="0070C0"/>
                </a:solidFill>
                <a:latin typeface="Bookman Old Style" panose="02050604050505020204" pitchFamily="18" charset="0"/>
              </a:rPr>
              <a:t>ΞΑΝΘΗ</a:t>
            </a:r>
            <a:endParaRPr lang="el-GR" sz="1800" b="1" kern="0" dirty="0">
              <a:solidFill>
                <a:srgbClr val="0070C0"/>
              </a:solidFill>
              <a:effectLst/>
              <a:latin typeface="Bookman Old Style" panose="02050604050505020204" pitchFamily="18" charset="0"/>
            </a:endParaRPr>
          </a:p>
          <a:p>
            <a:pPr marL="0" indent="0">
              <a:buNone/>
            </a:pPr>
            <a:r>
              <a:rPr lang="el-GR" sz="1800" b="1" kern="0" dirty="0">
                <a:solidFill>
                  <a:srgbClr val="0070C0"/>
                </a:solidFill>
                <a:latin typeface="Bookman Old Style" panose="02050604050505020204" pitchFamily="18" charset="0"/>
              </a:rPr>
              <a:t>ΠΕΡΙΟΧΗ</a:t>
            </a:r>
          </a:p>
          <a:p>
            <a:pPr marL="0" indent="0">
              <a:buNone/>
            </a:pPr>
            <a:r>
              <a:rPr lang="el-GR" sz="1800" b="1" kern="0" dirty="0">
                <a:solidFill>
                  <a:srgbClr val="0070C0"/>
                </a:solidFill>
                <a:effectLst/>
                <a:latin typeface="Bookman Old Style" panose="02050604050505020204" pitchFamily="18" charset="0"/>
              </a:rPr>
              <a:t>ΠΑΡΕΜΒΑΣΗΣ</a:t>
            </a:r>
            <a:endParaRPr lang="en-150" sz="1800" b="1" kern="0" dirty="0">
              <a:solidFill>
                <a:srgbClr val="0070C0"/>
              </a:solidFill>
              <a:effectLst/>
              <a:latin typeface="Bookman Old Style" panose="02050604050505020204" pitchFamily="18" charset="0"/>
            </a:endParaRPr>
          </a:p>
          <a:p>
            <a:pPr marL="0" indent="0">
              <a:buNone/>
            </a:pPr>
            <a:endParaRPr lang="en-150" dirty="0"/>
          </a:p>
        </p:txBody>
      </p:sp>
      <p:pic>
        <p:nvPicPr>
          <p:cNvPr id="2" name="Picture 1" descr="A map of a city&#10;&#10;Description automatically generated">
            <a:extLst>
              <a:ext uri="{FF2B5EF4-FFF2-40B4-BE49-F238E27FC236}">
                <a16:creationId xmlns:a16="http://schemas.microsoft.com/office/drawing/2014/main" id="{D94C79E3-1F7A-9A7B-D2B3-C3126D74A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4190" y="365759"/>
            <a:ext cx="6911340" cy="5785393"/>
          </a:xfrm>
          <a:prstGeom prst="rect">
            <a:avLst/>
          </a:prstGeom>
        </p:spPr>
      </p:pic>
    </p:spTree>
    <p:extLst>
      <p:ext uri="{BB962C8B-B14F-4D97-AF65-F5344CB8AC3E}">
        <p14:creationId xmlns:p14="http://schemas.microsoft.com/office/powerpoint/2010/main" val="3055266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2">
            <a:extLst>
              <a:ext uri="{FF2B5EF4-FFF2-40B4-BE49-F238E27FC236}">
                <a16:creationId xmlns:a16="http://schemas.microsoft.com/office/drawing/2014/main" id="{85D754CA-C43E-6AE6-06AF-C23153007DB0}"/>
              </a:ext>
            </a:extLst>
          </p:cNvPr>
          <p:cNvSpPr>
            <a:spLocks noChangeArrowheads="1"/>
          </p:cNvSpPr>
          <p:nvPr/>
        </p:nvSpPr>
        <p:spPr bwMode="auto">
          <a:xfrm>
            <a:off x="699713" y="248038"/>
            <a:ext cx="7063721" cy="1159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L="0" marR="0" lvl="0" indent="0" fontAlgn="base">
              <a:lnSpc>
                <a:spcPct val="90000"/>
              </a:lnSpc>
              <a:spcBef>
                <a:spcPct val="0"/>
              </a:spcBef>
              <a:spcAft>
                <a:spcPts val="600"/>
              </a:spcAft>
              <a:buClrTx/>
              <a:buSzTx/>
              <a:tabLst/>
            </a:pPr>
            <a:r>
              <a:rPr kumimoji="0" lang="en-US" altLang="en-150" sz="4000" b="1" i="0" u="none" strike="noStrike" kern="1200" cap="none" normalizeH="0" baseline="0" dirty="0">
                <a:ln>
                  <a:noFill/>
                </a:ln>
                <a:solidFill>
                  <a:srgbClr val="FFFFFF"/>
                </a:solidFill>
                <a:effectLst/>
                <a:latin typeface="+mj-lt"/>
                <a:ea typeface="+mj-ea"/>
                <a:cs typeface="+mj-cs"/>
              </a:rPr>
              <a:t>ΠΡΟΥΠΟΛΟΓΙΣΜΟΣ</a:t>
            </a:r>
            <a:r>
              <a:rPr kumimoji="0" lang="el-GR" altLang="en-150" sz="4000" b="1" i="0" u="none" strike="noStrike" kern="1200" cap="none" normalizeH="0" baseline="0" dirty="0">
                <a:ln>
                  <a:noFill/>
                </a:ln>
                <a:solidFill>
                  <a:srgbClr val="FFFFFF"/>
                </a:solidFill>
                <a:effectLst/>
                <a:latin typeface="+mj-lt"/>
                <a:ea typeface="+mj-ea"/>
                <a:cs typeface="+mj-cs"/>
              </a:rPr>
              <a:t> ΞΑΝΘΗΣ</a:t>
            </a:r>
            <a:endParaRPr kumimoji="0" lang="en-US" altLang="en-150" sz="4000" b="0" i="0" u="none" strike="noStrike" kern="1200" cap="none" normalizeH="0" baseline="0" dirty="0">
              <a:ln>
                <a:noFill/>
              </a:ln>
              <a:solidFill>
                <a:srgbClr val="FFFFFF"/>
              </a:solidFill>
              <a:effectLst/>
              <a:latin typeface="+mj-lt"/>
              <a:ea typeface="+mj-ea"/>
              <a:cs typeface="+mj-cs"/>
            </a:endParaRPr>
          </a:p>
          <a:p>
            <a:pPr marL="0" marR="0" lvl="0" indent="0" fontAlgn="base">
              <a:lnSpc>
                <a:spcPct val="90000"/>
              </a:lnSpc>
              <a:spcBef>
                <a:spcPct val="0"/>
              </a:spcBef>
              <a:spcAft>
                <a:spcPts val="600"/>
              </a:spcAft>
              <a:buClrTx/>
              <a:buSzTx/>
              <a:tabLst/>
            </a:pPr>
            <a:endParaRPr kumimoji="0" lang="en-US" altLang="en-150" sz="4000" b="0" i="0" u="none" strike="noStrike" kern="1200" cap="none" normalizeH="0" baseline="0" dirty="0">
              <a:ln>
                <a:noFill/>
              </a:ln>
              <a:solidFill>
                <a:srgbClr val="FFFFFF"/>
              </a:solidFill>
              <a:effectLst/>
              <a:latin typeface="+mj-lt"/>
              <a:ea typeface="+mj-ea"/>
              <a:cs typeface="+mj-cs"/>
            </a:endParaRPr>
          </a:p>
        </p:txBody>
      </p:sp>
      <p:graphicFrame>
        <p:nvGraphicFramePr>
          <p:cNvPr id="2" name="Content Placeholder 1">
            <a:extLst>
              <a:ext uri="{FF2B5EF4-FFF2-40B4-BE49-F238E27FC236}">
                <a16:creationId xmlns:a16="http://schemas.microsoft.com/office/drawing/2014/main" id="{68CDFD96-B6E0-FBCB-1AAC-1940FADE633B}"/>
              </a:ext>
            </a:extLst>
          </p:cNvPr>
          <p:cNvGraphicFramePr>
            <a:graphicFrameLocks noGrp="1"/>
          </p:cNvGraphicFramePr>
          <p:nvPr>
            <p:ph idx="1"/>
            <p:extLst>
              <p:ext uri="{D42A27DB-BD31-4B8C-83A1-F6EECF244321}">
                <p14:modId xmlns:p14="http://schemas.microsoft.com/office/powerpoint/2010/main" val="3911571094"/>
              </p:ext>
            </p:extLst>
          </p:nvPr>
        </p:nvGraphicFramePr>
        <p:xfrm>
          <a:off x="182880" y="1201144"/>
          <a:ext cx="11841479" cy="5493609"/>
        </p:xfrm>
        <a:graphic>
          <a:graphicData uri="http://schemas.openxmlformats.org/drawingml/2006/table">
            <a:tbl>
              <a:tblPr firstRow="1" firstCol="1" bandRow="1">
                <a:tableStyleId>{D113A9D2-9D6B-4929-AA2D-F23B5EE8CBE7}</a:tableStyleId>
              </a:tblPr>
              <a:tblGrid>
                <a:gridCol w="10179327">
                  <a:extLst>
                    <a:ext uri="{9D8B030D-6E8A-4147-A177-3AD203B41FA5}">
                      <a16:colId xmlns:a16="http://schemas.microsoft.com/office/drawing/2014/main" val="2354652818"/>
                    </a:ext>
                  </a:extLst>
                </a:gridCol>
                <a:gridCol w="1662152">
                  <a:extLst>
                    <a:ext uri="{9D8B030D-6E8A-4147-A177-3AD203B41FA5}">
                      <a16:colId xmlns:a16="http://schemas.microsoft.com/office/drawing/2014/main" val="314704735"/>
                    </a:ext>
                  </a:extLst>
                </a:gridCol>
              </a:tblGrid>
              <a:tr h="287979">
                <a:tc>
                  <a:txBody>
                    <a:bodyPr/>
                    <a:lstStyle/>
                    <a:p>
                      <a:pPr algn="ctr"/>
                      <a:r>
                        <a:rPr lang="en-US" sz="1600" b="1" kern="100" cap="none" spc="30" dirty="0">
                          <a:solidFill>
                            <a:schemeClr val="bg1"/>
                          </a:solidFill>
                          <a:effectLst/>
                        </a:rPr>
                        <a:t>ΕΤΠΑ</a:t>
                      </a:r>
                      <a:endParaRPr lang="en-150" sz="1600" b="1" kern="100" cap="none" spc="3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8787" marT="0" marB="0" anchor="ctr"/>
                </a:tc>
                <a:tc>
                  <a:txBody>
                    <a:bodyPr/>
                    <a:lstStyle/>
                    <a:p>
                      <a:pPr algn="ctr"/>
                      <a:r>
                        <a:rPr lang="en-150" sz="1500" b="1" kern="100" cap="none" spc="30" dirty="0">
                          <a:solidFill>
                            <a:schemeClr val="bg1"/>
                          </a:solidFill>
                          <a:effectLst/>
                        </a:rPr>
                        <a:t>Π/Υ</a:t>
                      </a:r>
                      <a:endParaRPr lang="en-150" sz="1500" b="1" kern="100" cap="none" spc="3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8787" marT="0" marB="0" anchor="ctr"/>
                </a:tc>
                <a:extLst>
                  <a:ext uri="{0D108BD9-81ED-4DB2-BD59-A6C34878D82A}">
                    <a16:rowId xmlns:a16="http://schemas.microsoft.com/office/drawing/2014/main" val="4066239561"/>
                  </a:ext>
                </a:extLst>
              </a:tr>
              <a:tr h="225375">
                <a:tc>
                  <a:txBody>
                    <a:bodyPr/>
                    <a:lstStyle/>
                    <a:p>
                      <a:pPr algn="l"/>
                      <a:r>
                        <a:rPr lang="en-150" sz="1800" b="0" kern="100" cap="none" spc="0" dirty="0">
                          <a:solidFill>
                            <a:schemeClr val="bg1"/>
                          </a:solidFill>
                          <a:effectLst/>
                        </a:rPr>
                        <a:t>Κατα</a:t>
                      </a:r>
                      <a:r>
                        <a:rPr lang="en-150" sz="1800" b="0" kern="100" cap="none" spc="0" dirty="0" err="1">
                          <a:solidFill>
                            <a:schemeClr val="bg1"/>
                          </a:solidFill>
                          <a:effectLst/>
                        </a:rPr>
                        <a:t>σκευή</a:t>
                      </a:r>
                      <a:r>
                        <a:rPr lang="en-150" sz="1800" b="0" kern="100" cap="none" spc="0" dirty="0">
                          <a:solidFill>
                            <a:schemeClr val="bg1"/>
                          </a:solidFill>
                          <a:effectLst/>
                        </a:rPr>
                        <a:t> π</a:t>
                      </a:r>
                      <a:r>
                        <a:rPr lang="en-150" sz="1800" b="0" kern="100" cap="none" spc="0" dirty="0" err="1">
                          <a:solidFill>
                            <a:schemeClr val="bg1"/>
                          </a:solidFill>
                          <a:effectLst/>
                        </a:rPr>
                        <a:t>άρκου</a:t>
                      </a:r>
                      <a:r>
                        <a:rPr lang="en-150" sz="1800" b="0" kern="100" cap="none" spc="0" dirty="0">
                          <a:solidFill>
                            <a:schemeClr val="bg1"/>
                          </a:solidFill>
                          <a:effectLst/>
                        </a:rPr>
                        <a:t> </a:t>
                      </a:r>
                      <a:r>
                        <a:rPr lang="en-150" sz="1800" b="0" kern="100" cap="none" spc="0" dirty="0" err="1">
                          <a:solidFill>
                            <a:schemeClr val="bg1"/>
                          </a:solidFill>
                          <a:effectLst/>
                        </a:rPr>
                        <a:t>με</a:t>
                      </a:r>
                      <a:r>
                        <a:rPr lang="en-150" sz="1800" b="0" kern="100" cap="none" spc="0" dirty="0">
                          <a:solidFill>
                            <a:schemeClr val="bg1"/>
                          </a:solidFill>
                          <a:effectLst/>
                        </a:rPr>
                        <a:t> α</a:t>
                      </a:r>
                      <a:r>
                        <a:rPr lang="en-150" sz="1800" b="0" kern="100" cap="none" spc="0" dirty="0" err="1">
                          <a:solidFill>
                            <a:schemeClr val="bg1"/>
                          </a:solidFill>
                          <a:effectLst/>
                        </a:rPr>
                        <a:t>θλητικές</a:t>
                      </a:r>
                      <a:r>
                        <a:rPr lang="en-150" sz="1800" b="0" kern="100" cap="none" spc="0" dirty="0">
                          <a:solidFill>
                            <a:schemeClr val="bg1"/>
                          </a:solidFill>
                          <a:effectLst/>
                        </a:rPr>
                        <a:t> </a:t>
                      </a:r>
                      <a:r>
                        <a:rPr lang="en-150" sz="1800" b="0" kern="100" cap="none" spc="0" dirty="0" err="1">
                          <a:solidFill>
                            <a:schemeClr val="bg1"/>
                          </a:solidFill>
                          <a:effectLst/>
                        </a:rPr>
                        <a:t>εγκ</a:t>
                      </a:r>
                      <a:r>
                        <a:rPr lang="en-150" sz="1800" b="0" kern="100" cap="none" spc="0" dirty="0">
                          <a:solidFill>
                            <a:schemeClr val="bg1"/>
                          </a:solidFill>
                          <a:effectLst/>
                        </a:rPr>
                        <a:t>αταστάσεις και χώρους αναψυχής.  </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ctr"/>
                </a:tc>
                <a:tc>
                  <a:txBody>
                    <a:bodyPr/>
                    <a:lstStyle/>
                    <a:p>
                      <a:pPr algn="r"/>
                      <a:r>
                        <a:rPr lang="en-150" sz="1800" b="0" kern="100" cap="none" spc="0">
                          <a:solidFill>
                            <a:schemeClr val="bg1"/>
                          </a:solidFill>
                          <a:effectLst/>
                        </a:rPr>
                        <a:t>2.800.000</a:t>
                      </a:r>
                      <a:endParaRPr lang="en-150" sz="1800" b="0" kern="100" cap="none" spc="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ctr"/>
                </a:tc>
                <a:extLst>
                  <a:ext uri="{0D108BD9-81ED-4DB2-BD59-A6C34878D82A}">
                    <a16:rowId xmlns:a16="http://schemas.microsoft.com/office/drawing/2014/main" val="3972921719"/>
                  </a:ext>
                </a:extLst>
              </a:tr>
              <a:tr h="225375">
                <a:tc>
                  <a:txBody>
                    <a:bodyPr/>
                    <a:lstStyle/>
                    <a:p>
                      <a:pPr algn="l"/>
                      <a:r>
                        <a:rPr lang="en-150" sz="1800" b="0" kern="100" cap="none" spc="0" dirty="0" err="1">
                          <a:solidFill>
                            <a:schemeClr val="bg1"/>
                          </a:solidFill>
                          <a:effectLst/>
                        </a:rPr>
                        <a:t>Ανά</a:t>
                      </a:r>
                      <a:r>
                        <a:rPr lang="en-150" sz="1800" b="0" kern="100" cap="none" spc="0" dirty="0">
                          <a:solidFill>
                            <a:schemeClr val="bg1"/>
                          </a:solidFill>
                          <a:effectLst/>
                        </a:rPr>
                        <a:t>πλαση Πλατείας Ελευθερίας </a:t>
                      </a:r>
                      <a:r>
                        <a:rPr lang="el-GR" sz="1800" b="0" kern="100" cap="none" spc="0" dirty="0">
                          <a:solidFill>
                            <a:schemeClr val="bg1"/>
                          </a:solidFill>
                          <a:effectLst/>
                        </a:rPr>
                        <a:t>&amp;</a:t>
                      </a:r>
                      <a:r>
                        <a:rPr lang="en-150" sz="1800" b="0" kern="100" cap="none" spc="0" dirty="0">
                          <a:solidFill>
                            <a:schemeClr val="bg1"/>
                          </a:solidFill>
                          <a:effectLst/>
                        </a:rPr>
                        <a:t> </a:t>
                      </a:r>
                      <a:r>
                        <a:rPr lang="en-150" sz="1800" b="0" kern="100" cap="none" spc="0" dirty="0" err="1">
                          <a:solidFill>
                            <a:schemeClr val="bg1"/>
                          </a:solidFill>
                          <a:effectLst/>
                        </a:rPr>
                        <a:t>δι</a:t>
                      </a:r>
                      <a:r>
                        <a:rPr lang="en-150" sz="1800" b="0" kern="100" cap="none" spc="0" dirty="0">
                          <a:solidFill>
                            <a:schemeClr val="bg1"/>
                          </a:solidFill>
                          <a:effectLst/>
                        </a:rPr>
                        <a:t>αμορφώσεις περιβάλλοντος οδικού δικτύου.</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43936" marR="54542" marT="0" marB="0" anchor="ctr"/>
                </a:tc>
                <a:tc>
                  <a:txBody>
                    <a:bodyPr/>
                    <a:lstStyle/>
                    <a:p>
                      <a:pPr algn="r"/>
                      <a:r>
                        <a:rPr lang="en-150" sz="1800" b="0" kern="100" cap="none" spc="0">
                          <a:solidFill>
                            <a:schemeClr val="bg1"/>
                          </a:solidFill>
                          <a:effectLst/>
                        </a:rPr>
                        <a:t>2.450.000</a:t>
                      </a:r>
                      <a:endParaRPr lang="en-150" sz="1800" b="0" kern="100" cap="none" spc="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43936" marR="54542" marT="0" marB="0" anchor="ctr"/>
                </a:tc>
                <a:extLst>
                  <a:ext uri="{0D108BD9-81ED-4DB2-BD59-A6C34878D82A}">
                    <a16:rowId xmlns:a16="http://schemas.microsoft.com/office/drawing/2014/main" val="599374179"/>
                  </a:ext>
                </a:extLst>
              </a:tr>
              <a:tr h="225375">
                <a:tc>
                  <a:txBody>
                    <a:bodyPr/>
                    <a:lstStyle/>
                    <a:p>
                      <a:pPr algn="l"/>
                      <a:r>
                        <a:rPr lang="en-150" sz="1800" b="0" kern="100" cap="none" spc="0" dirty="0" err="1">
                          <a:solidFill>
                            <a:schemeClr val="bg1"/>
                          </a:solidFill>
                          <a:effectLst/>
                        </a:rPr>
                        <a:t>Ανά</a:t>
                      </a:r>
                      <a:r>
                        <a:rPr lang="en-150" sz="1800" b="0" kern="100" cap="none" spc="0" dirty="0">
                          <a:solidFill>
                            <a:schemeClr val="bg1"/>
                          </a:solidFill>
                          <a:effectLst/>
                        </a:rPr>
                        <a:t>πλαση κοινοχρήστων χώρων και δημιουργία δικτύου ποδηλατοδρόμων. </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ctr"/>
                </a:tc>
                <a:tc>
                  <a:txBody>
                    <a:bodyPr/>
                    <a:lstStyle/>
                    <a:p>
                      <a:pPr algn="r"/>
                      <a:r>
                        <a:rPr lang="en-150" sz="1800" b="0" kern="100" cap="none" spc="0">
                          <a:solidFill>
                            <a:schemeClr val="bg1"/>
                          </a:solidFill>
                          <a:effectLst/>
                        </a:rPr>
                        <a:t>2.400.000</a:t>
                      </a:r>
                      <a:endParaRPr lang="en-150" sz="1800" b="0" kern="100" cap="none" spc="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ctr"/>
                </a:tc>
                <a:extLst>
                  <a:ext uri="{0D108BD9-81ED-4DB2-BD59-A6C34878D82A}">
                    <a16:rowId xmlns:a16="http://schemas.microsoft.com/office/drawing/2014/main" val="364492997"/>
                  </a:ext>
                </a:extLst>
              </a:tr>
              <a:tr h="225375">
                <a:tc>
                  <a:txBody>
                    <a:bodyPr/>
                    <a:lstStyle/>
                    <a:p>
                      <a:pPr algn="l"/>
                      <a:r>
                        <a:rPr lang="en-150" sz="1800" b="0" kern="100" cap="none" spc="0" dirty="0" err="1">
                          <a:solidFill>
                            <a:schemeClr val="bg1"/>
                          </a:solidFill>
                          <a:effectLst/>
                        </a:rPr>
                        <a:t>Ανά</a:t>
                      </a:r>
                      <a:r>
                        <a:rPr lang="en-150" sz="1800" b="0" kern="100" cap="none" spc="0" dirty="0">
                          <a:solidFill>
                            <a:schemeClr val="bg1"/>
                          </a:solidFill>
                          <a:effectLst/>
                        </a:rPr>
                        <a:t>πλαση Πλατείας Διοικητηρίου και οδού Μπένη Δήμου Ξάνθης </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43936" marR="54542" marT="0" marB="0" anchor="ctr"/>
                </a:tc>
                <a:tc>
                  <a:txBody>
                    <a:bodyPr/>
                    <a:lstStyle/>
                    <a:p>
                      <a:pPr algn="r"/>
                      <a:r>
                        <a:rPr lang="en-150" sz="1800" b="0" kern="100" cap="none" spc="0" dirty="0">
                          <a:solidFill>
                            <a:schemeClr val="bg1"/>
                          </a:solidFill>
                          <a:effectLst/>
                        </a:rPr>
                        <a:t>2.350.000</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43936" marR="54542" marT="0" marB="0" anchor="ctr"/>
                </a:tc>
                <a:extLst>
                  <a:ext uri="{0D108BD9-81ED-4DB2-BD59-A6C34878D82A}">
                    <a16:rowId xmlns:a16="http://schemas.microsoft.com/office/drawing/2014/main" val="214809352"/>
                  </a:ext>
                </a:extLst>
              </a:tr>
              <a:tr h="225375">
                <a:tc>
                  <a:txBody>
                    <a:bodyPr/>
                    <a:lstStyle/>
                    <a:p>
                      <a:pPr algn="l"/>
                      <a:r>
                        <a:rPr lang="en-150" sz="1800" b="0" kern="100" cap="none" spc="0" dirty="0">
                          <a:solidFill>
                            <a:schemeClr val="bg1"/>
                          </a:solidFill>
                          <a:effectLst/>
                        </a:rPr>
                        <a:t>Απ</a:t>
                      </a:r>
                      <a:r>
                        <a:rPr lang="en-150" sz="1800" b="0" kern="100" cap="none" spc="0" dirty="0" err="1">
                          <a:solidFill>
                            <a:schemeClr val="bg1"/>
                          </a:solidFill>
                          <a:effectLst/>
                        </a:rPr>
                        <a:t>οκ</a:t>
                      </a:r>
                      <a:r>
                        <a:rPr lang="en-150" sz="1800" b="0" kern="100" cap="none" spc="0" dirty="0">
                          <a:solidFill>
                            <a:schemeClr val="bg1"/>
                          </a:solidFill>
                          <a:effectLst/>
                        </a:rPr>
                        <a:t>ατάσταση κλειστού  Γυμναστηρίου "Αλέξανδρος Μπαλτατζής".  </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ctr"/>
                </a:tc>
                <a:tc>
                  <a:txBody>
                    <a:bodyPr/>
                    <a:lstStyle/>
                    <a:p>
                      <a:pPr algn="r"/>
                      <a:r>
                        <a:rPr lang="en-150" sz="1800" b="0" kern="100" cap="none" spc="0" dirty="0">
                          <a:solidFill>
                            <a:schemeClr val="bg1"/>
                          </a:solidFill>
                          <a:effectLst/>
                        </a:rPr>
                        <a:t>1.460.000</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ctr"/>
                </a:tc>
                <a:extLst>
                  <a:ext uri="{0D108BD9-81ED-4DB2-BD59-A6C34878D82A}">
                    <a16:rowId xmlns:a16="http://schemas.microsoft.com/office/drawing/2014/main" val="1998473302"/>
                  </a:ext>
                </a:extLst>
              </a:tr>
              <a:tr h="225375">
                <a:tc>
                  <a:txBody>
                    <a:bodyPr/>
                    <a:lstStyle/>
                    <a:p>
                      <a:pPr algn="l"/>
                      <a:r>
                        <a:rPr lang="en-150" sz="1800" b="0" kern="100" cap="none" spc="0" dirty="0" err="1">
                          <a:solidFill>
                            <a:schemeClr val="bg1"/>
                          </a:solidFill>
                          <a:effectLst/>
                        </a:rPr>
                        <a:t>Θερμοκοιτίδ</a:t>
                      </a:r>
                      <a:r>
                        <a:rPr lang="en-150" sz="1800" b="0" kern="100" cap="none" spc="0" dirty="0">
                          <a:solidFill>
                            <a:schemeClr val="bg1"/>
                          </a:solidFill>
                          <a:effectLst/>
                        </a:rPr>
                        <a:t>α Επιχειρηματικότητας Δήμου Ξάνθης</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43936" marR="54542" marT="0" marB="0" anchor="ctr"/>
                </a:tc>
                <a:tc>
                  <a:txBody>
                    <a:bodyPr/>
                    <a:lstStyle/>
                    <a:p>
                      <a:pPr algn="r"/>
                      <a:r>
                        <a:rPr lang="en-150" sz="1800" b="0" kern="100" cap="none" spc="0">
                          <a:solidFill>
                            <a:schemeClr val="bg1"/>
                          </a:solidFill>
                          <a:effectLst/>
                        </a:rPr>
                        <a:t>800.000</a:t>
                      </a:r>
                      <a:endParaRPr lang="en-150" sz="1800" b="0" kern="100" cap="none" spc="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43936" marR="54542" marT="0" marB="0" anchor="ctr"/>
                </a:tc>
                <a:extLst>
                  <a:ext uri="{0D108BD9-81ED-4DB2-BD59-A6C34878D82A}">
                    <a16:rowId xmlns:a16="http://schemas.microsoft.com/office/drawing/2014/main" val="1950752224"/>
                  </a:ext>
                </a:extLst>
              </a:tr>
              <a:tr h="225375">
                <a:tc>
                  <a:txBody>
                    <a:bodyPr/>
                    <a:lstStyle/>
                    <a:p>
                      <a:pPr algn="l"/>
                      <a:r>
                        <a:rPr lang="en-150" sz="1800" b="0" kern="100" cap="none" spc="0" dirty="0">
                          <a:solidFill>
                            <a:schemeClr val="bg1"/>
                          </a:solidFill>
                          <a:effectLst/>
                        </a:rPr>
                        <a:t>Απ</a:t>
                      </a:r>
                      <a:r>
                        <a:rPr lang="en-150" sz="1800" b="0" kern="100" cap="none" spc="0" dirty="0" err="1">
                          <a:solidFill>
                            <a:schemeClr val="bg1"/>
                          </a:solidFill>
                          <a:effectLst/>
                        </a:rPr>
                        <a:t>οκ</a:t>
                      </a:r>
                      <a:r>
                        <a:rPr lang="en-150" sz="1800" b="0" kern="100" cap="none" spc="0" dirty="0">
                          <a:solidFill>
                            <a:schemeClr val="bg1"/>
                          </a:solidFill>
                          <a:effectLst/>
                        </a:rPr>
                        <a:t>ατάσταση της λειτουργίας του κλειστού διώροφου υπόγειου δημοτικού πάρκινγκ Ξάνθης</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ctr"/>
                </a:tc>
                <a:tc>
                  <a:txBody>
                    <a:bodyPr/>
                    <a:lstStyle/>
                    <a:p>
                      <a:pPr algn="r"/>
                      <a:r>
                        <a:rPr lang="en-150" sz="1800" b="0" kern="100" cap="none" spc="0" dirty="0">
                          <a:solidFill>
                            <a:schemeClr val="bg1"/>
                          </a:solidFill>
                          <a:effectLst/>
                        </a:rPr>
                        <a:t>687.000</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ctr"/>
                </a:tc>
                <a:extLst>
                  <a:ext uri="{0D108BD9-81ED-4DB2-BD59-A6C34878D82A}">
                    <a16:rowId xmlns:a16="http://schemas.microsoft.com/office/drawing/2014/main" val="1108429890"/>
                  </a:ext>
                </a:extLst>
              </a:tr>
              <a:tr h="225375">
                <a:tc>
                  <a:txBody>
                    <a:bodyPr/>
                    <a:lstStyle/>
                    <a:p>
                      <a:pPr algn="l"/>
                      <a:r>
                        <a:rPr lang="en-150" sz="1800" b="0" kern="100" cap="none" spc="0" dirty="0" err="1">
                          <a:solidFill>
                            <a:schemeClr val="bg1"/>
                          </a:solidFill>
                          <a:effectLst/>
                        </a:rPr>
                        <a:t>Υλο</a:t>
                      </a:r>
                      <a:r>
                        <a:rPr lang="en-150" sz="1800" b="0" kern="100" cap="none" spc="0" dirty="0">
                          <a:solidFill>
                            <a:schemeClr val="bg1"/>
                          </a:solidFill>
                          <a:effectLst/>
                        </a:rPr>
                        <a:t>ποίηση Σχεδίου Διαχείρισης Άλσους Ευμοίρου  </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43936" marR="54542" marT="0" marB="0" anchor="ctr"/>
                </a:tc>
                <a:tc>
                  <a:txBody>
                    <a:bodyPr/>
                    <a:lstStyle/>
                    <a:p>
                      <a:pPr algn="r"/>
                      <a:r>
                        <a:rPr lang="en-150" sz="1800" b="0" kern="100" cap="none" spc="0" dirty="0">
                          <a:solidFill>
                            <a:schemeClr val="bg1"/>
                          </a:solidFill>
                          <a:effectLst/>
                        </a:rPr>
                        <a:t>591.324</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43936" marR="54542" marT="0" marB="0" anchor="ctr"/>
                </a:tc>
                <a:extLst>
                  <a:ext uri="{0D108BD9-81ED-4DB2-BD59-A6C34878D82A}">
                    <a16:rowId xmlns:a16="http://schemas.microsoft.com/office/drawing/2014/main" val="2576912658"/>
                  </a:ext>
                </a:extLst>
              </a:tr>
              <a:tr h="225375">
                <a:tc>
                  <a:txBody>
                    <a:bodyPr/>
                    <a:lstStyle/>
                    <a:p>
                      <a:pPr algn="l"/>
                      <a:r>
                        <a:rPr lang="en-150" sz="1800" b="0" kern="100" cap="none" spc="0" dirty="0" err="1">
                          <a:solidFill>
                            <a:schemeClr val="bg1"/>
                          </a:solidFill>
                          <a:effectLst/>
                        </a:rPr>
                        <a:t>Μελέτες</a:t>
                      </a:r>
                      <a:r>
                        <a:rPr lang="en-150" sz="1800" b="0" kern="100" cap="none" spc="0" dirty="0">
                          <a:solidFill>
                            <a:schemeClr val="bg1"/>
                          </a:solidFill>
                          <a:effectLst/>
                        </a:rPr>
                        <a:t> </a:t>
                      </a:r>
                      <a:r>
                        <a:rPr lang="en-150" sz="1800" b="0" kern="100" cap="none" spc="0" dirty="0" err="1">
                          <a:solidFill>
                            <a:schemeClr val="bg1"/>
                          </a:solidFill>
                          <a:effectLst/>
                        </a:rPr>
                        <a:t>γι</a:t>
                      </a:r>
                      <a:r>
                        <a:rPr lang="en-150" sz="1800" b="0" kern="100" cap="none" spc="0" dirty="0">
                          <a:solidFill>
                            <a:schemeClr val="bg1"/>
                          </a:solidFill>
                          <a:effectLst/>
                        </a:rPr>
                        <a:t>α την αποκατάσταση της ασφάλειας της Καπναποθήκης 'Π' </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ctr"/>
                </a:tc>
                <a:tc>
                  <a:txBody>
                    <a:bodyPr/>
                    <a:lstStyle/>
                    <a:p>
                      <a:pPr algn="r"/>
                      <a:r>
                        <a:rPr lang="en-150" sz="1800" b="0" kern="100" cap="none" spc="0" dirty="0">
                          <a:solidFill>
                            <a:schemeClr val="bg1"/>
                          </a:solidFill>
                          <a:effectLst/>
                        </a:rPr>
                        <a:t>449.760</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ctr"/>
                </a:tc>
                <a:extLst>
                  <a:ext uri="{0D108BD9-81ED-4DB2-BD59-A6C34878D82A}">
                    <a16:rowId xmlns:a16="http://schemas.microsoft.com/office/drawing/2014/main" val="1819902028"/>
                  </a:ext>
                </a:extLst>
              </a:tr>
              <a:tr h="225375">
                <a:tc>
                  <a:txBody>
                    <a:bodyPr/>
                    <a:lstStyle/>
                    <a:p>
                      <a:pPr algn="l"/>
                      <a:r>
                        <a:rPr lang="en-150" sz="1800" b="0" kern="100" cap="none" spc="0" dirty="0" err="1">
                          <a:solidFill>
                            <a:schemeClr val="bg1"/>
                          </a:solidFill>
                          <a:effectLst/>
                        </a:rPr>
                        <a:t>Τεχνική</a:t>
                      </a:r>
                      <a:r>
                        <a:rPr lang="en-150" sz="1800" b="0" kern="100" cap="none" spc="0" dirty="0">
                          <a:solidFill>
                            <a:schemeClr val="bg1"/>
                          </a:solidFill>
                          <a:effectLst/>
                        </a:rPr>
                        <a:t> Υπ</a:t>
                      </a:r>
                      <a:r>
                        <a:rPr lang="en-150" sz="1800" b="0" kern="100" cap="none" spc="0" dirty="0" err="1">
                          <a:solidFill>
                            <a:schemeClr val="bg1"/>
                          </a:solidFill>
                          <a:effectLst/>
                        </a:rPr>
                        <a:t>οστήριξη</a:t>
                      </a:r>
                      <a:r>
                        <a:rPr lang="en-150" sz="1800" b="0" kern="100" cap="none" spc="0" dirty="0">
                          <a:solidFill>
                            <a:schemeClr val="bg1"/>
                          </a:solidFill>
                          <a:effectLst/>
                        </a:rPr>
                        <a:t> </a:t>
                      </a:r>
                      <a:r>
                        <a:rPr lang="en-150" sz="1800" b="0" kern="100" cap="none" spc="0" dirty="0" err="1">
                          <a:solidFill>
                            <a:schemeClr val="bg1"/>
                          </a:solidFill>
                          <a:effectLst/>
                        </a:rPr>
                        <a:t>Αστικής</a:t>
                      </a:r>
                      <a:r>
                        <a:rPr lang="en-150" sz="1800" b="0" kern="100" cap="none" spc="0" dirty="0">
                          <a:solidFill>
                            <a:schemeClr val="bg1"/>
                          </a:solidFill>
                          <a:effectLst/>
                        </a:rPr>
                        <a:t> </a:t>
                      </a:r>
                      <a:r>
                        <a:rPr lang="en-150" sz="1800" b="0" kern="100" cap="none" spc="0" dirty="0" err="1">
                          <a:solidFill>
                            <a:schemeClr val="bg1"/>
                          </a:solidFill>
                          <a:effectLst/>
                        </a:rPr>
                        <a:t>Αρχής</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43936" marR="54542" marT="0" marB="0" anchor="ctr"/>
                </a:tc>
                <a:tc>
                  <a:txBody>
                    <a:bodyPr/>
                    <a:lstStyle/>
                    <a:p>
                      <a:pPr algn="r"/>
                      <a:r>
                        <a:rPr lang="en-150" sz="1800" b="0" kern="100" cap="none" spc="0" dirty="0">
                          <a:solidFill>
                            <a:schemeClr val="bg1"/>
                          </a:solidFill>
                          <a:effectLst/>
                        </a:rPr>
                        <a:t>100.000</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43936" marR="54542" marT="0" marB="0" anchor="ctr"/>
                </a:tc>
                <a:extLst>
                  <a:ext uri="{0D108BD9-81ED-4DB2-BD59-A6C34878D82A}">
                    <a16:rowId xmlns:a16="http://schemas.microsoft.com/office/drawing/2014/main" val="2600503865"/>
                  </a:ext>
                </a:extLst>
              </a:tr>
              <a:tr h="225375">
                <a:tc>
                  <a:txBody>
                    <a:bodyPr/>
                    <a:lstStyle/>
                    <a:p>
                      <a:pPr algn="l"/>
                      <a:r>
                        <a:rPr lang="el-GR" sz="1800" b="0" kern="100" cap="none" spc="0" dirty="0">
                          <a:solidFill>
                            <a:schemeClr val="bg1"/>
                          </a:solidFill>
                          <a:effectLst/>
                        </a:rPr>
                        <a:t>Δημοσιότητα </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ctr"/>
                </a:tc>
                <a:tc>
                  <a:txBody>
                    <a:bodyPr/>
                    <a:lstStyle/>
                    <a:p>
                      <a:pPr algn="r"/>
                      <a:r>
                        <a:rPr lang="en-150" sz="1800" b="0" kern="100" cap="none" spc="0" dirty="0">
                          <a:solidFill>
                            <a:schemeClr val="bg1"/>
                          </a:solidFill>
                          <a:effectLst/>
                        </a:rPr>
                        <a:t>60.000</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ctr"/>
                </a:tc>
                <a:extLst>
                  <a:ext uri="{0D108BD9-81ED-4DB2-BD59-A6C34878D82A}">
                    <a16:rowId xmlns:a16="http://schemas.microsoft.com/office/drawing/2014/main" val="333785995"/>
                  </a:ext>
                </a:extLst>
              </a:tr>
              <a:tr h="225375">
                <a:tc>
                  <a:txBody>
                    <a:bodyPr/>
                    <a:lstStyle/>
                    <a:p>
                      <a:pPr algn="just"/>
                      <a:r>
                        <a:rPr lang="en-150" sz="1800" b="0" kern="100" cap="none" spc="0" dirty="0" err="1">
                          <a:solidFill>
                            <a:schemeClr val="bg1"/>
                          </a:solidFill>
                          <a:effectLst/>
                        </a:rPr>
                        <a:t>Συμμετοχή</a:t>
                      </a:r>
                      <a:r>
                        <a:rPr lang="en-150" sz="1800" b="0" kern="100" cap="none" spc="0" dirty="0">
                          <a:solidFill>
                            <a:schemeClr val="bg1"/>
                          </a:solidFill>
                          <a:effectLst/>
                        </a:rPr>
                        <a:t> </a:t>
                      </a:r>
                      <a:r>
                        <a:rPr lang="en-150" sz="1800" b="0" kern="100" cap="none" spc="0" dirty="0" err="1">
                          <a:solidFill>
                            <a:schemeClr val="bg1"/>
                          </a:solidFill>
                          <a:effectLst/>
                        </a:rPr>
                        <a:t>στις</a:t>
                      </a:r>
                      <a:r>
                        <a:rPr lang="en-150" sz="1800" b="0" kern="100" cap="none" spc="0" dirty="0">
                          <a:solidFill>
                            <a:schemeClr val="bg1"/>
                          </a:solidFill>
                          <a:effectLst/>
                        </a:rPr>
                        <a:t> </a:t>
                      </a:r>
                      <a:r>
                        <a:rPr lang="en-150" sz="1800" b="0" kern="100" cap="none" spc="0" dirty="0" err="1">
                          <a:solidFill>
                            <a:schemeClr val="bg1"/>
                          </a:solidFill>
                          <a:effectLst/>
                        </a:rPr>
                        <a:t>Δράσεις</a:t>
                      </a:r>
                      <a:r>
                        <a:rPr lang="en-150" sz="1800" b="0" kern="100" cap="none" spc="0" dirty="0">
                          <a:solidFill>
                            <a:schemeClr val="bg1"/>
                          </a:solidFill>
                          <a:effectLst/>
                        </a:rPr>
                        <a:t> </a:t>
                      </a:r>
                      <a:r>
                        <a:rPr lang="en-150" sz="1800" b="0" kern="100" cap="none" spc="0" dirty="0" err="1">
                          <a:solidFill>
                            <a:schemeClr val="bg1"/>
                          </a:solidFill>
                          <a:effectLst/>
                        </a:rPr>
                        <a:t>δικτύωσης</a:t>
                      </a:r>
                      <a:r>
                        <a:rPr lang="en-150" sz="1800" b="0" kern="100" cap="none" spc="0" dirty="0">
                          <a:solidFill>
                            <a:schemeClr val="bg1"/>
                          </a:solidFill>
                          <a:effectLst/>
                        </a:rPr>
                        <a:t> </a:t>
                      </a:r>
                      <a:r>
                        <a:rPr lang="en-150" sz="1800" b="0" kern="100" cap="none" spc="0" dirty="0" err="1">
                          <a:solidFill>
                            <a:schemeClr val="bg1"/>
                          </a:solidFill>
                          <a:effectLst/>
                        </a:rPr>
                        <a:t>των</a:t>
                      </a:r>
                      <a:r>
                        <a:rPr lang="en-150" sz="1800" b="0" kern="100" cap="none" spc="0" dirty="0">
                          <a:solidFill>
                            <a:schemeClr val="bg1"/>
                          </a:solidFill>
                          <a:effectLst/>
                        </a:rPr>
                        <a:t> </a:t>
                      </a:r>
                      <a:r>
                        <a:rPr lang="en-150" sz="1800" b="0" kern="100" cap="none" spc="0" dirty="0" err="1">
                          <a:solidFill>
                            <a:schemeClr val="bg1"/>
                          </a:solidFill>
                          <a:effectLst/>
                        </a:rPr>
                        <a:t>Στρ</a:t>
                      </a:r>
                      <a:r>
                        <a:rPr lang="en-150" sz="1800" b="0" kern="100" cap="none" spc="0" dirty="0">
                          <a:solidFill>
                            <a:schemeClr val="bg1"/>
                          </a:solidFill>
                          <a:effectLst/>
                        </a:rPr>
                        <a:t>ατηγικών ΒΑΑ Περιφέρειας ΑΜΘ</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43936" marR="54542" marT="0" marB="0" anchor="ctr"/>
                </a:tc>
                <a:tc>
                  <a:txBody>
                    <a:bodyPr/>
                    <a:lstStyle/>
                    <a:p>
                      <a:pPr algn="r"/>
                      <a:r>
                        <a:rPr lang="en-US" sz="1800" b="0" kern="100" cap="none" spc="0" dirty="0">
                          <a:solidFill>
                            <a:schemeClr val="bg1"/>
                          </a:solidFill>
                          <a:effectLst/>
                        </a:rPr>
                        <a:t>50.000</a:t>
                      </a:r>
                      <a:endParaRPr lang="en-150" sz="18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43936" marR="54542" marT="0" marB="0" anchor="ctr"/>
                </a:tc>
                <a:extLst>
                  <a:ext uri="{0D108BD9-81ED-4DB2-BD59-A6C34878D82A}">
                    <a16:rowId xmlns:a16="http://schemas.microsoft.com/office/drawing/2014/main" val="2394370252"/>
                  </a:ext>
                </a:extLst>
              </a:tr>
              <a:tr h="225375">
                <a:tc>
                  <a:txBody>
                    <a:bodyPr/>
                    <a:lstStyle/>
                    <a:p>
                      <a:pPr algn="l"/>
                      <a:r>
                        <a:rPr lang="en-150" sz="1200" b="1" kern="100" cap="none" spc="0" dirty="0">
                          <a:solidFill>
                            <a:schemeClr val="bg1"/>
                          </a:solidFill>
                          <a:effectLst/>
                        </a:rPr>
                        <a:t>ΣΥΝΟΛΟ </a:t>
                      </a:r>
                      <a:endParaRPr lang="en-150" sz="1200" b="1"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ctr"/>
                </a:tc>
                <a:tc>
                  <a:txBody>
                    <a:bodyPr/>
                    <a:lstStyle/>
                    <a:p>
                      <a:pPr algn="r"/>
                      <a:r>
                        <a:rPr lang="en-150" sz="1200" kern="100" cap="none" spc="0" dirty="0">
                          <a:solidFill>
                            <a:schemeClr val="bg1"/>
                          </a:solidFill>
                          <a:effectLst/>
                        </a:rPr>
                        <a:t>14.198.084</a:t>
                      </a:r>
                      <a:endParaRPr lang="en-150" sz="120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ctr"/>
                </a:tc>
                <a:extLst>
                  <a:ext uri="{0D108BD9-81ED-4DB2-BD59-A6C34878D82A}">
                    <a16:rowId xmlns:a16="http://schemas.microsoft.com/office/drawing/2014/main" val="3660074294"/>
                  </a:ext>
                </a:extLst>
              </a:tr>
              <a:tr h="225375">
                <a:tc>
                  <a:txBody>
                    <a:bodyPr/>
                    <a:lstStyle/>
                    <a:p>
                      <a:pPr algn="ctr"/>
                      <a:r>
                        <a:rPr lang="en-US" sz="1600" b="1" kern="100" cap="none" spc="0" dirty="0">
                          <a:solidFill>
                            <a:schemeClr val="bg1"/>
                          </a:solidFill>
                          <a:effectLst/>
                        </a:rPr>
                        <a:t>ΕΚΤ+</a:t>
                      </a:r>
                      <a:endParaRPr lang="en-150" sz="1600" b="1"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43936" marR="54542" marT="0" marB="0" anchor="ctr"/>
                </a:tc>
                <a:tc>
                  <a:txBody>
                    <a:bodyPr/>
                    <a:lstStyle/>
                    <a:p>
                      <a:pPr algn="r"/>
                      <a:r>
                        <a:rPr lang="en-150" sz="1600" kern="100" cap="none" spc="0" dirty="0">
                          <a:solidFill>
                            <a:schemeClr val="bg1"/>
                          </a:solidFill>
                          <a:effectLst/>
                        </a:rPr>
                        <a:t> </a:t>
                      </a:r>
                      <a:endParaRPr lang="en-150" sz="160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43936" marR="54542" marT="0" marB="0" anchor="ctr"/>
                </a:tc>
                <a:extLst>
                  <a:ext uri="{0D108BD9-81ED-4DB2-BD59-A6C34878D82A}">
                    <a16:rowId xmlns:a16="http://schemas.microsoft.com/office/drawing/2014/main" val="3286935201"/>
                  </a:ext>
                </a:extLst>
              </a:tr>
              <a:tr h="225375">
                <a:tc>
                  <a:txBody>
                    <a:bodyPr/>
                    <a:lstStyle/>
                    <a:p>
                      <a:pPr algn="l"/>
                      <a:r>
                        <a:rPr lang="en-150" sz="1600" b="0" kern="100" cap="none" spc="0" dirty="0" err="1">
                          <a:solidFill>
                            <a:schemeClr val="bg1"/>
                          </a:solidFill>
                          <a:effectLst/>
                        </a:rPr>
                        <a:t>Δίκτυο</a:t>
                      </a:r>
                      <a:r>
                        <a:rPr lang="en-150" sz="1600" b="0" kern="100" cap="none" spc="0" dirty="0">
                          <a:solidFill>
                            <a:schemeClr val="bg1"/>
                          </a:solidFill>
                          <a:effectLst/>
                        </a:rPr>
                        <a:t> </a:t>
                      </a:r>
                      <a:r>
                        <a:rPr lang="en-150" sz="1600" b="0" kern="100" cap="none" spc="0" dirty="0" err="1">
                          <a:solidFill>
                            <a:schemeClr val="bg1"/>
                          </a:solidFill>
                          <a:effectLst/>
                        </a:rPr>
                        <a:t>δύο</a:t>
                      </a:r>
                      <a:r>
                        <a:rPr lang="en-150" sz="1600" b="0" kern="100" cap="none" spc="0" dirty="0">
                          <a:solidFill>
                            <a:schemeClr val="bg1"/>
                          </a:solidFill>
                          <a:effectLst/>
                        </a:rPr>
                        <a:t> (2) </a:t>
                      </a:r>
                      <a:r>
                        <a:rPr lang="en-150" sz="1600" b="0" kern="100" cap="none" spc="0" dirty="0" err="1">
                          <a:solidFill>
                            <a:schemeClr val="bg1"/>
                          </a:solidFill>
                          <a:effectLst/>
                        </a:rPr>
                        <a:t>Δημοτικών</a:t>
                      </a:r>
                      <a:r>
                        <a:rPr lang="en-150" sz="1600" b="0" kern="100" cap="none" spc="0" dirty="0">
                          <a:solidFill>
                            <a:schemeClr val="bg1"/>
                          </a:solidFill>
                          <a:effectLst/>
                        </a:rPr>
                        <a:t> </a:t>
                      </a:r>
                      <a:r>
                        <a:rPr lang="en-150" sz="1600" b="0" kern="100" cap="none" spc="0" dirty="0" err="1">
                          <a:solidFill>
                            <a:schemeClr val="bg1"/>
                          </a:solidFill>
                          <a:effectLst/>
                        </a:rPr>
                        <a:t>Πολυϊ</a:t>
                      </a:r>
                      <a:r>
                        <a:rPr lang="en-150" sz="1600" b="0" kern="100" cap="none" spc="0" dirty="0">
                          <a:solidFill>
                            <a:schemeClr val="bg1"/>
                          </a:solidFill>
                          <a:effectLst/>
                        </a:rPr>
                        <a:t>ατρείων Δήμου Ξάνθης</a:t>
                      </a:r>
                      <a:endParaRPr lang="en-150" sz="16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ctr"/>
                </a:tc>
                <a:tc>
                  <a:txBody>
                    <a:bodyPr/>
                    <a:lstStyle/>
                    <a:p>
                      <a:pPr algn="r"/>
                      <a:r>
                        <a:rPr lang="en-150" sz="1600" b="0" kern="100" cap="none" spc="0" dirty="0">
                          <a:solidFill>
                            <a:schemeClr val="bg1"/>
                          </a:solidFill>
                          <a:effectLst/>
                        </a:rPr>
                        <a:t>460.000</a:t>
                      </a:r>
                      <a:endParaRPr lang="en-150" sz="16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ctr"/>
                </a:tc>
                <a:extLst>
                  <a:ext uri="{0D108BD9-81ED-4DB2-BD59-A6C34878D82A}">
                    <a16:rowId xmlns:a16="http://schemas.microsoft.com/office/drawing/2014/main" val="2013434797"/>
                  </a:ext>
                </a:extLst>
              </a:tr>
              <a:tr h="413187">
                <a:tc>
                  <a:txBody>
                    <a:bodyPr/>
                    <a:lstStyle/>
                    <a:p>
                      <a:pPr algn="l"/>
                      <a:r>
                        <a:rPr lang="en-150" sz="1600" b="0" kern="100" cap="none" spc="0" dirty="0">
                          <a:solidFill>
                            <a:schemeClr val="bg1"/>
                          </a:solidFill>
                          <a:effectLst/>
                        </a:rPr>
                        <a:t>Πα</a:t>
                      </a:r>
                      <a:r>
                        <a:rPr lang="en-150" sz="1600" b="0" kern="100" cap="none" spc="0" dirty="0" err="1">
                          <a:solidFill>
                            <a:schemeClr val="bg1"/>
                          </a:solidFill>
                          <a:effectLst/>
                        </a:rPr>
                        <a:t>ροχή</a:t>
                      </a:r>
                      <a:r>
                        <a:rPr lang="en-150" sz="1600" b="0" kern="100" cap="none" spc="0" dirty="0">
                          <a:solidFill>
                            <a:schemeClr val="bg1"/>
                          </a:solidFill>
                          <a:effectLst/>
                        </a:rPr>
                        <a:t> υπ</a:t>
                      </a:r>
                      <a:r>
                        <a:rPr lang="en-150" sz="1600" b="0" kern="100" cap="none" spc="0" dirty="0" err="1">
                          <a:solidFill>
                            <a:schemeClr val="bg1"/>
                          </a:solidFill>
                          <a:effectLst/>
                        </a:rPr>
                        <a:t>ηρεσιών</a:t>
                      </a:r>
                      <a:r>
                        <a:rPr lang="en-150" sz="1600" b="0" kern="100" cap="none" spc="0" dirty="0">
                          <a:solidFill>
                            <a:schemeClr val="bg1"/>
                          </a:solidFill>
                          <a:effectLst/>
                        </a:rPr>
                        <a:t> π</a:t>
                      </a:r>
                      <a:r>
                        <a:rPr lang="en-150" sz="1600" b="0" kern="100" cap="none" spc="0" dirty="0" err="1">
                          <a:solidFill>
                            <a:schemeClr val="bg1"/>
                          </a:solidFill>
                          <a:effectLst/>
                        </a:rPr>
                        <a:t>ρόληψης</a:t>
                      </a:r>
                      <a:r>
                        <a:rPr lang="en-150" sz="1600" b="0" kern="100" cap="none" spc="0" dirty="0">
                          <a:solidFill>
                            <a:schemeClr val="bg1"/>
                          </a:solidFill>
                          <a:effectLst/>
                        </a:rPr>
                        <a:t> &amp; α</a:t>
                      </a:r>
                      <a:r>
                        <a:rPr lang="en-150" sz="1600" b="0" kern="100" cap="none" spc="0" dirty="0" err="1">
                          <a:solidFill>
                            <a:schemeClr val="bg1"/>
                          </a:solidFill>
                          <a:effectLst/>
                        </a:rPr>
                        <a:t>ντιμετώ</a:t>
                      </a:r>
                      <a:r>
                        <a:rPr lang="en-150" sz="1600" b="0" kern="100" cap="none" spc="0" dirty="0">
                          <a:solidFill>
                            <a:schemeClr val="bg1"/>
                          </a:solidFill>
                          <a:effectLst/>
                        </a:rPr>
                        <a:t>πισης ψυχοκοινωνικών προβλημάτων, &amp; παροχής βοήθειας για γονείς ατόμων με αναπηρία και αυτισμό</a:t>
                      </a:r>
                      <a:endParaRPr lang="en-150" sz="16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43936" marR="54542" marT="0" marB="0" anchor="ctr"/>
                </a:tc>
                <a:tc>
                  <a:txBody>
                    <a:bodyPr/>
                    <a:lstStyle/>
                    <a:p>
                      <a:pPr algn="r"/>
                      <a:r>
                        <a:rPr lang="en-150" sz="1600" b="0" kern="100" cap="none" spc="0" dirty="0">
                          <a:solidFill>
                            <a:schemeClr val="bg1"/>
                          </a:solidFill>
                          <a:effectLst/>
                        </a:rPr>
                        <a:t>297.000</a:t>
                      </a:r>
                      <a:endParaRPr lang="en-150" sz="16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43936" marR="54542" marT="0" marB="0" anchor="ctr"/>
                </a:tc>
                <a:extLst>
                  <a:ext uri="{0D108BD9-81ED-4DB2-BD59-A6C34878D82A}">
                    <a16:rowId xmlns:a16="http://schemas.microsoft.com/office/drawing/2014/main" val="1239556931"/>
                  </a:ext>
                </a:extLst>
              </a:tr>
              <a:tr h="225375">
                <a:tc>
                  <a:txBody>
                    <a:bodyPr/>
                    <a:lstStyle/>
                    <a:p>
                      <a:pPr algn="l"/>
                      <a:r>
                        <a:rPr lang="en-150" sz="1600" b="0" kern="100" cap="none" spc="0" dirty="0">
                          <a:solidFill>
                            <a:schemeClr val="bg1"/>
                          </a:solidFill>
                          <a:effectLst/>
                        </a:rPr>
                        <a:t>Πα</a:t>
                      </a:r>
                      <a:r>
                        <a:rPr lang="en-150" sz="1600" b="0" kern="100" cap="none" spc="0" dirty="0" err="1">
                          <a:solidFill>
                            <a:schemeClr val="bg1"/>
                          </a:solidFill>
                          <a:effectLst/>
                        </a:rPr>
                        <a:t>ροχή</a:t>
                      </a:r>
                      <a:r>
                        <a:rPr lang="en-150" sz="1600" b="0" kern="100" cap="none" spc="0" dirty="0">
                          <a:solidFill>
                            <a:schemeClr val="bg1"/>
                          </a:solidFill>
                          <a:effectLst/>
                        </a:rPr>
                        <a:t> υπ</a:t>
                      </a:r>
                      <a:r>
                        <a:rPr lang="en-150" sz="1600" b="0" kern="100" cap="none" spc="0" dirty="0" err="1">
                          <a:solidFill>
                            <a:schemeClr val="bg1"/>
                          </a:solidFill>
                          <a:effectLst/>
                        </a:rPr>
                        <a:t>ηρεσιών</a:t>
                      </a:r>
                      <a:r>
                        <a:rPr lang="en-150" sz="1600" b="0" kern="100" cap="none" spc="0" dirty="0">
                          <a:solidFill>
                            <a:schemeClr val="bg1"/>
                          </a:solidFill>
                          <a:effectLst/>
                        </a:rPr>
                        <a:t> κα</a:t>
                      </a:r>
                      <a:r>
                        <a:rPr lang="en-150" sz="1600" b="0" kern="100" cap="none" spc="0" dirty="0" err="1">
                          <a:solidFill>
                            <a:schemeClr val="bg1"/>
                          </a:solidFill>
                          <a:effectLst/>
                        </a:rPr>
                        <a:t>τάρτισης</a:t>
                      </a:r>
                      <a:r>
                        <a:rPr lang="en-150" sz="1600" b="0" kern="100" cap="none" spc="0" dirty="0">
                          <a:solidFill>
                            <a:schemeClr val="bg1"/>
                          </a:solidFill>
                          <a:effectLst/>
                        </a:rPr>
                        <a:t> ΡΟΜΑ</a:t>
                      </a:r>
                      <a:endParaRPr lang="en-150" sz="16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ctr"/>
                </a:tc>
                <a:tc>
                  <a:txBody>
                    <a:bodyPr/>
                    <a:lstStyle/>
                    <a:p>
                      <a:pPr algn="r"/>
                      <a:r>
                        <a:rPr lang="en-150" sz="1600" b="0" kern="100" cap="none" spc="0" dirty="0">
                          <a:solidFill>
                            <a:schemeClr val="bg1"/>
                          </a:solidFill>
                          <a:effectLst/>
                        </a:rPr>
                        <a:t>108.000</a:t>
                      </a:r>
                      <a:endParaRPr lang="en-150" sz="16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ctr"/>
                </a:tc>
                <a:extLst>
                  <a:ext uri="{0D108BD9-81ED-4DB2-BD59-A6C34878D82A}">
                    <a16:rowId xmlns:a16="http://schemas.microsoft.com/office/drawing/2014/main" val="670967583"/>
                  </a:ext>
                </a:extLst>
              </a:tr>
              <a:tr h="225375">
                <a:tc>
                  <a:txBody>
                    <a:bodyPr/>
                    <a:lstStyle/>
                    <a:p>
                      <a:pPr algn="l"/>
                      <a:r>
                        <a:rPr lang="en-150" sz="1600" b="0" kern="100" cap="none" spc="0" dirty="0" err="1">
                          <a:solidFill>
                            <a:schemeClr val="bg1"/>
                          </a:solidFill>
                          <a:effectLst/>
                        </a:rPr>
                        <a:t>Αντιμετώ</a:t>
                      </a:r>
                      <a:r>
                        <a:rPr lang="en-150" sz="1600" b="0" kern="100" cap="none" spc="0" dirty="0">
                          <a:solidFill>
                            <a:schemeClr val="bg1"/>
                          </a:solidFill>
                          <a:effectLst/>
                        </a:rPr>
                        <a:t>πιση ψηφιακού αναλφαβητισμού για άτομα ηλικίας 65+</a:t>
                      </a:r>
                      <a:endParaRPr lang="en-150" sz="16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43936" marR="54542" marT="0" marB="0" anchor="ctr"/>
                </a:tc>
                <a:tc>
                  <a:txBody>
                    <a:bodyPr/>
                    <a:lstStyle/>
                    <a:p>
                      <a:pPr algn="r"/>
                      <a:r>
                        <a:rPr lang="en-150" sz="1600" b="0" kern="100" cap="none" spc="0" dirty="0">
                          <a:solidFill>
                            <a:schemeClr val="bg1"/>
                          </a:solidFill>
                          <a:effectLst/>
                        </a:rPr>
                        <a:t>35.000</a:t>
                      </a:r>
                      <a:endParaRPr lang="en-150" sz="1600" b="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43936" marR="54542" marT="0" marB="0" anchor="ctr"/>
                </a:tc>
                <a:extLst>
                  <a:ext uri="{0D108BD9-81ED-4DB2-BD59-A6C34878D82A}">
                    <a16:rowId xmlns:a16="http://schemas.microsoft.com/office/drawing/2014/main" val="2517763781"/>
                  </a:ext>
                </a:extLst>
              </a:tr>
              <a:tr h="225375">
                <a:tc>
                  <a:txBody>
                    <a:bodyPr/>
                    <a:lstStyle/>
                    <a:p>
                      <a:pPr algn="l"/>
                      <a:r>
                        <a:rPr lang="en-150" sz="1200" b="1" kern="100" cap="none" spc="0" dirty="0">
                          <a:solidFill>
                            <a:schemeClr val="bg1"/>
                          </a:solidFill>
                          <a:effectLst/>
                        </a:rPr>
                        <a:t>ΣΥΝΟΛΟ </a:t>
                      </a:r>
                      <a:endParaRPr lang="en-150" sz="1200" b="1"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ctr"/>
                </a:tc>
                <a:tc>
                  <a:txBody>
                    <a:bodyPr/>
                    <a:lstStyle/>
                    <a:p>
                      <a:pPr algn="r"/>
                      <a:r>
                        <a:rPr lang="en-150" sz="1200" kern="100" cap="none" spc="0" dirty="0">
                          <a:solidFill>
                            <a:schemeClr val="bg1"/>
                          </a:solidFill>
                          <a:effectLst/>
                        </a:rPr>
                        <a:t>900.000</a:t>
                      </a:r>
                      <a:endParaRPr lang="en-150" sz="1200" kern="100" cap="none" spc="0" dirty="0">
                        <a:solidFill>
                          <a:schemeClr val="bg1"/>
                        </a:solidFill>
                        <a:effectLst/>
                        <a:latin typeface="Bookman Old Style" panose="02050604050505020204" pitchFamily="18" charset="0"/>
                        <a:ea typeface="Aptos" panose="020B0004020202020204" pitchFamily="34" charset="0"/>
                        <a:cs typeface="Arial" panose="020B0604020202020204" pitchFamily="34" charset="0"/>
                      </a:endParaRPr>
                    </a:p>
                  </a:txBody>
                  <a:tcPr marL="0" marR="54542" marT="0" marB="0" anchor="b"/>
                </a:tc>
                <a:extLst>
                  <a:ext uri="{0D108BD9-81ED-4DB2-BD59-A6C34878D82A}">
                    <a16:rowId xmlns:a16="http://schemas.microsoft.com/office/drawing/2014/main" val="1147212402"/>
                  </a:ext>
                </a:extLst>
              </a:tr>
            </a:tbl>
          </a:graphicData>
        </a:graphic>
      </p:graphicFrame>
    </p:spTree>
    <p:extLst>
      <p:ext uri="{BB962C8B-B14F-4D97-AF65-F5344CB8AC3E}">
        <p14:creationId xmlns:p14="http://schemas.microsoft.com/office/powerpoint/2010/main" val="4093540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F054A39B-1CC7-3392-EBD8-474CC6740BA8}"/>
              </a:ext>
            </a:extLst>
          </p:cNvPr>
          <p:cNvSpPr txBox="1"/>
          <p:nvPr/>
        </p:nvSpPr>
        <p:spPr>
          <a:xfrm>
            <a:off x="0" y="822960"/>
            <a:ext cx="12192000" cy="5314950"/>
          </a:xfrm>
          <a:prstGeom prst="rect">
            <a:avLst/>
          </a:prstGeom>
        </p:spPr>
        <p:txBody>
          <a:bodyPr vert="horz" lIns="91440" tIns="45720" rIns="91440" bIns="45720" rtlCol="0" anchor="t">
            <a:noAutofit/>
          </a:bodyPr>
          <a:lstStyle>
            <a:defPPr>
              <a:defRPr lang="el-GR"/>
            </a:defPPr>
            <a:lvl1pPr marL="720000" indent="-720000" algn="just">
              <a:lnSpc>
                <a:spcPct val="150000"/>
              </a:lnSpc>
              <a:spcBef>
                <a:spcPct val="0"/>
              </a:spcBef>
              <a:buAutoNum type="alphaUcParenR"/>
              <a:tabLst>
                <a:tab pos="714375" algn="l"/>
              </a:tabLst>
              <a:defRPr sz="2400" b="0">
                <a:solidFill>
                  <a:schemeClr val="accent1">
                    <a:lumMod val="75000"/>
                  </a:schemeClr>
                </a:solidFill>
                <a:effectLst/>
                <a:latin typeface="Calibri" panose="020F0502020204030204" pitchFamily="34" charset="0"/>
                <a:ea typeface="Times New Roman" panose="02020603050405020304" pitchFamily="18" charset="0"/>
                <a:cs typeface="+mj-cs"/>
              </a:defRPr>
            </a:lvl1pPr>
          </a:lstStyle>
          <a:p>
            <a:pPr marL="0" indent="0">
              <a:buNone/>
            </a:pPr>
            <a:endParaRPr lang="el-GR" altLang="el-GR" sz="1200" dirty="0"/>
          </a:p>
        </p:txBody>
      </p:sp>
      <p:sp>
        <p:nvSpPr>
          <p:cNvPr id="5" name="Τίτλος 1">
            <a:extLst>
              <a:ext uri="{FF2B5EF4-FFF2-40B4-BE49-F238E27FC236}">
                <a16:creationId xmlns:a16="http://schemas.microsoft.com/office/drawing/2014/main" id="{2A3BF6F0-6999-146F-5BA5-1C3B863E5308}"/>
              </a:ext>
            </a:extLst>
          </p:cNvPr>
          <p:cNvSpPr>
            <a:spLocks noGrp="1"/>
          </p:cNvSpPr>
          <p:nvPr>
            <p:ph type="title"/>
          </p:nvPr>
        </p:nvSpPr>
        <p:spPr>
          <a:xfrm>
            <a:off x="0" y="0"/>
            <a:ext cx="12192000" cy="597912"/>
          </a:xfrm>
        </p:spPr>
        <p:txBody>
          <a:bodyPr vert="horz" lIns="91440" tIns="45720" rIns="91440" bIns="45720" rtlCol="0" anchor="ctr">
            <a:normAutofit/>
          </a:bodyPr>
          <a:lstStyle/>
          <a:p>
            <a:pPr algn="ctr"/>
            <a:r>
              <a:rPr lang="el-GR" sz="2800" b="1" dirty="0">
                <a:solidFill>
                  <a:srgbClr val="144E8C"/>
                </a:solidFill>
                <a:latin typeface="Calibri" panose="020F0502020204030204" pitchFamily="34" charset="0"/>
              </a:rPr>
              <a:t>Στρατηγικές Βιώσιμης Αστικής Ανάπτυξης (</a:t>
            </a:r>
            <a:r>
              <a:rPr lang="el-GR" sz="2800" b="1" dirty="0" err="1">
                <a:solidFill>
                  <a:srgbClr val="144E8C"/>
                </a:solidFill>
                <a:latin typeface="Calibri" panose="020F0502020204030204" pitchFamily="34" charset="0"/>
              </a:rPr>
              <a:t>ΣΒΑΑ</a:t>
            </a:r>
            <a:r>
              <a:rPr lang="el-GR" sz="2800" b="1" dirty="0">
                <a:solidFill>
                  <a:srgbClr val="144E8C"/>
                </a:solidFill>
                <a:latin typeface="Calibri" panose="020F0502020204030204" pitchFamily="34" charset="0"/>
              </a:rPr>
              <a:t>) στο </a:t>
            </a:r>
            <a:r>
              <a:rPr lang="el-GR" sz="2800" b="1" dirty="0" err="1">
                <a:solidFill>
                  <a:srgbClr val="144E8C"/>
                </a:solidFill>
                <a:latin typeface="Calibri" panose="020F0502020204030204" pitchFamily="34" charset="0"/>
              </a:rPr>
              <a:t>ΠεΠ</a:t>
            </a:r>
            <a:r>
              <a:rPr lang="el-GR" sz="2800" b="1" dirty="0">
                <a:solidFill>
                  <a:srgbClr val="144E8C"/>
                </a:solidFill>
                <a:latin typeface="Calibri" panose="020F0502020204030204" pitchFamily="34" charset="0"/>
              </a:rPr>
              <a:t> ΑΜΘ 2021-2027</a:t>
            </a:r>
          </a:p>
        </p:txBody>
      </p:sp>
      <p:sp>
        <p:nvSpPr>
          <p:cNvPr id="3" name="TextBox 2">
            <a:extLst>
              <a:ext uri="{FF2B5EF4-FFF2-40B4-BE49-F238E27FC236}">
                <a16:creationId xmlns:a16="http://schemas.microsoft.com/office/drawing/2014/main" id="{3DAFC592-B7CF-7F86-67BE-8038C6BD47D7}"/>
              </a:ext>
            </a:extLst>
          </p:cNvPr>
          <p:cNvSpPr txBox="1"/>
          <p:nvPr/>
        </p:nvSpPr>
        <p:spPr>
          <a:xfrm>
            <a:off x="571500" y="690012"/>
            <a:ext cx="11075670" cy="5339923"/>
          </a:xfrm>
          <a:prstGeom prst="rect">
            <a:avLst/>
          </a:prstGeom>
          <a:noFill/>
        </p:spPr>
        <p:txBody>
          <a:bodyPr wrap="square">
            <a:spAutoFit/>
          </a:bodyPr>
          <a:lstStyle/>
          <a:p>
            <a:pPr algn="just"/>
            <a:r>
              <a:rPr lang="el-GR" sz="2000" b="1" kern="0" dirty="0">
                <a:solidFill>
                  <a:srgbClr val="0070C0"/>
                </a:solidFill>
                <a:effectLst/>
                <a:latin typeface="Bookman Old Style" panose="02050604050505020204" pitchFamily="18" charset="0"/>
              </a:rPr>
              <a:t>ΧΡΟΝΟΔΙΑΓΡΑΜΜΑ</a:t>
            </a:r>
            <a:endParaRPr lang="en-150" sz="2000" b="1" kern="0" dirty="0">
              <a:solidFill>
                <a:srgbClr val="0070C0"/>
              </a:solidFill>
              <a:effectLst/>
              <a:latin typeface="Bookman Old Style" panose="02050604050505020204" pitchFamily="18" charset="0"/>
            </a:endParaRPr>
          </a:p>
          <a:p>
            <a:pPr algn="just"/>
            <a:r>
              <a:rPr lang="el-GR" sz="1050" dirty="0">
                <a:effectLst/>
                <a:latin typeface="Bookman Old Style" panose="02050604050505020204" pitchFamily="18" charset="0"/>
                <a:ea typeface="Aptos" panose="020B0004020202020204" pitchFamily="34" charset="0"/>
                <a:cs typeface="Arial" panose="020B0604020202020204" pitchFamily="34" charset="0"/>
              </a:rPr>
              <a:t> </a:t>
            </a:r>
            <a:endParaRPr lang="en-150" sz="900" dirty="0">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1050" dirty="0">
                <a:effectLst/>
                <a:latin typeface="Bookman Old Style" panose="02050604050505020204" pitchFamily="18" charset="0"/>
                <a:ea typeface="Aptos" panose="020B0004020202020204" pitchFamily="34" charset="0"/>
                <a:cs typeface="Arial" panose="020B0604020202020204" pitchFamily="34" charset="0"/>
              </a:rPr>
              <a:t> </a:t>
            </a:r>
            <a:endParaRPr lang="en-150" sz="900" dirty="0">
              <a:effectLst/>
              <a:latin typeface="Bookman Old Style" panose="02050604050505020204" pitchFamily="18" charset="0"/>
              <a:ea typeface="Aptos" panose="020B0004020202020204" pitchFamily="34" charset="0"/>
              <a:cs typeface="Arial" panose="020B0604020202020204" pitchFamily="34" charset="0"/>
            </a:endParaRPr>
          </a:p>
          <a:p>
            <a:pPr marL="342900" lvl="0" indent="-342900" algn="just">
              <a:buFont typeface="Wingdings" panose="05000000000000000000" pitchFamily="2" charset="2"/>
              <a:buChar char=""/>
              <a:tabLst>
                <a:tab pos="457200" algn="l"/>
              </a:tabLst>
            </a:pPr>
            <a:r>
              <a:rPr lang="el-GR"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Φεβρουάριος 2023</a:t>
            </a:r>
            <a:r>
              <a:rPr lang="en-US"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 :</a:t>
            </a:r>
            <a:r>
              <a:rPr lang="en-US" sz="2000" dirty="0">
                <a:solidFill>
                  <a:srgbClr val="002060"/>
                </a:solidFill>
                <a:latin typeface="Bookman Old Style" panose="02050604050505020204" pitchFamily="18" charset="0"/>
                <a:ea typeface="Aptos" panose="020B0004020202020204" pitchFamily="34" charset="0"/>
                <a:cs typeface="Arial" panose="020B0604020202020204" pitchFamily="34" charset="0"/>
              </a:rPr>
              <a:t> </a:t>
            </a:r>
            <a:r>
              <a:rPr lang="el-GR" sz="2000" dirty="0">
                <a:solidFill>
                  <a:srgbClr val="002060"/>
                </a:solidFill>
                <a:latin typeface="Bookman Old Style" panose="02050604050505020204" pitchFamily="18" charset="0"/>
                <a:ea typeface="Aptos" panose="020B0004020202020204" pitchFamily="34" charset="0"/>
                <a:cs typeface="Arial" panose="020B0604020202020204" pitchFamily="34" charset="0"/>
              </a:rPr>
              <a:t>Έναρξη </a:t>
            </a:r>
            <a:r>
              <a:rPr lang="el-GR"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συνεργασίας  για την κατάρτιση των νέων ΣΒΑΑ</a:t>
            </a:r>
          </a:p>
          <a:p>
            <a:pPr marL="342900" lvl="0" indent="-342900" algn="just">
              <a:buFont typeface="Wingdings" panose="05000000000000000000" pitchFamily="2" charset="2"/>
              <a:buChar char=""/>
              <a:tabLst>
                <a:tab pos="457200" algn="l"/>
              </a:tabLst>
            </a:pPr>
            <a:endParaRPr lang="en-150"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marL="342900" lvl="0" indent="-342900" algn="just">
              <a:buFont typeface="Wingdings" panose="05000000000000000000" pitchFamily="2" charset="2"/>
              <a:buChar char=""/>
              <a:tabLst>
                <a:tab pos="457200" algn="l"/>
              </a:tabLst>
            </a:pPr>
            <a:r>
              <a:rPr lang="el-GR"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Σεπτέμβριος 2023  </a:t>
            </a:r>
            <a:r>
              <a:rPr lang="en-US"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 </a:t>
            </a:r>
            <a:r>
              <a:rPr lang="el-GR"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Υ</a:t>
            </a:r>
            <a:r>
              <a:rPr lang="el-GR" sz="2000" dirty="0">
                <a:solidFill>
                  <a:srgbClr val="002060"/>
                </a:solidFill>
                <a:latin typeface="Bookman Old Style" panose="02050604050505020204" pitchFamily="18" charset="0"/>
                <a:ea typeface="Aptos" panose="020B0004020202020204" pitchFamily="34" charset="0"/>
                <a:cs typeface="Arial" panose="020B0604020202020204" pitchFamily="34" charset="0"/>
              </a:rPr>
              <a:t>ποβολή</a:t>
            </a:r>
            <a:r>
              <a:rPr lang="el-GR"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 νέων ΣΒΑΑ</a:t>
            </a:r>
          </a:p>
          <a:p>
            <a:pPr marL="342900" lvl="0" indent="-342900" algn="just">
              <a:buFont typeface="Wingdings" panose="05000000000000000000" pitchFamily="2" charset="2"/>
              <a:buChar char=""/>
              <a:tabLst>
                <a:tab pos="457200" algn="l"/>
              </a:tabLst>
            </a:pPr>
            <a:endParaRPr lang="en-150"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marL="342900" lvl="0" indent="-342900" algn="just">
              <a:buFont typeface="Wingdings" panose="05000000000000000000" pitchFamily="2" charset="2"/>
              <a:buChar char=""/>
              <a:tabLst>
                <a:tab pos="457200" algn="l"/>
              </a:tabLst>
            </a:pPr>
            <a:r>
              <a:rPr lang="el-GR"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Νοέμβριος 2023	</a:t>
            </a:r>
            <a:r>
              <a:rPr lang="en-US"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 </a:t>
            </a:r>
            <a:r>
              <a:rPr lang="el-GR"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Ολοκλ</a:t>
            </a:r>
            <a:r>
              <a:rPr lang="el-GR" sz="2000" dirty="0">
                <a:solidFill>
                  <a:srgbClr val="002060"/>
                </a:solidFill>
                <a:latin typeface="Bookman Old Style" panose="02050604050505020204" pitchFamily="18" charset="0"/>
                <a:ea typeface="Aptos" panose="020B0004020202020204" pitchFamily="34" charset="0"/>
                <a:cs typeface="Arial" panose="020B0604020202020204" pitchFamily="34" charset="0"/>
              </a:rPr>
              <a:t>ήρωση</a:t>
            </a:r>
            <a:r>
              <a:rPr lang="el-GR"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 α’ φάσης αξιολόγησης</a:t>
            </a:r>
          </a:p>
          <a:p>
            <a:pPr lvl="0" algn="just">
              <a:tabLst>
                <a:tab pos="457200" algn="l"/>
              </a:tabLst>
            </a:pPr>
            <a:endParaRPr lang="en-150"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marL="342900" lvl="0" indent="-342900" algn="just">
              <a:buFont typeface="Wingdings" panose="05000000000000000000" pitchFamily="2" charset="2"/>
              <a:buChar char=""/>
              <a:tabLst>
                <a:tab pos="457200" algn="l"/>
              </a:tabLst>
            </a:pPr>
            <a:r>
              <a:rPr lang="el-GR"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Απρίλιος 2024 </a:t>
            </a:r>
            <a:r>
              <a:rPr lang="en-US"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 </a:t>
            </a:r>
            <a:r>
              <a:rPr lang="el-GR"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Υποβολή και έγκριση αναθεωρημένων στρατηγικών των δήμων:</a:t>
            </a:r>
            <a:endParaRPr lang="en-150"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marL="342900" lvl="0" indent="-342900" algn="just">
              <a:buFont typeface="Bookman Old Style" panose="02050604050505020204" pitchFamily="18" charset="0"/>
              <a:buChar char="-"/>
            </a:pPr>
            <a:r>
              <a:rPr lang="el-GR"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Δράμας</a:t>
            </a:r>
            <a:endParaRPr lang="en-150"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marL="342900" lvl="0" indent="-342900" algn="just">
              <a:buFont typeface="Bookman Old Style" panose="02050604050505020204" pitchFamily="18" charset="0"/>
              <a:buChar char="-"/>
            </a:pPr>
            <a:r>
              <a:rPr lang="el-GR"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Αλεξανδρούπολης</a:t>
            </a:r>
            <a:endParaRPr lang="en-150"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marL="342900" lvl="0" indent="-342900" algn="just">
              <a:buFont typeface="Bookman Old Style" panose="02050604050505020204" pitchFamily="18" charset="0"/>
              <a:buChar char="-"/>
            </a:pPr>
            <a:r>
              <a:rPr lang="el-GR"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Καβάλας</a:t>
            </a:r>
            <a:endParaRPr lang="en-150"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marL="457200" algn="just"/>
            <a:r>
              <a:rPr lang="en-150"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 </a:t>
            </a:r>
          </a:p>
          <a:p>
            <a:pPr marL="342900" lvl="0" indent="-342900" algn="just">
              <a:buFont typeface="Wingdings" panose="05000000000000000000" pitchFamily="2" charset="2"/>
              <a:buChar char=""/>
              <a:tabLst>
                <a:tab pos="457200" algn="l"/>
              </a:tabLst>
            </a:pPr>
            <a:r>
              <a:rPr lang="el-GR"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Αναμένεται η υποβολή των αναθεωρημένων στρατηγικών των Δήμων:</a:t>
            </a:r>
            <a:endParaRPr lang="en-150"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marL="342900" lvl="0" indent="-342900" algn="just">
              <a:buFont typeface="Bookman Old Style" panose="02050604050505020204" pitchFamily="18" charset="0"/>
              <a:buChar char="-"/>
            </a:pPr>
            <a:r>
              <a:rPr lang="el-GR"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Κομοτηνής</a:t>
            </a:r>
            <a:endParaRPr lang="en-150"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marL="342900" lvl="0" indent="-342900" algn="just">
              <a:buFont typeface="Bookman Old Style" panose="02050604050505020204" pitchFamily="18" charset="0"/>
              <a:buChar char="-"/>
            </a:pPr>
            <a:r>
              <a:rPr lang="el-GR" sz="20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Ξάνθης</a:t>
            </a:r>
          </a:p>
          <a:p>
            <a:pPr marL="342900" lvl="0" indent="-342900" algn="just">
              <a:buFont typeface="Bookman Old Style" panose="02050604050505020204" pitchFamily="18" charset="0"/>
              <a:buChar char="-"/>
            </a:pPr>
            <a:r>
              <a:rPr lang="el-GR" sz="2000" kern="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Ορεστιάδας</a:t>
            </a:r>
            <a:endParaRPr lang="en-150" sz="2000" dirty="0">
              <a:solidFill>
                <a:srgbClr val="002060"/>
              </a:solidFill>
            </a:endParaRPr>
          </a:p>
        </p:txBody>
      </p:sp>
    </p:spTree>
    <p:extLst>
      <p:ext uri="{BB962C8B-B14F-4D97-AF65-F5344CB8AC3E}">
        <p14:creationId xmlns:p14="http://schemas.microsoft.com/office/powerpoint/2010/main" val="2495857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742776-E977-7BC8-E465-653970F1521D}"/>
              </a:ext>
            </a:extLst>
          </p:cNvPr>
          <p:cNvSpPr>
            <a:spLocks noGrp="1"/>
          </p:cNvSpPr>
          <p:nvPr>
            <p:ph idx="1"/>
          </p:nvPr>
        </p:nvSpPr>
        <p:spPr>
          <a:xfrm>
            <a:off x="411480" y="365760"/>
            <a:ext cx="11258550" cy="5811203"/>
          </a:xfrm>
        </p:spPr>
        <p:txBody>
          <a:bodyPr>
            <a:normAutofit fontScale="77500" lnSpcReduction="20000"/>
          </a:bodyPr>
          <a:lstStyle/>
          <a:p>
            <a:pPr marL="0" indent="0">
              <a:buNone/>
            </a:pPr>
            <a:r>
              <a:rPr lang="el-GR" sz="2600" b="1" kern="0" dirty="0">
                <a:solidFill>
                  <a:srgbClr val="0070C0"/>
                </a:solidFill>
                <a:effectLst/>
                <a:latin typeface="Bookman Old Style" panose="02050604050505020204" pitchFamily="18" charset="0"/>
              </a:rPr>
              <a:t>ΟΡΕΣΤΙΑΔΑ</a:t>
            </a:r>
            <a:endParaRPr lang="en-150" sz="2600" b="1" kern="0" dirty="0">
              <a:solidFill>
                <a:srgbClr val="0070C0"/>
              </a:solidFill>
              <a:effectLst/>
              <a:latin typeface="Bookman Old Style" panose="02050604050505020204" pitchFamily="18" charset="0"/>
            </a:endParaRPr>
          </a:p>
          <a:p>
            <a:pPr marL="0" indent="0" algn="just">
              <a:buNone/>
            </a:pPr>
            <a:r>
              <a:rPr lang="el-GR" i="1" dirty="0">
                <a:solidFill>
                  <a:srgbClr val="4471C4"/>
                </a:solidFill>
                <a:effectLst/>
                <a:latin typeface="Bookman Old Style" panose="02050604050505020204" pitchFamily="18" charset="0"/>
                <a:ea typeface="Aptos" panose="020B0004020202020204" pitchFamily="34" charset="0"/>
                <a:cs typeface="Arial" panose="020B0604020202020204" pitchFamily="34" charset="0"/>
              </a:rPr>
              <a:t>«Δημιουργώντας μια σύγχρονη Ορεστιάδα με ευκαιρίες για τους νέους»</a:t>
            </a:r>
            <a:endParaRPr lang="en-150" dirty="0">
              <a:effectLst/>
              <a:latin typeface="Bookman Old Style" panose="02050604050505020204" pitchFamily="18" charset="0"/>
              <a:ea typeface="Aptos" panose="020B0004020202020204" pitchFamily="34" charset="0"/>
              <a:cs typeface="Arial" panose="020B0604020202020204" pitchFamily="34" charset="0"/>
            </a:endParaRPr>
          </a:p>
          <a:p>
            <a:pPr algn="just">
              <a:lnSpc>
                <a:spcPct val="120000"/>
              </a:lnSpc>
              <a:spcBef>
                <a:spcPts val="0"/>
              </a:spcBef>
            </a:pPr>
            <a:endParaRPr lang="en-150" sz="18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lnSpc>
                <a:spcPct val="120000"/>
              </a:lnSpc>
              <a:spcBef>
                <a:spcPts val="0"/>
              </a:spcBef>
              <a:buNone/>
            </a:pPr>
            <a:r>
              <a:rPr lang="el-GR" sz="2600" dirty="0">
                <a:effectLst/>
                <a:latin typeface="Bookman Old Style" panose="02050604050505020204" pitchFamily="18" charset="0"/>
                <a:ea typeface="Aptos" panose="020B0004020202020204" pitchFamily="34" charset="0"/>
                <a:cs typeface="Arial" panose="020B0604020202020204" pitchFamily="34" charset="0"/>
              </a:rPr>
              <a:t>Η ΣΒΑΑ Ορεστιάδας στοχεύει:</a:t>
            </a:r>
            <a:endParaRPr lang="en-150" sz="2600" dirty="0">
              <a:effectLst/>
              <a:latin typeface="Bookman Old Style" panose="02050604050505020204" pitchFamily="18" charset="0"/>
              <a:ea typeface="Aptos" panose="020B0004020202020204" pitchFamily="34" charset="0"/>
              <a:cs typeface="Arial" panose="020B0604020202020204" pitchFamily="34" charset="0"/>
            </a:endParaRPr>
          </a:p>
          <a:p>
            <a:pPr algn="just">
              <a:lnSpc>
                <a:spcPct val="120000"/>
              </a:lnSpc>
              <a:spcBef>
                <a:spcPts val="0"/>
              </a:spcBef>
            </a:pPr>
            <a:r>
              <a:rPr lang="el-GR" sz="2600" dirty="0">
                <a:effectLst/>
                <a:latin typeface="Bookman Old Style" panose="02050604050505020204" pitchFamily="18" charset="0"/>
                <a:ea typeface="Aptos" panose="020B0004020202020204" pitchFamily="34" charset="0"/>
                <a:cs typeface="Arial" panose="020B0604020202020204" pitchFamily="34" charset="0"/>
              </a:rPr>
              <a:t>Στη βελτίωση της εικόνας του δημόσιου χώρου από πλευράς ποιότητας, λειτουργικότητας και προσβασιμότητας</a:t>
            </a:r>
            <a:endParaRPr lang="en-150" sz="2600" dirty="0">
              <a:effectLst/>
              <a:latin typeface="Bookman Old Style" panose="02050604050505020204" pitchFamily="18" charset="0"/>
              <a:ea typeface="Aptos" panose="020B0004020202020204" pitchFamily="34" charset="0"/>
              <a:cs typeface="Arial" panose="020B0604020202020204" pitchFamily="34" charset="0"/>
            </a:endParaRPr>
          </a:p>
          <a:p>
            <a:pPr algn="just">
              <a:lnSpc>
                <a:spcPct val="120000"/>
              </a:lnSpc>
              <a:spcBef>
                <a:spcPts val="0"/>
              </a:spcBef>
            </a:pPr>
            <a:r>
              <a:rPr lang="el-GR" sz="2600" dirty="0">
                <a:effectLst/>
                <a:latin typeface="Bookman Old Style" panose="02050604050505020204" pitchFamily="18" charset="0"/>
                <a:ea typeface="Aptos" panose="020B0004020202020204" pitchFamily="34" charset="0"/>
                <a:cs typeface="Arial" panose="020B0604020202020204" pitchFamily="34" charset="0"/>
              </a:rPr>
              <a:t>Στην προώθηση της καινοτομίας, επιχειρηματικότητας, απασχόλησης και εξωστρέφειας</a:t>
            </a:r>
            <a:endParaRPr lang="en-150" sz="2600" dirty="0">
              <a:effectLst/>
              <a:latin typeface="Bookman Old Style" panose="02050604050505020204" pitchFamily="18" charset="0"/>
              <a:ea typeface="Aptos" panose="020B0004020202020204" pitchFamily="34" charset="0"/>
              <a:cs typeface="Arial" panose="020B0604020202020204" pitchFamily="34" charset="0"/>
            </a:endParaRPr>
          </a:p>
          <a:p>
            <a:pPr algn="just">
              <a:lnSpc>
                <a:spcPct val="120000"/>
              </a:lnSpc>
              <a:spcBef>
                <a:spcPts val="0"/>
              </a:spcBef>
            </a:pPr>
            <a:r>
              <a:rPr lang="el-GR" sz="2600" dirty="0">
                <a:effectLst/>
                <a:latin typeface="Bookman Old Style" panose="02050604050505020204" pitchFamily="18" charset="0"/>
                <a:ea typeface="Aptos" panose="020B0004020202020204" pitchFamily="34" charset="0"/>
                <a:cs typeface="Arial" panose="020B0604020202020204" pitchFamily="34" charset="0"/>
              </a:rPr>
              <a:t>Στη μείωση του ανθρακικού αποτυπώματος</a:t>
            </a:r>
            <a:endParaRPr lang="en-150" sz="2600" dirty="0">
              <a:effectLst/>
              <a:latin typeface="Bookman Old Style" panose="02050604050505020204" pitchFamily="18" charset="0"/>
              <a:ea typeface="Aptos" panose="020B0004020202020204" pitchFamily="34" charset="0"/>
              <a:cs typeface="Arial" panose="020B0604020202020204" pitchFamily="34" charset="0"/>
            </a:endParaRPr>
          </a:p>
          <a:p>
            <a:pPr algn="just">
              <a:lnSpc>
                <a:spcPct val="120000"/>
              </a:lnSpc>
              <a:spcBef>
                <a:spcPts val="0"/>
              </a:spcBef>
            </a:pPr>
            <a:r>
              <a:rPr lang="el-GR" sz="2600" dirty="0">
                <a:effectLst/>
                <a:latin typeface="Bookman Old Style" panose="02050604050505020204" pitchFamily="18" charset="0"/>
                <a:ea typeface="Aptos" panose="020B0004020202020204" pitchFamily="34" charset="0"/>
                <a:cs typeface="Arial" panose="020B0604020202020204" pitchFamily="34" charset="0"/>
              </a:rPr>
              <a:t>Στην ενεργοποίηση, ενημέρωση και ανάληψη πρωτοβουλιών για την ευαισθητοποίηση και αντιμετώπιση προβλημάτων δημόσιας υγείας και κοινωνικής συνοχής</a:t>
            </a:r>
            <a:endParaRPr lang="en-150" sz="2600" dirty="0">
              <a:effectLst/>
              <a:latin typeface="Bookman Old Style" panose="02050604050505020204" pitchFamily="18" charset="0"/>
              <a:ea typeface="Aptos" panose="020B0004020202020204" pitchFamily="34" charset="0"/>
              <a:cs typeface="Arial" panose="020B0604020202020204" pitchFamily="34" charset="0"/>
            </a:endParaRPr>
          </a:p>
          <a:p>
            <a:pPr algn="just">
              <a:lnSpc>
                <a:spcPct val="120000"/>
              </a:lnSpc>
              <a:spcBef>
                <a:spcPts val="0"/>
              </a:spcBef>
            </a:pPr>
            <a:r>
              <a:rPr lang="el-GR" sz="2600" dirty="0">
                <a:effectLst/>
                <a:latin typeface="Bookman Old Style" panose="02050604050505020204" pitchFamily="18" charset="0"/>
                <a:ea typeface="Aptos" panose="020B0004020202020204" pitchFamily="34" charset="0"/>
                <a:cs typeface="Arial" panose="020B0604020202020204" pitchFamily="34" charset="0"/>
              </a:rPr>
              <a:t>Στην ανάδειξη της ταυτότητας της πόλης και αξιοποίηση της διασυνοριακότητας με μοχλούς τον πολιτισμό και τον τουρισμό</a:t>
            </a:r>
            <a:endParaRPr lang="en-150" sz="26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lnSpc>
                <a:spcPct val="120000"/>
              </a:lnSpc>
              <a:spcBef>
                <a:spcPts val="0"/>
              </a:spcBef>
              <a:buNone/>
            </a:pPr>
            <a:r>
              <a:rPr lang="el-GR" sz="2400" dirty="0">
                <a:effectLst/>
                <a:latin typeface="Bookman Old Style" panose="02050604050505020204" pitchFamily="18" charset="0"/>
                <a:ea typeface="Aptos" panose="020B0004020202020204" pitchFamily="34" charset="0"/>
                <a:cs typeface="Arial" panose="020B0604020202020204" pitchFamily="34" charset="0"/>
              </a:rPr>
              <a:t> </a:t>
            </a:r>
            <a:endParaRPr lang="en-150" sz="24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lnSpc>
                <a:spcPct val="120000"/>
              </a:lnSpc>
              <a:spcBef>
                <a:spcPts val="0"/>
              </a:spcBef>
              <a:buNone/>
            </a:pPr>
            <a:r>
              <a:rPr lang="el-GR" sz="2300" b="1" dirty="0">
                <a:effectLst/>
                <a:latin typeface="Bookman Old Style" panose="02050604050505020204" pitchFamily="18" charset="0"/>
                <a:ea typeface="Aptos" panose="020B0004020202020204" pitchFamily="34" charset="0"/>
                <a:cs typeface="Arial" panose="020B0604020202020204" pitchFamily="34" charset="0"/>
              </a:rPr>
              <a:t>ΕΤΑΙΡΙΚΟ ΣΧΗΜΑ</a:t>
            </a:r>
            <a:endParaRPr lang="en-150" sz="2300" dirty="0">
              <a:effectLst/>
              <a:latin typeface="Bookman Old Style" panose="02050604050505020204" pitchFamily="18" charset="0"/>
              <a:ea typeface="Aptos" panose="020B0004020202020204" pitchFamily="34" charset="0"/>
              <a:cs typeface="Arial" panose="020B0604020202020204" pitchFamily="34" charset="0"/>
            </a:endParaRPr>
          </a:p>
          <a:p>
            <a:pPr algn="just">
              <a:lnSpc>
                <a:spcPct val="120000"/>
              </a:lnSpc>
              <a:spcBef>
                <a:spcPts val="0"/>
              </a:spcBef>
            </a:pPr>
            <a:r>
              <a:rPr lang="el-GR" sz="2300" dirty="0">
                <a:effectLst/>
                <a:latin typeface="Bookman Old Style" panose="02050604050505020204" pitchFamily="18" charset="0"/>
                <a:ea typeface="Aptos" panose="020B0004020202020204" pitchFamily="34" charset="0"/>
                <a:cs typeface="Arial" panose="020B0604020202020204" pitchFamily="34" charset="0"/>
              </a:rPr>
              <a:t>_ Δήμος Ορεστιάδας</a:t>
            </a:r>
            <a:endParaRPr lang="en-150" sz="2300" dirty="0">
              <a:effectLst/>
              <a:latin typeface="Bookman Old Style" panose="02050604050505020204" pitchFamily="18" charset="0"/>
              <a:ea typeface="Aptos" panose="020B0004020202020204" pitchFamily="34" charset="0"/>
              <a:cs typeface="Arial" panose="020B0604020202020204" pitchFamily="34" charset="0"/>
            </a:endParaRPr>
          </a:p>
          <a:p>
            <a:pPr algn="just">
              <a:lnSpc>
                <a:spcPct val="120000"/>
              </a:lnSpc>
              <a:spcBef>
                <a:spcPts val="0"/>
              </a:spcBef>
            </a:pPr>
            <a:r>
              <a:rPr lang="el-GR" sz="2300" dirty="0">
                <a:effectLst/>
                <a:latin typeface="Bookman Old Style" panose="02050604050505020204" pitchFamily="18" charset="0"/>
                <a:ea typeface="Aptos" panose="020B0004020202020204" pitchFamily="34" charset="0"/>
                <a:cs typeface="Arial" panose="020B0604020202020204" pitchFamily="34" charset="0"/>
              </a:rPr>
              <a:t>_ </a:t>
            </a:r>
            <a:r>
              <a:rPr lang="el-GR" sz="2300" dirty="0">
                <a:latin typeface="Bookman Old Style" panose="02050604050505020204" pitchFamily="18" charset="0"/>
                <a:ea typeface="Aptos" panose="020B0004020202020204" pitchFamily="34" charset="0"/>
                <a:cs typeface="Arial" panose="020B0604020202020204" pitchFamily="34" charset="0"/>
              </a:rPr>
              <a:t>Δημοκρίτειο Πανεπιστήμιο Θράκης</a:t>
            </a:r>
            <a:r>
              <a:rPr lang="el-GR" sz="2300" dirty="0">
                <a:effectLst/>
                <a:latin typeface="Bookman Old Style" panose="02050604050505020204" pitchFamily="18" charset="0"/>
                <a:ea typeface="Aptos" panose="020B0004020202020204" pitchFamily="34" charset="0"/>
                <a:cs typeface="Arial" panose="020B0604020202020204" pitchFamily="34" charset="0"/>
              </a:rPr>
              <a:t> </a:t>
            </a:r>
            <a:endParaRPr lang="en-150" sz="2300" dirty="0">
              <a:effectLst/>
              <a:latin typeface="Bookman Old Style" panose="02050604050505020204" pitchFamily="18" charset="0"/>
              <a:ea typeface="Aptos" panose="020B0004020202020204" pitchFamily="34" charset="0"/>
              <a:cs typeface="Arial" panose="020B0604020202020204" pitchFamily="34" charset="0"/>
            </a:endParaRPr>
          </a:p>
          <a:p>
            <a:pPr algn="just">
              <a:lnSpc>
                <a:spcPct val="120000"/>
              </a:lnSpc>
              <a:spcBef>
                <a:spcPts val="0"/>
              </a:spcBef>
            </a:pPr>
            <a:r>
              <a:rPr lang="el-GR" sz="2300" dirty="0">
                <a:effectLst/>
                <a:latin typeface="Bookman Old Style" panose="02050604050505020204" pitchFamily="18" charset="0"/>
                <a:ea typeface="Aptos" panose="020B0004020202020204" pitchFamily="34" charset="0"/>
                <a:cs typeface="Arial" panose="020B0604020202020204" pitchFamily="34" charset="0"/>
              </a:rPr>
              <a:t>_ Επιμελητήριο Έβρου</a:t>
            </a:r>
            <a:endParaRPr lang="en-150" sz="2300" dirty="0">
              <a:effectLst/>
              <a:latin typeface="Bookman Old Style" panose="02050604050505020204" pitchFamily="18" charset="0"/>
              <a:ea typeface="Aptos" panose="020B0004020202020204" pitchFamily="34" charset="0"/>
              <a:cs typeface="Arial" panose="020B0604020202020204" pitchFamily="34" charset="0"/>
            </a:endParaRPr>
          </a:p>
          <a:p>
            <a:pPr algn="just">
              <a:lnSpc>
                <a:spcPct val="120000"/>
              </a:lnSpc>
              <a:spcBef>
                <a:spcPts val="0"/>
              </a:spcBef>
            </a:pPr>
            <a:r>
              <a:rPr lang="el-GR" sz="2300" dirty="0">
                <a:effectLst/>
                <a:latin typeface="Bookman Old Style" panose="02050604050505020204" pitchFamily="18" charset="0"/>
                <a:ea typeface="Aptos" panose="020B0004020202020204" pitchFamily="34" charset="0"/>
                <a:cs typeface="Arial" panose="020B0604020202020204" pitchFamily="34" charset="0"/>
              </a:rPr>
              <a:t>_ Εταιρεία</a:t>
            </a:r>
            <a:r>
              <a:rPr lang="el-GR" sz="2300" dirty="0">
                <a:latin typeface="Bookman Old Style" panose="02050604050505020204" pitchFamily="18" charset="0"/>
                <a:ea typeface="Aptos" panose="020B0004020202020204" pitchFamily="34" charset="0"/>
                <a:cs typeface="Arial" panose="020B0604020202020204" pitchFamily="34" charset="0"/>
              </a:rPr>
              <a:t> </a:t>
            </a:r>
            <a:r>
              <a:rPr lang="el-GR" sz="2300" dirty="0">
                <a:effectLst/>
                <a:latin typeface="Bookman Old Style" panose="02050604050505020204" pitchFamily="18" charset="0"/>
                <a:ea typeface="Aptos" panose="020B0004020202020204" pitchFamily="34" charset="0"/>
                <a:cs typeface="Arial" panose="020B0604020202020204" pitchFamily="34" charset="0"/>
              </a:rPr>
              <a:t>Έρευνας</a:t>
            </a:r>
            <a:r>
              <a:rPr lang="el-GR" sz="2300" dirty="0">
                <a:latin typeface="Bookman Old Style" panose="02050604050505020204" pitchFamily="18" charset="0"/>
                <a:ea typeface="Aptos" panose="020B0004020202020204" pitchFamily="34" charset="0"/>
                <a:cs typeface="Arial" panose="020B0604020202020204" pitchFamily="34" charset="0"/>
              </a:rPr>
              <a:t> &amp; </a:t>
            </a:r>
            <a:r>
              <a:rPr lang="el-GR" sz="2300" dirty="0">
                <a:effectLst/>
                <a:latin typeface="Bookman Old Style" panose="02050604050505020204" pitchFamily="18" charset="0"/>
                <a:ea typeface="Aptos" panose="020B0004020202020204" pitchFamily="34" charset="0"/>
                <a:cs typeface="Arial" panose="020B0604020202020204" pitchFamily="34" charset="0"/>
              </a:rPr>
              <a:t>Ανάπτυξης</a:t>
            </a:r>
            <a:r>
              <a:rPr lang="el-GR" sz="2300" dirty="0">
                <a:latin typeface="Bookman Old Style" panose="02050604050505020204" pitchFamily="18" charset="0"/>
                <a:ea typeface="Aptos" panose="020B0004020202020204" pitchFamily="34" charset="0"/>
                <a:cs typeface="Arial" panose="020B0604020202020204" pitchFamily="34" charset="0"/>
              </a:rPr>
              <a:t> </a:t>
            </a:r>
            <a:r>
              <a:rPr lang="el-GR" sz="2300" dirty="0">
                <a:effectLst/>
                <a:latin typeface="Bookman Old Style" panose="02050604050505020204" pitchFamily="18" charset="0"/>
                <a:ea typeface="Aptos" panose="020B0004020202020204" pitchFamily="34" charset="0"/>
                <a:cs typeface="Arial" panose="020B0604020202020204" pitchFamily="34" charset="0"/>
              </a:rPr>
              <a:t>Βορείου</a:t>
            </a:r>
            <a:r>
              <a:rPr lang="el-GR" sz="2300" dirty="0">
                <a:latin typeface="Bookman Old Style" panose="02050604050505020204" pitchFamily="18" charset="0"/>
                <a:ea typeface="Aptos" panose="020B0004020202020204" pitchFamily="34" charset="0"/>
                <a:cs typeface="Arial" panose="020B0604020202020204" pitchFamily="34" charset="0"/>
              </a:rPr>
              <a:t> Έβρου</a:t>
            </a:r>
            <a:r>
              <a:rPr lang="el-GR" sz="2300" dirty="0">
                <a:effectLst/>
                <a:latin typeface="Bookman Old Style" panose="02050604050505020204" pitchFamily="18" charset="0"/>
                <a:ea typeface="Aptos" panose="020B0004020202020204" pitchFamily="34" charset="0"/>
                <a:cs typeface="Arial" panose="020B0604020202020204" pitchFamily="34" charset="0"/>
              </a:rPr>
              <a:t> </a:t>
            </a:r>
            <a:endParaRPr lang="en-150" sz="2300" dirty="0">
              <a:effectLst/>
              <a:latin typeface="Bookman Old Style" panose="02050604050505020204" pitchFamily="18" charset="0"/>
              <a:ea typeface="Aptos" panose="020B0004020202020204" pitchFamily="34" charset="0"/>
              <a:cs typeface="Arial" panose="020B0604020202020204" pitchFamily="34" charset="0"/>
            </a:endParaRPr>
          </a:p>
          <a:p>
            <a:pPr algn="just">
              <a:lnSpc>
                <a:spcPct val="120000"/>
              </a:lnSpc>
              <a:spcBef>
                <a:spcPts val="0"/>
              </a:spcBef>
            </a:pPr>
            <a:r>
              <a:rPr lang="el-GR" sz="2300" dirty="0">
                <a:effectLst/>
                <a:latin typeface="Bookman Old Style" panose="02050604050505020204" pitchFamily="18" charset="0"/>
                <a:ea typeface="Aptos" panose="020B0004020202020204" pitchFamily="34" charset="0"/>
                <a:cs typeface="Arial" panose="020B0604020202020204" pitchFamily="34" charset="0"/>
              </a:rPr>
              <a:t>_ Νομαρχιακός Σύλλογος ΑμεΑ Ν. Έβρου </a:t>
            </a:r>
            <a:endParaRPr lang="en-150" sz="23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lnSpc>
                <a:spcPct val="120000"/>
              </a:lnSpc>
              <a:spcBef>
                <a:spcPts val="0"/>
              </a:spcBef>
              <a:buNone/>
            </a:pPr>
            <a:r>
              <a:rPr lang="el-GR" sz="1800" dirty="0">
                <a:effectLst/>
                <a:latin typeface="Bookman Old Style" panose="02050604050505020204" pitchFamily="18" charset="0"/>
                <a:ea typeface="Aptos" panose="020B0004020202020204" pitchFamily="34" charset="0"/>
                <a:cs typeface="Arial" panose="020B0604020202020204" pitchFamily="34" charset="0"/>
              </a:rPr>
              <a:t> </a:t>
            </a:r>
            <a:endParaRPr lang="en-150" sz="1800" dirty="0">
              <a:effectLst/>
              <a:latin typeface="Bookman Old Style" panose="02050604050505020204" pitchFamily="18" charset="0"/>
              <a:ea typeface="Aptos" panose="020B0004020202020204" pitchFamily="34" charset="0"/>
              <a:cs typeface="Arial" panose="020B0604020202020204" pitchFamily="34" charset="0"/>
            </a:endParaRPr>
          </a:p>
          <a:p>
            <a:pPr marL="0" indent="0">
              <a:buNone/>
            </a:pPr>
            <a:endParaRPr lang="en-150" dirty="0"/>
          </a:p>
        </p:txBody>
      </p:sp>
    </p:spTree>
    <p:extLst>
      <p:ext uri="{BB962C8B-B14F-4D97-AF65-F5344CB8AC3E}">
        <p14:creationId xmlns:p14="http://schemas.microsoft.com/office/powerpoint/2010/main" val="39000417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742776-E977-7BC8-E465-653970F1521D}"/>
              </a:ext>
            </a:extLst>
          </p:cNvPr>
          <p:cNvSpPr>
            <a:spLocks noGrp="1"/>
          </p:cNvSpPr>
          <p:nvPr>
            <p:ph idx="1"/>
          </p:nvPr>
        </p:nvSpPr>
        <p:spPr>
          <a:xfrm>
            <a:off x="411480" y="365760"/>
            <a:ext cx="11258550" cy="5811203"/>
          </a:xfrm>
        </p:spPr>
        <p:txBody>
          <a:bodyPr/>
          <a:lstStyle/>
          <a:p>
            <a:pPr marL="0" indent="0">
              <a:buNone/>
            </a:pPr>
            <a:r>
              <a:rPr lang="el-GR" sz="1800" b="1" kern="0">
                <a:solidFill>
                  <a:srgbClr val="0070C0"/>
                </a:solidFill>
                <a:effectLst/>
                <a:latin typeface="Bookman Old Style" panose="02050604050505020204" pitchFamily="18" charset="0"/>
              </a:rPr>
              <a:t>ΟΡΕΣΤΙΑΔΑ</a:t>
            </a:r>
          </a:p>
          <a:p>
            <a:pPr marL="0" indent="0">
              <a:buNone/>
            </a:pPr>
            <a:r>
              <a:rPr lang="el-GR" sz="1800" b="1" kern="0">
                <a:solidFill>
                  <a:srgbClr val="0070C0"/>
                </a:solidFill>
                <a:latin typeface="Bookman Old Style" panose="02050604050505020204" pitchFamily="18" charset="0"/>
              </a:rPr>
              <a:t>ΠΕΡΙΟΧΗ</a:t>
            </a:r>
          </a:p>
          <a:p>
            <a:pPr marL="0" indent="0">
              <a:buNone/>
            </a:pPr>
            <a:r>
              <a:rPr lang="el-GR" sz="1800" b="1" kern="0">
                <a:solidFill>
                  <a:srgbClr val="0070C0"/>
                </a:solidFill>
                <a:effectLst/>
                <a:latin typeface="Bookman Old Style" panose="02050604050505020204" pitchFamily="18" charset="0"/>
              </a:rPr>
              <a:t>ΠΑΡΕΜΒΑΣΗΣ</a:t>
            </a:r>
            <a:endParaRPr lang="en-150" sz="1800" b="1" kern="0">
              <a:solidFill>
                <a:srgbClr val="0070C0"/>
              </a:solidFill>
              <a:effectLst/>
              <a:latin typeface="Bookman Old Style" panose="02050604050505020204" pitchFamily="18" charset="0"/>
            </a:endParaRPr>
          </a:p>
          <a:p>
            <a:pPr marL="0" indent="0">
              <a:buNone/>
            </a:pPr>
            <a:endParaRPr lang="en-150" dirty="0"/>
          </a:p>
        </p:txBody>
      </p:sp>
      <p:pic>
        <p:nvPicPr>
          <p:cNvPr id="2" name="Εικόνα 7" descr="A screenshot of a computer screen&#10;&#10;Description automatically generated">
            <a:extLst>
              <a:ext uri="{FF2B5EF4-FFF2-40B4-BE49-F238E27FC236}">
                <a16:creationId xmlns:a16="http://schemas.microsoft.com/office/drawing/2014/main" id="{779E95B9-3C65-30E4-1179-C812DC7B9A21}"/>
              </a:ext>
            </a:extLst>
          </p:cNvPr>
          <p:cNvPicPr>
            <a:picLocks noChangeAspect="1"/>
          </p:cNvPicPr>
          <p:nvPr/>
        </p:nvPicPr>
        <p:blipFill rotWithShape="1">
          <a:blip r:embed="rId2">
            <a:extLst>
              <a:ext uri="{28A0092B-C50C-407E-A947-70E740481C1C}">
                <a14:useLocalDpi xmlns:a14="http://schemas.microsoft.com/office/drawing/2010/main" val="0"/>
              </a:ext>
            </a:extLst>
          </a:blip>
          <a:srcRect l="36186" t="11959" r="32113" b="7079"/>
          <a:stretch/>
        </p:blipFill>
        <p:spPr>
          <a:xfrm>
            <a:off x="4429124" y="205740"/>
            <a:ext cx="4793904" cy="6652260"/>
          </a:xfrm>
          <a:prstGeom prst="rect">
            <a:avLst/>
          </a:prstGeom>
        </p:spPr>
      </p:pic>
    </p:spTree>
    <p:extLst>
      <p:ext uri="{BB962C8B-B14F-4D97-AF65-F5344CB8AC3E}">
        <p14:creationId xmlns:p14="http://schemas.microsoft.com/office/powerpoint/2010/main" val="3199801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2">
            <a:extLst>
              <a:ext uri="{FF2B5EF4-FFF2-40B4-BE49-F238E27FC236}">
                <a16:creationId xmlns:a16="http://schemas.microsoft.com/office/drawing/2014/main" id="{85D754CA-C43E-6AE6-06AF-C23153007DB0}"/>
              </a:ext>
            </a:extLst>
          </p:cNvPr>
          <p:cNvSpPr>
            <a:spLocks noChangeArrowheads="1"/>
          </p:cNvSpPr>
          <p:nvPr/>
        </p:nvSpPr>
        <p:spPr bwMode="auto">
          <a:xfrm>
            <a:off x="699713" y="248038"/>
            <a:ext cx="7063721" cy="1159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L="0" marR="0" lvl="0" indent="0" fontAlgn="base">
              <a:lnSpc>
                <a:spcPct val="90000"/>
              </a:lnSpc>
              <a:spcBef>
                <a:spcPct val="0"/>
              </a:spcBef>
              <a:spcAft>
                <a:spcPts val="600"/>
              </a:spcAft>
              <a:buClrTx/>
              <a:buSzTx/>
              <a:tabLst/>
            </a:pPr>
            <a:r>
              <a:rPr kumimoji="0" lang="en-US" altLang="en-150" sz="4000" b="1" i="0" u="none" strike="noStrike" kern="1200" cap="none" normalizeH="0" baseline="0" dirty="0">
                <a:ln>
                  <a:noFill/>
                </a:ln>
                <a:solidFill>
                  <a:srgbClr val="FFFFFF"/>
                </a:solidFill>
                <a:effectLst/>
                <a:latin typeface="+mj-lt"/>
                <a:ea typeface="+mj-ea"/>
                <a:cs typeface="+mj-cs"/>
              </a:rPr>
              <a:t>ΠΡΟΥΠΟΛΟΓΙΣΜΟ</a:t>
            </a:r>
            <a:r>
              <a:rPr kumimoji="0" lang="el-GR" altLang="en-150" sz="4000" b="1" i="0" u="none" strike="noStrike" kern="1200" cap="none" normalizeH="0" baseline="0" dirty="0">
                <a:ln>
                  <a:noFill/>
                </a:ln>
                <a:solidFill>
                  <a:srgbClr val="FFFFFF"/>
                </a:solidFill>
                <a:effectLst/>
                <a:latin typeface="+mj-lt"/>
                <a:ea typeface="+mj-ea"/>
                <a:cs typeface="+mj-cs"/>
              </a:rPr>
              <a:t>Σ ΟΡΕΣΤΙΑΔΑ</a:t>
            </a:r>
            <a:r>
              <a:rPr kumimoji="0" lang="en-US" altLang="en-150" sz="4000" b="1" i="0" u="none" strike="noStrike" kern="1200" cap="none" normalizeH="0" baseline="0" dirty="0">
                <a:ln>
                  <a:noFill/>
                </a:ln>
                <a:solidFill>
                  <a:srgbClr val="FFFFFF"/>
                </a:solidFill>
                <a:effectLst/>
                <a:latin typeface="+mj-lt"/>
                <a:ea typeface="+mj-ea"/>
                <a:cs typeface="+mj-cs"/>
              </a:rPr>
              <a:t>Σ</a:t>
            </a:r>
            <a:endParaRPr kumimoji="0" lang="en-US" altLang="en-150" sz="4000" b="0" i="0" u="none" strike="noStrike" kern="1200" cap="none" normalizeH="0" baseline="0" dirty="0">
              <a:ln>
                <a:noFill/>
              </a:ln>
              <a:solidFill>
                <a:srgbClr val="FFFFFF"/>
              </a:solidFill>
              <a:effectLst/>
              <a:latin typeface="+mj-lt"/>
              <a:ea typeface="+mj-ea"/>
              <a:cs typeface="+mj-cs"/>
            </a:endParaRPr>
          </a:p>
          <a:p>
            <a:pPr marL="0" marR="0" lvl="0" indent="0" fontAlgn="base">
              <a:lnSpc>
                <a:spcPct val="90000"/>
              </a:lnSpc>
              <a:spcBef>
                <a:spcPct val="0"/>
              </a:spcBef>
              <a:spcAft>
                <a:spcPts val="600"/>
              </a:spcAft>
              <a:buClrTx/>
              <a:buSzTx/>
              <a:tabLst/>
            </a:pPr>
            <a:endParaRPr kumimoji="0" lang="en-US" altLang="en-150" sz="4000" b="0" i="0" u="none" strike="noStrike" kern="1200" cap="none" normalizeH="0" baseline="0" dirty="0">
              <a:ln>
                <a:noFill/>
              </a:ln>
              <a:solidFill>
                <a:srgbClr val="FFFFFF"/>
              </a:solidFill>
              <a:effectLst/>
              <a:latin typeface="+mj-lt"/>
              <a:ea typeface="+mj-ea"/>
              <a:cs typeface="+mj-cs"/>
            </a:endParaRPr>
          </a:p>
        </p:txBody>
      </p:sp>
      <p:graphicFrame>
        <p:nvGraphicFramePr>
          <p:cNvPr id="2" name="Content Placeholder 1">
            <a:extLst>
              <a:ext uri="{FF2B5EF4-FFF2-40B4-BE49-F238E27FC236}">
                <a16:creationId xmlns:a16="http://schemas.microsoft.com/office/drawing/2014/main" id="{B529BDDE-E9FC-59B4-FE0D-D22275025A00}"/>
              </a:ext>
            </a:extLst>
          </p:cNvPr>
          <p:cNvGraphicFramePr>
            <a:graphicFrameLocks noGrp="1"/>
          </p:cNvGraphicFramePr>
          <p:nvPr>
            <p:ph idx="1"/>
            <p:extLst>
              <p:ext uri="{D42A27DB-BD31-4B8C-83A1-F6EECF244321}">
                <p14:modId xmlns:p14="http://schemas.microsoft.com/office/powerpoint/2010/main" val="511731366"/>
              </p:ext>
            </p:extLst>
          </p:nvPr>
        </p:nvGraphicFramePr>
        <p:xfrm>
          <a:off x="228600" y="886028"/>
          <a:ext cx="11772899" cy="5593080"/>
        </p:xfrm>
        <a:graphic>
          <a:graphicData uri="http://schemas.openxmlformats.org/drawingml/2006/table">
            <a:tbl>
              <a:tblPr firstRow="1" firstCol="1" bandRow="1">
                <a:tableStyleId>{5C22544A-7EE6-4342-B048-85BDC9FD1C3A}</a:tableStyleId>
              </a:tblPr>
              <a:tblGrid>
                <a:gridCol w="9799029">
                  <a:extLst>
                    <a:ext uri="{9D8B030D-6E8A-4147-A177-3AD203B41FA5}">
                      <a16:colId xmlns:a16="http://schemas.microsoft.com/office/drawing/2014/main" val="2081439578"/>
                    </a:ext>
                  </a:extLst>
                </a:gridCol>
                <a:gridCol w="1973870">
                  <a:extLst>
                    <a:ext uri="{9D8B030D-6E8A-4147-A177-3AD203B41FA5}">
                      <a16:colId xmlns:a16="http://schemas.microsoft.com/office/drawing/2014/main" val="1027597870"/>
                    </a:ext>
                  </a:extLst>
                </a:gridCol>
              </a:tblGrid>
              <a:tr h="212430">
                <a:tc>
                  <a:txBody>
                    <a:bodyPr/>
                    <a:lstStyle/>
                    <a:p>
                      <a:pPr algn="ctr"/>
                      <a:r>
                        <a:rPr lang="en-US" sz="1800" b="0" kern="100" dirty="0">
                          <a:effectLst/>
                        </a:rPr>
                        <a:t>ΕΤΠΑ</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ctr"/>
                      <a:r>
                        <a:rPr lang="en-150" sz="1800" b="0" kern="100">
                          <a:effectLst/>
                        </a:rPr>
                        <a:t>Π/Υ</a:t>
                      </a:r>
                      <a:endParaRPr lang="en-150" sz="1050" b="0" kern="10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b"/>
                </a:tc>
                <a:extLst>
                  <a:ext uri="{0D108BD9-81ED-4DB2-BD59-A6C34878D82A}">
                    <a16:rowId xmlns:a16="http://schemas.microsoft.com/office/drawing/2014/main" val="375168417"/>
                  </a:ext>
                </a:extLst>
              </a:tr>
              <a:tr h="212430">
                <a:tc>
                  <a:txBody>
                    <a:bodyPr/>
                    <a:lstStyle/>
                    <a:p>
                      <a:pPr algn="l"/>
                      <a:r>
                        <a:rPr lang="en-150" sz="1800" b="0" kern="100" dirty="0">
                          <a:effectLst/>
                        </a:rPr>
                        <a:t>Πα</a:t>
                      </a:r>
                      <a:r>
                        <a:rPr lang="en-150" sz="1800" b="0" kern="100" dirty="0" err="1">
                          <a:effectLst/>
                        </a:rPr>
                        <a:t>ρεμ</a:t>
                      </a:r>
                      <a:r>
                        <a:rPr lang="en-150" sz="1800" b="0" kern="100" dirty="0">
                          <a:effectLst/>
                        </a:rPr>
                        <a:t>βάσεις αστικής ανάπτυξης Ορεστιάδας σε συνέχεια αποτελεσμάτων ΣΒΑΚ </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n-150" sz="1800" b="0" kern="100">
                          <a:effectLst/>
                        </a:rPr>
                        <a:t>6.700.000</a:t>
                      </a:r>
                      <a:endParaRPr lang="en-150" sz="1050" b="0" kern="10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extLst>
                  <a:ext uri="{0D108BD9-81ED-4DB2-BD59-A6C34878D82A}">
                    <a16:rowId xmlns:a16="http://schemas.microsoft.com/office/drawing/2014/main" val="1288267012"/>
                  </a:ext>
                </a:extLst>
              </a:tr>
              <a:tr h="212430">
                <a:tc>
                  <a:txBody>
                    <a:bodyPr/>
                    <a:lstStyle/>
                    <a:p>
                      <a:pPr algn="l"/>
                      <a:r>
                        <a:rPr lang="en-150" sz="1800" b="0" kern="100" dirty="0" err="1">
                          <a:effectLst/>
                        </a:rPr>
                        <a:t>Ενεργει</a:t>
                      </a:r>
                      <a:r>
                        <a:rPr lang="en-150" sz="1800" b="0" kern="100" dirty="0">
                          <a:effectLst/>
                        </a:rPr>
                        <a:t>ακή αναβάθμιση δημοτικών κτιρίων Ορεστιάδας</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n-150" sz="1800" b="0" kern="100">
                          <a:effectLst/>
                        </a:rPr>
                        <a:t>4.200.000</a:t>
                      </a:r>
                      <a:endParaRPr lang="en-150" sz="1050" b="0" kern="10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extLst>
                  <a:ext uri="{0D108BD9-81ED-4DB2-BD59-A6C34878D82A}">
                    <a16:rowId xmlns:a16="http://schemas.microsoft.com/office/drawing/2014/main" val="32901315"/>
                  </a:ext>
                </a:extLst>
              </a:tr>
              <a:tr h="212430">
                <a:tc>
                  <a:txBody>
                    <a:bodyPr/>
                    <a:lstStyle/>
                    <a:p>
                      <a:pPr algn="l"/>
                      <a:r>
                        <a:rPr lang="en-150" sz="1800" b="0" kern="100" dirty="0" err="1">
                          <a:effectLst/>
                        </a:rPr>
                        <a:t>Αντικ</a:t>
                      </a:r>
                      <a:r>
                        <a:rPr lang="en-150" sz="1800" b="0" kern="100" dirty="0">
                          <a:effectLst/>
                        </a:rPr>
                        <a:t>ατάσταση φωτιστικών σωμάτων οδικού αστικού φωτισμού με εξοικονόμησης (LED)</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n-150" sz="1800" b="0" kern="100">
                          <a:effectLst/>
                        </a:rPr>
                        <a:t>1.150.000</a:t>
                      </a:r>
                      <a:endParaRPr lang="en-150" sz="1050" b="0" kern="10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extLst>
                  <a:ext uri="{0D108BD9-81ED-4DB2-BD59-A6C34878D82A}">
                    <a16:rowId xmlns:a16="http://schemas.microsoft.com/office/drawing/2014/main" val="889604832"/>
                  </a:ext>
                </a:extLst>
              </a:tr>
              <a:tr h="212430">
                <a:tc>
                  <a:txBody>
                    <a:bodyPr/>
                    <a:lstStyle/>
                    <a:p>
                      <a:pPr algn="l"/>
                      <a:r>
                        <a:rPr lang="en-150" sz="1800" b="0" kern="100" dirty="0" err="1">
                          <a:effectLst/>
                        </a:rPr>
                        <a:t>Μελέτη</a:t>
                      </a:r>
                      <a:r>
                        <a:rPr lang="en-150" sz="1800" b="0" kern="100" dirty="0">
                          <a:effectLst/>
                        </a:rPr>
                        <a:t> α</a:t>
                      </a:r>
                      <a:r>
                        <a:rPr lang="en-150" sz="1800" b="0" kern="100" dirty="0" err="1">
                          <a:effectLst/>
                        </a:rPr>
                        <a:t>νά</a:t>
                      </a:r>
                      <a:r>
                        <a:rPr lang="en-150" sz="1800" b="0" kern="100" dirty="0">
                          <a:effectLst/>
                        </a:rPr>
                        <a:t>πλασης ανατολικής περιμετρικής ζώνης Ορεστιάδας</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n-150" sz="1800" b="0" kern="100">
                          <a:effectLst/>
                        </a:rPr>
                        <a:t>549.018</a:t>
                      </a:r>
                      <a:endParaRPr lang="en-150" sz="1050" b="0" kern="10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extLst>
                  <a:ext uri="{0D108BD9-81ED-4DB2-BD59-A6C34878D82A}">
                    <a16:rowId xmlns:a16="http://schemas.microsoft.com/office/drawing/2014/main" val="2534156108"/>
                  </a:ext>
                </a:extLst>
              </a:tr>
              <a:tr h="212430">
                <a:tc>
                  <a:txBody>
                    <a:bodyPr/>
                    <a:lstStyle/>
                    <a:p>
                      <a:pPr algn="l"/>
                      <a:r>
                        <a:rPr lang="en-150" sz="1800" b="0" kern="100" dirty="0" err="1">
                          <a:effectLst/>
                        </a:rPr>
                        <a:t>Δημιουργί</a:t>
                      </a:r>
                      <a:r>
                        <a:rPr lang="en-150" sz="1800" b="0" kern="100" dirty="0">
                          <a:effectLst/>
                        </a:rPr>
                        <a:t>α δομής στήριξης επιχειρηματικότητας</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n-150" sz="1800" b="0" kern="100">
                          <a:effectLst/>
                        </a:rPr>
                        <a:t>500.440</a:t>
                      </a:r>
                      <a:endParaRPr lang="en-150" sz="1050" b="0" kern="10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extLst>
                  <a:ext uri="{0D108BD9-81ED-4DB2-BD59-A6C34878D82A}">
                    <a16:rowId xmlns:a16="http://schemas.microsoft.com/office/drawing/2014/main" val="998255315"/>
                  </a:ext>
                </a:extLst>
              </a:tr>
              <a:tr h="212430">
                <a:tc>
                  <a:txBody>
                    <a:bodyPr/>
                    <a:lstStyle/>
                    <a:p>
                      <a:pPr algn="l"/>
                      <a:r>
                        <a:rPr lang="en-150" sz="1800" b="0" kern="100" dirty="0" err="1">
                          <a:effectLst/>
                        </a:rPr>
                        <a:t>Ψηφιο</a:t>
                      </a:r>
                      <a:r>
                        <a:rPr lang="en-150" sz="1800" b="0" kern="100" dirty="0">
                          <a:effectLst/>
                        </a:rPr>
                        <a:t>ποίηση – τεκμηρίωση υλικού Ιστορικού και Λαογραφικού Μουσείου Ορεστιάδας</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n-150" sz="1800" b="0" kern="100">
                          <a:effectLst/>
                        </a:rPr>
                        <a:t>304.011</a:t>
                      </a:r>
                      <a:endParaRPr lang="en-150" sz="1050" b="0" kern="10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extLst>
                  <a:ext uri="{0D108BD9-81ED-4DB2-BD59-A6C34878D82A}">
                    <a16:rowId xmlns:a16="http://schemas.microsoft.com/office/drawing/2014/main" val="4206744182"/>
                  </a:ext>
                </a:extLst>
              </a:tr>
              <a:tr h="212430">
                <a:tc>
                  <a:txBody>
                    <a:bodyPr/>
                    <a:lstStyle/>
                    <a:p>
                      <a:pPr algn="l"/>
                      <a:r>
                        <a:rPr lang="en-150" sz="1800" b="0" kern="100" dirty="0">
                          <a:effectLst/>
                        </a:rPr>
                        <a:t>Πα</a:t>
                      </a:r>
                      <a:r>
                        <a:rPr lang="en-150" sz="1800" b="0" kern="100" dirty="0" err="1">
                          <a:effectLst/>
                        </a:rPr>
                        <a:t>ροχή</a:t>
                      </a:r>
                      <a:r>
                        <a:rPr lang="en-150" sz="1800" b="0" kern="100" dirty="0">
                          <a:effectLst/>
                        </a:rPr>
                        <a:t> </a:t>
                      </a:r>
                      <a:r>
                        <a:rPr lang="en-150" sz="1800" b="0" kern="100" dirty="0" err="1">
                          <a:effectLst/>
                        </a:rPr>
                        <a:t>συστημάτων</a:t>
                      </a:r>
                      <a:r>
                        <a:rPr lang="en-150" sz="1800" b="0" kern="100" dirty="0">
                          <a:effectLst/>
                        </a:rPr>
                        <a:t> </a:t>
                      </a:r>
                      <a:r>
                        <a:rPr lang="en-150" sz="1800" b="0" kern="100" dirty="0" err="1">
                          <a:effectLst/>
                        </a:rPr>
                        <a:t>τηλεϊ</a:t>
                      </a:r>
                      <a:r>
                        <a:rPr lang="en-150" sz="1800" b="0" kern="100" dirty="0">
                          <a:effectLst/>
                        </a:rPr>
                        <a:t>ατρικής σε ευπαθείς ομάδες</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n-150" sz="1800" b="0" kern="100">
                          <a:effectLst/>
                        </a:rPr>
                        <a:t>300.000</a:t>
                      </a:r>
                      <a:endParaRPr lang="en-150" sz="1050" b="0" kern="10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extLst>
                  <a:ext uri="{0D108BD9-81ED-4DB2-BD59-A6C34878D82A}">
                    <a16:rowId xmlns:a16="http://schemas.microsoft.com/office/drawing/2014/main" val="191689771"/>
                  </a:ext>
                </a:extLst>
              </a:tr>
              <a:tr h="212430">
                <a:tc>
                  <a:txBody>
                    <a:bodyPr/>
                    <a:lstStyle/>
                    <a:p>
                      <a:pPr algn="l"/>
                      <a:r>
                        <a:rPr lang="en-150" sz="1800" b="0" kern="100" dirty="0" err="1">
                          <a:effectLst/>
                        </a:rPr>
                        <a:t>Προμήθει</a:t>
                      </a:r>
                      <a:r>
                        <a:rPr lang="en-150" sz="1800" b="0" kern="100" dirty="0">
                          <a:effectLst/>
                        </a:rPr>
                        <a:t>α πινακίδων οδών με αναγραφή πληροφοριών και ιστορικών στοιχείων</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n-150" sz="1800" b="0" kern="100" dirty="0">
                          <a:effectLst/>
                        </a:rPr>
                        <a:t>223.845</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extLst>
                  <a:ext uri="{0D108BD9-81ED-4DB2-BD59-A6C34878D82A}">
                    <a16:rowId xmlns:a16="http://schemas.microsoft.com/office/drawing/2014/main" val="403603387"/>
                  </a:ext>
                </a:extLst>
              </a:tr>
              <a:tr h="212430">
                <a:tc>
                  <a:txBody>
                    <a:bodyPr/>
                    <a:lstStyle/>
                    <a:p>
                      <a:pPr algn="l"/>
                      <a:r>
                        <a:rPr lang="el-GR" sz="1800" b="0" kern="100" dirty="0">
                          <a:effectLst/>
                        </a:rPr>
                        <a:t>Δράσεις Πληροφόρησης, Ενημέρωσης και Δημοσιότητας</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l-GR" sz="1800" b="0" kern="100" dirty="0">
                          <a:effectLst/>
                        </a:rPr>
                        <a:t>120.000</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extLst>
                  <a:ext uri="{0D108BD9-81ED-4DB2-BD59-A6C34878D82A}">
                    <a16:rowId xmlns:a16="http://schemas.microsoft.com/office/drawing/2014/main" val="1541993200"/>
                  </a:ext>
                </a:extLst>
              </a:tr>
              <a:tr h="212430">
                <a:tc>
                  <a:txBody>
                    <a:bodyPr/>
                    <a:lstStyle/>
                    <a:p>
                      <a:pPr algn="l"/>
                      <a:r>
                        <a:rPr lang="en-150" sz="1800" b="0" kern="100" dirty="0" err="1">
                          <a:effectLst/>
                        </a:rPr>
                        <a:t>Τεχνική</a:t>
                      </a:r>
                      <a:r>
                        <a:rPr lang="en-150" sz="1800" b="0" kern="100" dirty="0">
                          <a:effectLst/>
                        </a:rPr>
                        <a:t> Υπ</a:t>
                      </a:r>
                      <a:r>
                        <a:rPr lang="en-150" sz="1800" b="0" kern="100" dirty="0" err="1">
                          <a:effectLst/>
                        </a:rPr>
                        <a:t>οστήριξη</a:t>
                      </a:r>
                      <a:r>
                        <a:rPr lang="en-150" sz="1800" b="0" kern="100" dirty="0">
                          <a:effectLst/>
                        </a:rPr>
                        <a:t> </a:t>
                      </a:r>
                      <a:r>
                        <a:rPr lang="en-150" sz="1800" b="0" kern="100" dirty="0" err="1">
                          <a:effectLst/>
                        </a:rPr>
                        <a:t>Αστικής</a:t>
                      </a:r>
                      <a:r>
                        <a:rPr lang="en-150" sz="1800" b="0" kern="100" dirty="0">
                          <a:effectLst/>
                        </a:rPr>
                        <a:t> </a:t>
                      </a:r>
                      <a:r>
                        <a:rPr lang="en-150" sz="1800" b="0" kern="100" dirty="0" err="1">
                          <a:effectLst/>
                        </a:rPr>
                        <a:t>Αρχής</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n-150" sz="1800" b="0" kern="100" dirty="0">
                          <a:effectLst/>
                        </a:rPr>
                        <a:t>100.000</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extLst>
                  <a:ext uri="{0D108BD9-81ED-4DB2-BD59-A6C34878D82A}">
                    <a16:rowId xmlns:a16="http://schemas.microsoft.com/office/drawing/2014/main" val="3265292028"/>
                  </a:ext>
                </a:extLst>
              </a:tr>
              <a:tr h="212430">
                <a:tc>
                  <a:txBody>
                    <a:bodyPr/>
                    <a:lstStyle/>
                    <a:p>
                      <a:pPr algn="l"/>
                      <a:r>
                        <a:rPr lang="el-GR" sz="1800" b="0" kern="100" dirty="0">
                          <a:effectLst/>
                        </a:rPr>
                        <a:t>Δράσεις δικτύωσης των Στρατηγικών ΒΑΑ Περιφέρειας ΑΜΘ</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n-150" sz="1800" b="0" kern="100" dirty="0">
                          <a:effectLst/>
                        </a:rPr>
                        <a:t>50.000</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extLst>
                  <a:ext uri="{0D108BD9-81ED-4DB2-BD59-A6C34878D82A}">
                    <a16:rowId xmlns:a16="http://schemas.microsoft.com/office/drawing/2014/main" val="280489502"/>
                  </a:ext>
                </a:extLst>
              </a:tr>
              <a:tr h="153422">
                <a:tc>
                  <a:txBody>
                    <a:bodyPr/>
                    <a:lstStyle/>
                    <a:p>
                      <a:pPr algn="l"/>
                      <a:r>
                        <a:rPr lang="en-150" sz="1050" b="0" kern="100">
                          <a:effectLst/>
                        </a:rPr>
                        <a:t>ΣΥΝΟΛΟ </a:t>
                      </a:r>
                      <a:endParaRPr lang="en-150" sz="1050" b="0" kern="10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n-150" sz="1050" b="0" kern="100">
                          <a:effectLst/>
                        </a:rPr>
                        <a:t>14.197.314</a:t>
                      </a:r>
                      <a:endParaRPr lang="en-150" sz="1050" b="0" kern="10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b"/>
                </a:tc>
                <a:extLst>
                  <a:ext uri="{0D108BD9-81ED-4DB2-BD59-A6C34878D82A}">
                    <a16:rowId xmlns:a16="http://schemas.microsoft.com/office/drawing/2014/main" val="3743413507"/>
                  </a:ext>
                </a:extLst>
              </a:tr>
              <a:tr h="212430">
                <a:tc>
                  <a:txBody>
                    <a:bodyPr/>
                    <a:lstStyle/>
                    <a:p>
                      <a:pPr algn="ctr"/>
                      <a:r>
                        <a:rPr lang="en-US" sz="1800" b="0" kern="100" dirty="0">
                          <a:effectLst/>
                        </a:rPr>
                        <a:t>ΕΚΤ+</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ctr"/>
                      <a:r>
                        <a:rPr lang="en-150" sz="1800" b="0" kern="100" dirty="0">
                          <a:effectLst/>
                        </a:rPr>
                        <a:t>Π/Υ</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extLst>
                  <a:ext uri="{0D108BD9-81ED-4DB2-BD59-A6C34878D82A}">
                    <a16:rowId xmlns:a16="http://schemas.microsoft.com/office/drawing/2014/main" val="3124039336"/>
                  </a:ext>
                </a:extLst>
              </a:tr>
              <a:tr h="197678">
                <a:tc>
                  <a:txBody>
                    <a:bodyPr/>
                    <a:lstStyle/>
                    <a:p>
                      <a:pPr algn="l"/>
                      <a:r>
                        <a:rPr lang="el-GR" sz="1600" b="0" kern="100" dirty="0">
                          <a:effectLst/>
                        </a:rPr>
                        <a:t>Δημιουργία Συμβουλευτικού Σταθμού Δήμου Ορεστιάδας </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l-GR" sz="1600" b="0" kern="100" dirty="0">
                          <a:effectLst/>
                        </a:rPr>
                        <a:t>220.000</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extLst>
                  <a:ext uri="{0D108BD9-81ED-4DB2-BD59-A6C34878D82A}">
                    <a16:rowId xmlns:a16="http://schemas.microsoft.com/office/drawing/2014/main" val="1920891947"/>
                  </a:ext>
                </a:extLst>
              </a:tr>
              <a:tr h="197678">
                <a:tc>
                  <a:txBody>
                    <a:bodyPr/>
                    <a:lstStyle/>
                    <a:p>
                      <a:pPr algn="l"/>
                      <a:r>
                        <a:rPr lang="el-GR" sz="1600" b="0" kern="100" dirty="0">
                          <a:effectLst/>
                        </a:rPr>
                        <a:t>Πρόγραμμα υποστήριξης ψυχικά ασθενών κατ’ </a:t>
                      </a:r>
                      <a:r>
                        <a:rPr lang="el-GR" sz="1600" b="0" kern="100" dirty="0" err="1">
                          <a:effectLst/>
                        </a:rPr>
                        <a:t>οίκον</a:t>
                      </a:r>
                      <a:r>
                        <a:rPr lang="el-GR" sz="1600" b="0" kern="100" dirty="0">
                          <a:effectLst/>
                        </a:rPr>
                        <a:t> </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l-GR" sz="1600" b="0" kern="100" dirty="0">
                          <a:effectLst/>
                        </a:rPr>
                        <a:t>217.200</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extLst>
                  <a:ext uri="{0D108BD9-81ED-4DB2-BD59-A6C34878D82A}">
                    <a16:rowId xmlns:a16="http://schemas.microsoft.com/office/drawing/2014/main" val="2558874987"/>
                  </a:ext>
                </a:extLst>
              </a:tr>
              <a:tr h="197678">
                <a:tc>
                  <a:txBody>
                    <a:bodyPr/>
                    <a:lstStyle/>
                    <a:p>
                      <a:pPr algn="l"/>
                      <a:r>
                        <a:rPr lang="el-GR" sz="1600" b="0" kern="100" dirty="0">
                          <a:effectLst/>
                        </a:rPr>
                        <a:t>Ανάπτυξη κοινωνικού φροντιστηρίου μέσω </a:t>
                      </a:r>
                      <a:r>
                        <a:rPr lang="el-GR" sz="1600" b="0" kern="100" dirty="0" err="1">
                          <a:effectLst/>
                        </a:rPr>
                        <a:t>voucher</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n-US" sz="1600" b="0" kern="100" dirty="0">
                          <a:effectLst/>
                        </a:rPr>
                        <a:t>117.600</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extLst>
                  <a:ext uri="{0D108BD9-81ED-4DB2-BD59-A6C34878D82A}">
                    <a16:rowId xmlns:a16="http://schemas.microsoft.com/office/drawing/2014/main" val="4255339543"/>
                  </a:ext>
                </a:extLst>
              </a:tr>
              <a:tr h="197678">
                <a:tc>
                  <a:txBody>
                    <a:bodyPr/>
                    <a:lstStyle/>
                    <a:p>
                      <a:pPr algn="l"/>
                      <a:r>
                        <a:rPr lang="el-GR" sz="1600" b="0" kern="100" dirty="0">
                          <a:effectLst/>
                        </a:rPr>
                        <a:t>Επέκταση προγράμματος τηλεϊατρικής </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l-GR" sz="1600" b="0" kern="100" dirty="0">
                          <a:effectLst/>
                        </a:rPr>
                        <a:t>105.000</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extLst>
                  <a:ext uri="{0D108BD9-81ED-4DB2-BD59-A6C34878D82A}">
                    <a16:rowId xmlns:a16="http://schemas.microsoft.com/office/drawing/2014/main" val="90273817"/>
                  </a:ext>
                </a:extLst>
              </a:tr>
              <a:tr h="197678">
                <a:tc>
                  <a:txBody>
                    <a:bodyPr/>
                    <a:lstStyle/>
                    <a:p>
                      <a:pPr algn="l"/>
                      <a:r>
                        <a:rPr lang="el-GR" sz="1600" b="0" kern="100" dirty="0">
                          <a:effectLst/>
                        </a:rPr>
                        <a:t>Δράσεις ανάδειξης, δικτύωσης και ενίσχυσης του ρόλου του Δημοτικού Συμβουλίου Νέων </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l-GR" sz="1600" b="0" kern="100" dirty="0">
                          <a:effectLst/>
                        </a:rPr>
                        <a:t>102.200</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extLst>
                  <a:ext uri="{0D108BD9-81ED-4DB2-BD59-A6C34878D82A}">
                    <a16:rowId xmlns:a16="http://schemas.microsoft.com/office/drawing/2014/main" val="3997261645"/>
                  </a:ext>
                </a:extLst>
              </a:tr>
              <a:tr h="197678">
                <a:tc>
                  <a:txBody>
                    <a:bodyPr/>
                    <a:lstStyle/>
                    <a:p>
                      <a:pPr algn="l"/>
                      <a:r>
                        <a:rPr lang="el-GR" sz="1600" b="0" kern="100" dirty="0">
                          <a:effectLst/>
                        </a:rPr>
                        <a:t>Εκπαίδευση φροντιστών ατόμων με άνοια</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l-GR" sz="1600" b="0" kern="100" dirty="0">
                          <a:effectLst/>
                        </a:rPr>
                        <a:t>70.000</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extLst>
                  <a:ext uri="{0D108BD9-81ED-4DB2-BD59-A6C34878D82A}">
                    <a16:rowId xmlns:a16="http://schemas.microsoft.com/office/drawing/2014/main" val="53213746"/>
                  </a:ext>
                </a:extLst>
              </a:tr>
              <a:tr h="197678">
                <a:tc>
                  <a:txBody>
                    <a:bodyPr/>
                    <a:lstStyle/>
                    <a:p>
                      <a:pPr algn="l"/>
                      <a:r>
                        <a:rPr lang="el-GR" sz="1600" b="0" kern="100" dirty="0">
                          <a:effectLst/>
                        </a:rPr>
                        <a:t>Πρόγραμμα καταπολέμησης της ενεργειακής φτώχειας </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l-GR" sz="1600" b="0" kern="100" dirty="0">
                          <a:effectLst/>
                        </a:rPr>
                        <a:t>68.000</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extLst>
                  <a:ext uri="{0D108BD9-81ED-4DB2-BD59-A6C34878D82A}">
                    <a16:rowId xmlns:a16="http://schemas.microsoft.com/office/drawing/2014/main" val="1170038405"/>
                  </a:ext>
                </a:extLst>
              </a:tr>
              <a:tr h="153422">
                <a:tc>
                  <a:txBody>
                    <a:bodyPr/>
                    <a:lstStyle/>
                    <a:p>
                      <a:pPr algn="l"/>
                      <a:r>
                        <a:rPr lang="en-150" sz="1050" b="0" kern="100" dirty="0">
                          <a:effectLst/>
                        </a:rPr>
                        <a:t>ΣΥΝΟΛΟ </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ctr"/>
                </a:tc>
                <a:tc>
                  <a:txBody>
                    <a:bodyPr/>
                    <a:lstStyle/>
                    <a:p>
                      <a:pPr algn="r"/>
                      <a:r>
                        <a:rPr lang="el-GR" sz="1050" b="0" kern="100" dirty="0">
                          <a:effectLst/>
                        </a:rPr>
                        <a:t>900.000</a:t>
                      </a:r>
                      <a:endParaRPr lang="en-150" sz="105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012" marR="55012" marT="0" marB="0" anchor="b"/>
                </a:tc>
                <a:extLst>
                  <a:ext uri="{0D108BD9-81ED-4DB2-BD59-A6C34878D82A}">
                    <a16:rowId xmlns:a16="http://schemas.microsoft.com/office/drawing/2014/main" val="3041956335"/>
                  </a:ext>
                </a:extLst>
              </a:tr>
            </a:tbl>
          </a:graphicData>
        </a:graphic>
      </p:graphicFrame>
    </p:spTree>
    <p:extLst>
      <p:ext uri="{BB962C8B-B14F-4D97-AF65-F5344CB8AC3E}">
        <p14:creationId xmlns:p14="http://schemas.microsoft.com/office/powerpoint/2010/main" val="35613556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4CC5C05D-F72B-3C8D-9F68-730B308ADC6D}"/>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52" r="-52"/>
          <a:stretch/>
        </p:blipFill>
        <p:spPr>
          <a:xfrm>
            <a:off x="51755" y="5385848"/>
            <a:ext cx="2889850" cy="1360014"/>
          </a:xfrm>
          <a:prstGeom prst="snip1Rect">
            <a:avLst/>
          </a:prstGeom>
        </p:spPr>
      </p:pic>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0" y="407153"/>
            <a:ext cx="12192000" cy="1463675"/>
          </a:xfrm>
        </p:spPr>
        <p:txBody>
          <a:bodyPr anchor="ctr">
            <a:noAutofit/>
          </a:bodyPr>
          <a:lstStyle/>
          <a:p>
            <a:pPr algn="ctr">
              <a:lnSpc>
                <a:spcPct val="120000"/>
              </a:lnSpc>
            </a:pPr>
            <a:r>
              <a:rPr lang="el-GR" sz="2800" b="1" dirty="0"/>
              <a:t>Στρατηγικές Βιώσιμης Αστικής Ανάπτυξης (</a:t>
            </a:r>
            <a:r>
              <a:rPr lang="el-GR" sz="2800" b="1" dirty="0" err="1"/>
              <a:t>ΣΒΑΑ</a:t>
            </a:r>
            <a:r>
              <a:rPr lang="el-GR" sz="2800" b="1" dirty="0"/>
              <a:t>)</a:t>
            </a:r>
            <a:br>
              <a:rPr lang="el-GR" sz="2800" b="1" dirty="0"/>
            </a:br>
            <a:r>
              <a:rPr lang="el-GR" sz="2800" b="1" dirty="0"/>
              <a:t>στο Περιφερειακό Πρόγραμμα (</a:t>
            </a:r>
            <a:r>
              <a:rPr lang="el-GR" sz="2800" b="1" dirty="0" err="1"/>
              <a:t>ΠεΠ</a:t>
            </a:r>
            <a:r>
              <a:rPr lang="el-GR" sz="2800" b="1" dirty="0"/>
              <a:t>) </a:t>
            </a:r>
            <a:br>
              <a:rPr lang="el-GR" sz="2800" b="1" dirty="0"/>
            </a:br>
            <a:r>
              <a:rPr lang="el-GR" sz="2800" b="1" dirty="0"/>
              <a:t>«Ανατολική Μακεδονία, Θράκη» 2021-2027</a:t>
            </a:r>
            <a:endParaRPr lang="el-GR" sz="2400" dirty="0"/>
          </a:p>
        </p:txBody>
      </p:sp>
      <p:sp>
        <p:nvSpPr>
          <p:cNvPr id="8" name="7 - TextBox">
            <a:extLst>
              <a:ext uri="{FF2B5EF4-FFF2-40B4-BE49-F238E27FC236}">
                <a16:creationId xmlns:a16="http://schemas.microsoft.com/office/drawing/2014/main" id="{36796C4E-3A2D-4EC5-CE99-A5D7E00A7E3B}"/>
              </a:ext>
            </a:extLst>
          </p:cNvPr>
          <p:cNvSpPr txBox="1">
            <a:spLocks noChangeArrowheads="1"/>
          </p:cNvSpPr>
          <p:nvPr/>
        </p:nvSpPr>
        <p:spPr bwMode="auto">
          <a:xfrm>
            <a:off x="8100205" y="5637866"/>
            <a:ext cx="409179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None/>
            </a:pPr>
            <a:r>
              <a:rPr lang="el-GR" altLang="el-GR" sz="1600" b="1" dirty="0">
                <a:solidFill>
                  <a:srgbClr val="144E8C"/>
                </a:solidFill>
                <a:latin typeface="Calibri" panose="020F0502020204030204" pitchFamily="34" charset="0"/>
                <a:cs typeface="Arial" panose="020B0604020202020204" pitchFamily="34" charset="0"/>
              </a:rPr>
              <a:t>Τριαντάφυλλος </a:t>
            </a:r>
            <a:r>
              <a:rPr lang="el-GR" altLang="el-GR" sz="1600" b="1" dirty="0" err="1">
                <a:solidFill>
                  <a:srgbClr val="144E8C"/>
                </a:solidFill>
                <a:latin typeface="Calibri" panose="020F0502020204030204" pitchFamily="34" charset="0"/>
                <a:cs typeface="Arial" panose="020B0604020202020204" pitchFamily="34" charset="0"/>
              </a:rPr>
              <a:t>Δελάκης</a:t>
            </a:r>
            <a:endParaRPr lang="el-GR" altLang="el-GR" sz="1600" b="1" dirty="0">
              <a:solidFill>
                <a:srgbClr val="144E8C"/>
              </a:solidFill>
              <a:latin typeface="Calibri" panose="020F0502020204030204" pitchFamily="34" charset="0"/>
              <a:cs typeface="Arial" panose="020B0604020202020204" pitchFamily="34" charset="0"/>
            </a:endParaRP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ΠΡΟΪΣΤΑΜΕΝΟΣ ΜΟΝΑΔΑΣ A</a:t>
            </a: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Ειδικής Υπηρεσίας Διαχείρισης</a:t>
            </a:r>
            <a:r>
              <a:rPr lang="en-US" altLang="el-GR" sz="1600" dirty="0">
                <a:solidFill>
                  <a:srgbClr val="144E8C"/>
                </a:solidFill>
                <a:latin typeface="Calibri" panose="020F0502020204030204" pitchFamily="34" charset="0"/>
                <a:cs typeface="Arial" panose="020B0604020202020204" pitchFamily="34" charset="0"/>
              </a:rPr>
              <a:t> </a:t>
            </a:r>
            <a:r>
              <a:rPr lang="el-GR" altLang="el-GR" sz="1600" dirty="0">
                <a:solidFill>
                  <a:srgbClr val="144E8C"/>
                </a:solidFill>
                <a:latin typeface="Calibri" panose="020F0502020204030204" pitchFamily="34" charset="0"/>
                <a:cs typeface="Arial" panose="020B0604020202020204" pitchFamily="34" charset="0"/>
              </a:rPr>
              <a:t>Προγράμματος «Ανατολική Μακεδονία, Θράκη»</a:t>
            </a:r>
          </a:p>
        </p:txBody>
      </p:sp>
      <p:sp>
        <p:nvSpPr>
          <p:cNvPr id="5" name="Υπότιτλος 2">
            <a:extLst>
              <a:ext uri="{FF2B5EF4-FFF2-40B4-BE49-F238E27FC236}">
                <a16:creationId xmlns:a16="http://schemas.microsoft.com/office/drawing/2014/main" id="{9DC45A21-8342-810D-ACB7-1D599B14F57B}"/>
              </a:ext>
            </a:extLst>
          </p:cNvPr>
          <p:cNvSpPr txBox="1">
            <a:spLocks/>
          </p:cNvSpPr>
          <p:nvPr/>
        </p:nvSpPr>
        <p:spPr>
          <a:xfrm>
            <a:off x="0" y="2113284"/>
            <a:ext cx="12192000" cy="43694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19BEDE"/>
                </a:solidFill>
                <a:latin typeface="Trebuchet MS" panose="020B06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D4F8C"/>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D4F8C"/>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D4F8C"/>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l-GR" sz="1800" b="1" i="1" dirty="0">
                <a:solidFill>
                  <a:srgbClr val="7EC352"/>
                </a:solidFill>
              </a:rPr>
              <a:t>… ευχαριστούμε για την προσοχή σας</a:t>
            </a:r>
            <a:endParaRPr lang="el-GR" b="1" dirty="0">
              <a:solidFill>
                <a:srgbClr val="7EC352"/>
              </a:solidFill>
            </a:endParaRPr>
          </a:p>
        </p:txBody>
      </p:sp>
    </p:spTree>
    <p:extLst>
      <p:ext uri="{BB962C8B-B14F-4D97-AF65-F5344CB8AC3E}">
        <p14:creationId xmlns:p14="http://schemas.microsoft.com/office/powerpoint/2010/main" val="1816669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heckerboard(across)">
                                      <p:cBhvr>
                                        <p:cTn id="13" dur="500"/>
                                        <p:tgtEl>
                                          <p:spTgt spid="8"/>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checkerboard(across)">
                                      <p:cBhvr>
                                        <p:cTn id="16"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Τίτλος 1">
            <a:extLst>
              <a:ext uri="{FF2B5EF4-FFF2-40B4-BE49-F238E27FC236}">
                <a16:creationId xmlns:a16="http://schemas.microsoft.com/office/drawing/2014/main" id="{2A3BF6F0-6999-146F-5BA5-1C3B863E5308}"/>
              </a:ext>
            </a:extLst>
          </p:cNvPr>
          <p:cNvSpPr>
            <a:spLocks noGrp="1"/>
          </p:cNvSpPr>
          <p:nvPr>
            <p:ph type="title"/>
          </p:nvPr>
        </p:nvSpPr>
        <p:spPr>
          <a:xfrm>
            <a:off x="0" y="0"/>
            <a:ext cx="12192000" cy="597912"/>
          </a:xfrm>
        </p:spPr>
        <p:txBody>
          <a:bodyPr vert="horz" lIns="91440" tIns="45720" rIns="91440" bIns="45720" rtlCol="0" anchor="ctr">
            <a:normAutofit/>
          </a:bodyPr>
          <a:lstStyle/>
          <a:p>
            <a:pPr algn="ctr"/>
            <a:r>
              <a:rPr lang="el-GR" sz="2800" b="1" dirty="0">
                <a:solidFill>
                  <a:srgbClr val="144E8C"/>
                </a:solidFill>
                <a:latin typeface="Calibri" panose="020F0502020204030204" pitchFamily="34" charset="0"/>
              </a:rPr>
              <a:t>ΜΕΘΟΔΟΛΟΓΙΑ</a:t>
            </a:r>
          </a:p>
        </p:txBody>
      </p:sp>
      <p:pic>
        <p:nvPicPr>
          <p:cNvPr id="4" name="Εικόνα 3">
            <a:extLst>
              <a:ext uri="{FF2B5EF4-FFF2-40B4-BE49-F238E27FC236}">
                <a16:creationId xmlns:a16="http://schemas.microsoft.com/office/drawing/2014/main" id="{45344436-6B02-2097-47E2-42749704E64C}"/>
              </a:ext>
            </a:extLst>
          </p:cNvPr>
          <p:cNvPicPr>
            <a:picLocks noChangeAspect="1"/>
          </p:cNvPicPr>
          <p:nvPr/>
        </p:nvPicPr>
        <p:blipFill rotWithShape="1">
          <a:blip r:embed="rId2"/>
          <a:srcRect l="20786" t="11556" r="21357" b="10764"/>
          <a:stretch/>
        </p:blipFill>
        <p:spPr>
          <a:xfrm>
            <a:off x="2016860" y="597912"/>
            <a:ext cx="8158280" cy="6161314"/>
          </a:xfrm>
          <a:prstGeom prst="rect">
            <a:avLst/>
          </a:prstGeom>
        </p:spPr>
      </p:pic>
    </p:spTree>
    <p:extLst>
      <p:ext uri="{BB962C8B-B14F-4D97-AF65-F5344CB8AC3E}">
        <p14:creationId xmlns:p14="http://schemas.microsoft.com/office/powerpoint/2010/main" val="3928519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742776-E977-7BC8-E465-653970F1521D}"/>
              </a:ext>
            </a:extLst>
          </p:cNvPr>
          <p:cNvSpPr>
            <a:spLocks noGrp="1"/>
          </p:cNvSpPr>
          <p:nvPr>
            <p:ph idx="1"/>
          </p:nvPr>
        </p:nvSpPr>
        <p:spPr>
          <a:xfrm>
            <a:off x="411480" y="365760"/>
            <a:ext cx="11258550" cy="5811203"/>
          </a:xfrm>
        </p:spPr>
        <p:txBody>
          <a:bodyPr>
            <a:normAutofit fontScale="77500" lnSpcReduction="20000"/>
          </a:bodyPr>
          <a:lstStyle/>
          <a:p>
            <a:pPr marL="0" indent="0">
              <a:buNone/>
            </a:pPr>
            <a:r>
              <a:rPr lang="el-GR" sz="2600" b="1" kern="0" dirty="0">
                <a:solidFill>
                  <a:srgbClr val="0070C0"/>
                </a:solidFill>
                <a:effectLst/>
                <a:latin typeface="Bookman Old Style" panose="02050604050505020204" pitchFamily="18" charset="0"/>
              </a:rPr>
              <a:t>ΔΡΑΜΑ</a:t>
            </a:r>
            <a:endParaRPr lang="en-150" sz="2600" b="1" kern="0" dirty="0">
              <a:solidFill>
                <a:srgbClr val="0070C0"/>
              </a:solidFill>
              <a:effectLst/>
              <a:latin typeface="Bookman Old Style" panose="02050604050505020204" pitchFamily="18" charset="0"/>
            </a:endParaRPr>
          </a:p>
          <a:p>
            <a:pPr marL="0" indent="0" algn="just">
              <a:lnSpc>
                <a:spcPct val="120000"/>
              </a:lnSpc>
              <a:buNone/>
            </a:pPr>
            <a:r>
              <a:rPr lang="el-GR" sz="26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Το όραμα της χωρικής στρατηγικής για βιώσιμη αστική ανάπτυξη της Δράμας είναι: </a:t>
            </a:r>
            <a:r>
              <a:rPr lang="el-GR" sz="2600" dirty="0">
                <a:solidFill>
                  <a:srgbClr val="0070C0"/>
                </a:solidFill>
                <a:effectLst/>
                <a:latin typeface="Bookman Old Style" panose="02050604050505020204" pitchFamily="18" charset="0"/>
                <a:ea typeface="Aptos" panose="020B0004020202020204" pitchFamily="34" charset="0"/>
                <a:cs typeface="Arial" panose="020B0604020202020204" pitchFamily="34" charset="0"/>
              </a:rPr>
              <a:t>«Η ανάδειξη της Δράμας σε μια βιώσιμη, ανθεκτική και ελκυστική πόλη για να ζεις, να δημιουργείς και να ευημερείς»</a:t>
            </a:r>
            <a:endParaRPr lang="en-150" sz="26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buNone/>
            </a:pPr>
            <a:endParaRPr lang="el-GR" sz="18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lnSpc>
                <a:spcPct val="120000"/>
              </a:lnSpc>
              <a:buNone/>
            </a:pPr>
            <a:r>
              <a:rPr lang="el-GR" sz="26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Η ΣΒΑΑ Δράμας εστιάζει στην ολοκληρωμένη και βιώσιμη ανάπτυξη του ιστορικού, πολιτιστικού, οικονομικού και διοικητικού λειτουργικού κέντρου της πόλης της Δράμας και έρχεται να συμπληρώσει χωρικά, περιβαλλοντικά, πολεοδομικά, οικονομικά και κοινωνικά την περιοχή παρέμβασης της ΣΒΑΑ 2014-2020. </a:t>
            </a:r>
            <a:endParaRPr lang="en-150" sz="26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marL="0" indent="0" algn="just">
              <a:buNone/>
            </a:pPr>
            <a:endParaRPr lang="en-150" sz="18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marL="0" indent="0" algn="just">
              <a:buNone/>
            </a:pPr>
            <a:r>
              <a:rPr lang="el-GR" sz="2600" b="1"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Εταιρικό</a:t>
            </a:r>
            <a:r>
              <a:rPr lang="el-GR" sz="26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 σχήμα:</a:t>
            </a:r>
            <a:endParaRPr lang="en-150" sz="26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26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Δήμος Δράμας (Αστική Αρχή)</a:t>
            </a:r>
            <a:endParaRPr lang="en-150" sz="26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26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Αναπτυξιακή Δράμας Α.Ε.</a:t>
            </a:r>
            <a:endParaRPr lang="en-150" sz="26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26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Επιμελητήριο Δράμας</a:t>
            </a:r>
            <a:endParaRPr lang="en-150" sz="26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26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Δημοκρίτειο Πανεπιστήμιο Θράκης </a:t>
            </a:r>
            <a:endParaRPr lang="en-150" sz="26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26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Ένωση Κυριών Δράμας</a:t>
            </a:r>
            <a:endParaRPr lang="en-150" sz="26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26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rPr>
              <a:t>ΔΕΥΑ Δράμας</a:t>
            </a:r>
            <a:endParaRPr lang="en-150" sz="2600" dirty="0">
              <a:solidFill>
                <a:srgbClr val="002060"/>
              </a:solidFill>
              <a:effectLst/>
              <a:latin typeface="Bookman Old Style" panose="02050604050505020204" pitchFamily="18" charset="0"/>
              <a:ea typeface="Aptos" panose="020B0004020202020204" pitchFamily="34" charset="0"/>
              <a:cs typeface="Arial" panose="020B0604020202020204" pitchFamily="34" charset="0"/>
            </a:endParaRPr>
          </a:p>
          <a:p>
            <a:pPr marL="0" indent="0">
              <a:buNone/>
            </a:pPr>
            <a:endParaRPr lang="en-150" dirty="0"/>
          </a:p>
        </p:txBody>
      </p:sp>
    </p:spTree>
    <p:extLst>
      <p:ext uri="{BB962C8B-B14F-4D97-AF65-F5344CB8AC3E}">
        <p14:creationId xmlns:p14="http://schemas.microsoft.com/office/powerpoint/2010/main" val="1832213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742776-E977-7BC8-E465-653970F1521D}"/>
              </a:ext>
            </a:extLst>
          </p:cNvPr>
          <p:cNvSpPr>
            <a:spLocks noGrp="1"/>
          </p:cNvSpPr>
          <p:nvPr>
            <p:ph idx="1"/>
          </p:nvPr>
        </p:nvSpPr>
        <p:spPr>
          <a:xfrm>
            <a:off x="411480" y="365760"/>
            <a:ext cx="11258550" cy="5811203"/>
          </a:xfrm>
        </p:spPr>
        <p:txBody>
          <a:bodyPr/>
          <a:lstStyle/>
          <a:p>
            <a:pPr marL="0" indent="0">
              <a:buNone/>
            </a:pPr>
            <a:r>
              <a:rPr lang="el-GR" sz="1800" b="1" kern="0" dirty="0">
                <a:solidFill>
                  <a:srgbClr val="0070C0"/>
                </a:solidFill>
                <a:effectLst/>
                <a:latin typeface="Bookman Old Style" panose="02050604050505020204" pitchFamily="18" charset="0"/>
              </a:rPr>
              <a:t>ΔΡΑΜΑ</a:t>
            </a:r>
          </a:p>
          <a:p>
            <a:pPr marL="0" indent="0">
              <a:buNone/>
            </a:pPr>
            <a:r>
              <a:rPr lang="el-GR" sz="1800" b="1" kern="0" dirty="0">
                <a:solidFill>
                  <a:srgbClr val="0070C0"/>
                </a:solidFill>
                <a:latin typeface="Bookman Old Style" panose="02050604050505020204" pitchFamily="18" charset="0"/>
              </a:rPr>
              <a:t>ΠΕΡΙΟΧΗ</a:t>
            </a:r>
          </a:p>
          <a:p>
            <a:pPr marL="0" indent="0">
              <a:buNone/>
            </a:pPr>
            <a:r>
              <a:rPr lang="el-GR" sz="1800" b="1" kern="0" dirty="0">
                <a:solidFill>
                  <a:srgbClr val="0070C0"/>
                </a:solidFill>
                <a:effectLst/>
                <a:latin typeface="Bookman Old Style" panose="02050604050505020204" pitchFamily="18" charset="0"/>
              </a:rPr>
              <a:t>ΠΑΡΕΜΒΑΣΗΣΗΣ</a:t>
            </a:r>
            <a:endParaRPr lang="en-150" sz="1800" b="1" kern="0" dirty="0">
              <a:solidFill>
                <a:srgbClr val="0070C0"/>
              </a:solidFill>
              <a:effectLst/>
              <a:latin typeface="Bookman Old Style" panose="02050604050505020204" pitchFamily="18" charset="0"/>
            </a:endParaRPr>
          </a:p>
          <a:p>
            <a:pPr marL="0" indent="0">
              <a:buNone/>
            </a:pPr>
            <a:endParaRPr lang="en-150" dirty="0"/>
          </a:p>
        </p:txBody>
      </p:sp>
      <p:pic>
        <p:nvPicPr>
          <p:cNvPr id="2" name="Εικόνα 2" descr="A map of a city&#10;&#10;Description automatically generated">
            <a:extLst>
              <a:ext uri="{FF2B5EF4-FFF2-40B4-BE49-F238E27FC236}">
                <a16:creationId xmlns:a16="http://schemas.microsoft.com/office/drawing/2014/main" id="{0F70704D-FDF7-AB4F-4E2E-852DD433614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4069" y="305825"/>
            <a:ext cx="9586451" cy="5871138"/>
          </a:xfrm>
          <a:prstGeom prst="rect">
            <a:avLst/>
          </a:prstGeom>
          <a:noFill/>
          <a:ln>
            <a:noFill/>
          </a:ln>
        </p:spPr>
      </p:pic>
    </p:spTree>
    <p:extLst>
      <p:ext uri="{BB962C8B-B14F-4D97-AF65-F5344CB8AC3E}">
        <p14:creationId xmlns:p14="http://schemas.microsoft.com/office/powerpoint/2010/main" val="1276941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2">
            <a:extLst>
              <a:ext uri="{FF2B5EF4-FFF2-40B4-BE49-F238E27FC236}">
                <a16:creationId xmlns:a16="http://schemas.microsoft.com/office/drawing/2014/main" id="{85D754CA-C43E-6AE6-06AF-C23153007DB0}"/>
              </a:ext>
            </a:extLst>
          </p:cNvPr>
          <p:cNvSpPr>
            <a:spLocks noChangeArrowheads="1"/>
          </p:cNvSpPr>
          <p:nvPr/>
        </p:nvSpPr>
        <p:spPr bwMode="auto">
          <a:xfrm>
            <a:off x="1371597" y="348865"/>
            <a:ext cx="10044023" cy="49179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fontScale="70000" lnSpcReduction="20000"/>
          </a:bodyPr>
          <a:lstStyle/>
          <a:p>
            <a:pPr marL="0" marR="0" lvl="0" indent="0" fontAlgn="base">
              <a:lnSpc>
                <a:spcPct val="90000"/>
              </a:lnSpc>
              <a:spcBef>
                <a:spcPct val="0"/>
              </a:spcBef>
              <a:spcAft>
                <a:spcPts val="600"/>
              </a:spcAft>
              <a:buClrTx/>
              <a:buSzTx/>
              <a:tabLst/>
            </a:pPr>
            <a:r>
              <a:rPr kumimoji="0" lang="el-GR" altLang="en-150" sz="4000" b="1" i="0" u="none" strike="noStrike" kern="1200" cap="none" normalizeH="0" baseline="0" dirty="0">
                <a:ln>
                  <a:noFill/>
                </a:ln>
                <a:solidFill>
                  <a:srgbClr val="FFFFFF"/>
                </a:solidFill>
                <a:effectLst/>
                <a:latin typeface="+mj-lt"/>
                <a:ea typeface="+mj-ea"/>
                <a:cs typeface="+mj-cs"/>
              </a:rPr>
              <a:t>ΔΡΑΜΑ </a:t>
            </a:r>
            <a:r>
              <a:rPr kumimoji="0" lang="en-US" altLang="en-150" sz="4000" b="1" i="0" u="none" strike="noStrike" kern="1200" cap="none" normalizeH="0" baseline="0" dirty="0">
                <a:ln>
                  <a:noFill/>
                </a:ln>
                <a:solidFill>
                  <a:srgbClr val="FFFFFF"/>
                </a:solidFill>
                <a:effectLst/>
                <a:latin typeface="+mj-lt"/>
                <a:ea typeface="+mj-ea"/>
                <a:cs typeface="+mj-cs"/>
              </a:rPr>
              <a:t>ΠΡΟΥΠΟΛΟΓΙΣΜΟΣ</a:t>
            </a:r>
            <a:endParaRPr kumimoji="0" lang="en-US" altLang="en-150" sz="4000" b="0" i="0" u="none" strike="noStrike" kern="1200" cap="none" normalizeH="0" baseline="0" dirty="0">
              <a:ln>
                <a:noFill/>
              </a:ln>
              <a:solidFill>
                <a:srgbClr val="FFFFFF"/>
              </a:solidFill>
              <a:effectLst/>
              <a:latin typeface="+mj-lt"/>
              <a:ea typeface="+mj-ea"/>
              <a:cs typeface="+mj-cs"/>
            </a:endParaRPr>
          </a:p>
          <a:p>
            <a:pPr marL="0" marR="0" lvl="0" indent="0" fontAlgn="base">
              <a:lnSpc>
                <a:spcPct val="90000"/>
              </a:lnSpc>
              <a:spcBef>
                <a:spcPct val="0"/>
              </a:spcBef>
              <a:spcAft>
                <a:spcPts val="600"/>
              </a:spcAft>
              <a:buClrTx/>
              <a:buSzTx/>
              <a:tabLst/>
            </a:pPr>
            <a:endParaRPr kumimoji="0" lang="en-US" altLang="en-150" sz="4000" b="0" i="0" u="none" strike="noStrike" kern="1200" cap="none" normalizeH="0" baseline="0" dirty="0">
              <a:ln>
                <a:noFill/>
              </a:ln>
              <a:solidFill>
                <a:srgbClr val="FFFFFF"/>
              </a:solidFill>
              <a:effectLst/>
              <a:latin typeface="+mj-lt"/>
              <a:ea typeface="+mj-ea"/>
              <a:cs typeface="+mj-cs"/>
            </a:endParaRPr>
          </a:p>
        </p:txBody>
      </p:sp>
      <p:graphicFrame>
        <p:nvGraphicFramePr>
          <p:cNvPr id="5" name="Content Placeholder 4">
            <a:extLst>
              <a:ext uri="{FF2B5EF4-FFF2-40B4-BE49-F238E27FC236}">
                <a16:creationId xmlns:a16="http://schemas.microsoft.com/office/drawing/2014/main" id="{64ABFBA2-1342-32C7-37CF-34EB64C06FB9}"/>
              </a:ext>
            </a:extLst>
          </p:cNvPr>
          <p:cNvGraphicFramePr>
            <a:graphicFrameLocks noGrp="1"/>
          </p:cNvGraphicFramePr>
          <p:nvPr>
            <p:ph idx="1"/>
            <p:extLst>
              <p:ext uri="{D42A27DB-BD31-4B8C-83A1-F6EECF244321}">
                <p14:modId xmlns:p14="http://schemas.microsoft.com/office/powerpoint/2010/main" val="2581567840"/>
              </p:ext>
            </p:extLst>
          </p:nvPr>
        </p:nvGraphicFramePr>
        <p:xfrm>
          <a:off x="243840" y="941082"/>
          <a:ext cx="11704320" cy="5458613"/>
        </p:xfrm>
        <a:graphic>
          <a:graphicData uri="http://schemas.openxmlformats.org/drawingml/2006/table">
            <a:tbl>
              <a:tblPr firstRow="1" firstCol="1" bandRow="1">
                <a:tableStyleId>{5C22544A-7EE6-4342-B048-85BDC9FD1C3A}</a:tableStyleId>
              </a:tblPr>
              <a:tblGrid>
                <a:gridCol w="9844636">
                  <a:extLst>
                    <a:ext uri="{9D8B030D-6E8A-4147-A177-3AD203B41FA5}">
                      <a16:colId xmlns:a16="http://schemas.microsoft.com/office/drawing/2014/main" val="2255722098"/>
                    </a:ext>
                  </a:extLst>
                </a:gridCol>
                <a:gridCol w="1859684">
                  <a:extLst>
                    <a:ext uri="{9D8B030D-6E8A-4147-A177-3AD203B41FA5}">
                      <a16:colId xmlns:a16="http://schemas.microsoft.com/office/drawing/2014/main" val="2611166610"/>
                    </a:ext>
                  </a:extLst>
                </a:gridCol>
              </a:tblGrid>
              <a:tr h="280601">
                <a:tc>
                  <a:txBody>
                    <a:bodyPr/>
                    <a:lstStyle/>
                    <a:p>
                      <a:pPr algn="ctr"/>
                      <a:r>
                        <a:rPr lang="en-US" sz="1800" b="0" kern="100" dirty="0">
                          <a:effectLst/>
                          <a:latin typeface="Bookman Old Style" panose="02050604050505020204" pitchFamily="18" charset="0"/>
                        </a:rPr>
                        <a:t>ΕΤΠΑ</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tc>
                  <a:txBody>
                    <a:bodyPr/>
                    <a:lstStyle/>
                    <a:p>
                      <a:pPr algn="ctr"/>
                      <a:r>
                        <a:rPr lang="en-150" sz="1800" b="0" kern="100" dirty="0">
                          <a:effectLst/>
                        </a:rPr>
                        <a:t>Π/Υ</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b"/>
                </a:tc>
                <a:extLst>
                  <a:ext uri="{0D108BD9-81ED-4DB2-BD59-A6C34878D82A}">
                    <a16:rowId xmlns:a16="http://schemas.microsoft.com/office/drawing/2014/main" val="4092211537"/>
                  </a:ext>
                </a:extLst>
              </a:tr>
              <a:tr h="524599">
                <a:tc>
                  <a:txBody>
                    <a:bodyPr/>
                    <a:lstStyle/>
                    <a:p>
                      <a:pPr algn="just"/>
                      <a:r>
                        <a:rPr lang="el-GR" sz="1800" b="0" kern="100" dirty="0">
                          <a:effectLst/>
                          <a:latin typeface="Bookman Old Style" panose="02050604050505020204" pitchFamily="18" charset="0"/>
                        </a:rPr>
                        <a:t>Περιβαλλοντική αναβάθμιση και ανάδειξη δημόσιων χώρων Δημοτικού Κήπου, Οδού Εθνικής Αμύνης και Κεντρικής Πλατείας Δράμας – Α’ ΦΑΣΗ</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tc>
                  <a:txBody>
                    <a:bodyPr/>
                    <a:lstStyle/>
                    <a:p>
                      <a:pPr algn="r"/>
                      <a:r>
                        <a:rPr lang="en-US" sz="1600" kern="100" dirty="0">
                          <a:effectLst/>
                          <a:latin typeface="Bookman Old Style" panose="02050604050505020204" pitchFamily="18" charset="0"/>
                        </a:rPr>
                        <a:t>10.444.520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extLst>
                  <a:ext uri="{0D108BD9-81ED-4DB2-BD59-A6C34878D82A}">
                    <a16:rowId xmlns:a16="http://schemas.microsoft.com/office/drawing/2014/main" val="1712339357"/>
                  </a:ext>
                </a:extLst>
              </a:tr>
              <a:tr h="280601">
                <a:tc>
                  <a:txBody>
                    <a:bodyPr/>
                    <a:lstStyle/>
                    <a:p>
                      <a:pPr algn="just"/>
                      <a:r>
                        <a:rPr lang="el-GR" sz="1800" b="0" kern="100" dirty="0">
                          <a:effectLst/>
                          <a:latin typeface="Bookman Old Style" panose="02050604050505020204" pitchFamily="18" charset="0"/>
                        </a:rPr>
                        <a:t>Έργα ΔΕΥΑΔ περιοχής παρέμβασης</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tc>
                  <a:txBody>
                    <a:bodyPr/>
                    <a:lstStyle/>
                    <a:p>
                      <a:pPr algn="r"/>
                      <a:r>
                        <a:rPr lang="en-US" sz="1600" kern="100" dirty="0">
                          <a:effectLst/>
                          <a:latin typeface="Bookman Old Style" panose="02050604050505020204" pitchFamily="18" charset="0"/>
                        </a:rPr>
                        <a:t>2.418.000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extLst>
                  <a:ext uri="{0D108BD9-81ED-4DB2-BD59-A6C34878D82A}">
                    <a16:rowId xmlns:a16="http://schemas.microsoft.com/office/drawing/2014/main" val="1755660786"/>
                  </a:ext>
                </a:extLst>
              </a:tr>
              <a:tr h="280601">
                <a:tc>
                  <a:txBody>
                    <a:bodyPr/>
                    <a:lstStyle/>
                    <a:p>
                      <a:pPr algn="just"/>
                      <a:r>
                        <a:rPr lang="el-GR" sz="1800" b="0" kern="100" dirty="0">
                          <a:effectLst/>
                          <a:latin typeface="Bookman Old Style" panose="02050604050505020204" pitchFamily="18" charset="0"/>
                        </a:rPr>
                        <a:t>Έργα ΔΕΔΔΗΕ στην Περιοχή παρέμβασης</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tc>
                  <a:txBody>
                    <a:bodyPr/>
                    <a:lstStyle/>
                    <a:p>
                      <a:pPr algn="r"/>
                      <a:r>
                        <a:rPr lang="en-US" sz="1600" kern="100" dirty="0">
                          <a:effectLst/>
                          <a:latin typeface="Bookman Old Style" panose="02050604050505020204" pitchFamily="18" charset="0"/>
                        </a:rPr>
                        <a:t>620.000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extLst>
                  <a:ext uri="{0D108BD9-81ED-4DB2-BD59-A6C34878D82A}">
                    <a16:rowId xmlns:a16="http://schemas.microsoft.com/office/drawing/2014/main" val="1137744181"/>
                  </a:ext>
                </a:extLst>
              </a:tr>
              <a:tr h="280601">
                <a:tc>
                  <a:txBody>
                    <a:bodyPr/>
                    <a:lstStyle/>
                    <a:p>
                      <a:pPr algn="just"/>
                      <a:r>
                        <a:rPr lang="el-GR" sz="1800" b="0" kern="100" dirty="0">
                          <a:effectLst/>
                          <a:latin typeface="Bookman Old Style" panose="02050604050505020204" pitchFamily="18" charset="0"/>
                        </a:rPr>
                        <a:t>Ανάπτυξη συστήματος πρόληψης και αντιμετώπισης βανδαλισμών αστικού ιστού Δήμου Δράμας</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tc>
                  <a:txBody>
                    <a:bodyPr/>
                    <a:lstStyle/>
                    <a:p>
                      <a:pPr algn="r"/>
                      <a:r>
                        <a:rPr lang="en-US" sz="1600" kern="100" dirty="0">
                          <a:effectLst/>
                          <a:latin typeface="Bookman Old Style" panose="02050604050505020204" pitchFamily="18" charset="0"/>
                        </a:rPr>
                        <a:t>248.000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extLst>
                  <a:ext uri="{0D108BD9-81ED-4DB2-BD59-A6C34878D82A}">
                    <a16:rowId xmlns:a16="http://schemas.microsoft.com/office/drawing/2014/main" val="3889513306"/>
                  </a:ext>
                </a:extLst>
              </a:tr>
              <a:tr h="280601">
                <a:tc>
                  <a:txBody>
                    <a:bodyPr/>
                    <a:lstStyle/>
                    <a:p>
                      <a:pPr algn="just"/>
                      <a:r>
                        <a:rPr lang="el-GR" sz="1800" b="0" kern="100" dirty="0">
                          <a:effectLst/>
                          <a:latin typeface="Bookman Old Style" panose="02050604050505020204" pitchFamily="18" charset="0"/>
                        </a:rPr>
                        <a:t>Δράσεις προβολής, δημοσιότητας και παρακολούθησης της ΣΒΑΑ Δράμας</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tc>
                  <a:txBody>
                    <a:bodyPr/>
                    <a:lstStyle/>
                    <a:p>
                      <a:pPr algn="r"/>
                      <a:r>
                        <a:rPr lang="en-US" sz="1600" kern="100" dirty="0">
                          <a:effectLst/>
                          <a:latin typeface="Bookman Old Style" panose="02050604050505020204" pitchFamily="18" charset="0"/>
                        </a:rPr>
                        <a:t>210.800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extLst>
                  <a:ext uri="{0D108BD9-81ED-4DB2-BD59-A6C34878D82A}">
                    <a16:rowId xmlns:a16="http://schemas.microsoft.com/office/drawing/2014/main" val="1520958950"/>
                  </a:ext>
                </a:extLst>
              </a:tr>
              <a:tr h="280601">
                <a:tc>
                  <a:txBody>
                    <a:bodyPr/>
                    <a:lstStyle/>
                    <a:p>
                      <a:pPr algn="just"/>
                      <a:r>
                        <a:rPr lang="el-GR" sz="1800" b="0" kern="100" dirty="0">
                          <a:effectLst/>
                          <a:latin typeface="Bookman Old Style" panose="02050604050505020204" pitchFamily="18" charset="0"/>
                        </a:rPr>
                        <a:t>Βιωματικοί κόμβοι πολιτών</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tc>
                  <a:txBody>
                    <a:bodyPr/>
                    <a:lstStyle/>
                    <a:p>
                      <a:pPr algn="r"/>
                      <a:r>
                        <a:rPr lang="en-US" sz="1600" kern="100" dirty="0">
                          <a:effectLst/>
                          <a:latin typeface="Bookman Old Style" panose="02050604050505020204" pitchFamily="18" charset="0"/>
                        </a:rPr>
                        <a:t>198.400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extLst>
                  <a:ext uri="{0D108BD9-81ED-4DB2-BD59-A6C34878D82A}">
                    <a16:rowId xmlns:a16="http://schemas.microsoft.com/office/drawing/2014/main" val="3856591450"/>
                  </a:ext>
                </a:extLst>
              </a:tr>
              <a:tr h="280601">
                <a:tc>
                  <a:txBody>
                    <a:bodyPr/>
                    <a:lstStyle/>
                    <a:p>
                      <a:pPr algn="just"/>
                      <a:r>
                        <a:rPr lang="el-GR" sz="1800" b="0" kern="100" dirty="0">
                          <a:effectLst/>
                          <a:latin typeface="Bookman Old Style" panose="02050604050505020204" pitchFamily="18" charset="0"/>
                        </a:rPr>
                        <a:t>Δράσεις δικτύωσης των Στρατηγικών ΒΑΑ Περιφέρειας ΑΜΘ</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tc>
                  <a:txBody>
                    <a:bodyPr/>
                    <a:lstStyle/>
                    <a:p>
                      <a:pPr algn="r"/>
                      <a:r>
                        <a:rPr lang="en-US" sz="1600" kern="100" dirty="0">
                          <a:effectLst/>
                          <a:latin typeface="Bookman Old Style" panose="02050604050505020204" pitchFamily="18" charset="0"/>
                        </a:rPr>
                        <a:t>60.140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extLst>
                  <a:ext uri="{0D108BD9-81ED-4DB2-BD59-A6C34878D82A}">
                    <a16:rowId xmlns:a16="http://schemas.microsoft.com/office/drawing/2014/main" val="3224593375"/>
                  </a:ext>
                </a:extLst>
              </a:tr>
              <a:tr h="219600">
                <a:tc>
                  <a:txBody>
                    <a:bodyPr/>
                    <a:lstStyle/>
                    <a:p>
                      <a:pPr algn="l"/>
                      <a:r>
                        <a:rPr lang="en-150" sz="1400" b="0" kern="100" dirty="0">
                          <a:effectLst/>
                          <a:latin typeface="Bookman Old Style" panose="02050604050505020204" pitchFamily="18" charset="0"/>
                        </a:rPr>
                        <a:t>ΣΥΝΟΛΟ </a:t>
                      </a:r>
                      <a:endParaRPr lang="en-150" sz="14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tc>
                  <a:txBody>
                    <a:bodyPr/>
                    <a:lstStyle/>
                    <a:p>
                      <a:pPr algn="r"/>
                      <a:r>
                        <a:rPr lang="en-150" sz="1200" kern="100" dirty="0">
                          <a:effectLst/>
                          <a:latin typeface="Bookman Old Style" panose="02050604050505020204" pitchFamily="18" charset="0"/>
                        </a:rPr>
                        <a:t>14.199.860</a:t>
                      </a:r>
                      <a:endParaRPr lang="en-150" sz="12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b"/>
                </a:tc>
                <a:extLst>
                  <a:ext uri="{0D108BD9-81ED-4DB2-BD59-A6C34878D82A}">
                    <a16:rowId xmlns:a16="http://schemas.microsoft.com/office/drawing/2014/main" val="2767096756"/>
                  </a:ext>
                </a:extLst>
              </a:tr>
              <a:tr h="223667">
                <a:tc>
                  <a:txBody>
                    <a:bodyPr/>
                    <a:lstStyle/>
                    <a:p>
                      <a:pPr algn="just"/>
                      <a:endParaRPr lang="en-150" sz="1800" b="0" kern="100" dirty="0">
                        <a:effectLst/>
                        <a:latin typeface="Bookman Old Style" panose="02050604050505020204" pitchFamily="18" charset="0"/>
                      </a:endParaRPr>
                    </a:p>
                  </a:txBody>
                  <a:tcPr marL="56243" marR="56243" marT="0" marB="0" anchor="b"/>
                </a:tc>
                <a:tc>
                  <a:txBody>
                    <a:bodyPr/>
                    <a:lstStyle/>
                    <a:p>
                      <a:pPr algn="just"/>
                      <a:endParaRPr lang="en-150" sz="1600" kern="100" dirty="0">
                        <a:effectLst/>
                        <a:latin typeface="Bookman Old Style" panose="02050604050505020204" pitchFamily="18" charset="0"/>
                      </a:endParaRPr>
                    </a:p>
                  </a:txBody>
                  <a:tcPr marL="56243" marR="56243" marT="0" marB="0" anchor="b"/>
                </a:tc>
                <a:extLst>
                  <a:ext uri="{0D108BD9-81ED-4DB2-BD59-A6C34878D82A}">
                    <a16:rowId xmlns:a16="http://schemas.microsoft.com/office/drawing/2014/main" val="1391559476"/>
                  </a:ext>
                </a:extLst>
              </a:tr>
              <a:tr h="280601">
                <a:tc>
                  <a:txBody>
                    <a:bodyPr/>
                    <a:lstStyle/>
                    <a:p>
                      <a:pPr algn="ctr"/>
                      <a:r>
                        <a:rPr lang="en-US" sz="1800" b="0" kern="100" dirty="0">
                          <a:effectLst/>
                          <a:latin typeface="Bookman Old Style" panose="02050604050505020204" pitchFamily="18" charset="0"/>
                        </a:rPr>
                        <a:t>ΕΚΤ</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tc>
                  <a:txBody>
                    <a:bodyPr/>
                    <a:lstStyle/>
                    <a:p>
                      <a:pPr algn="ctr"/>
                      <a:r>
                        <a:rPr lang="en-150" sz="1600" kern="100" dirty="0">
                          <a:effectLst/>
                          <a:latin typeface="Bookman Old Style" panose="02050604050505020204" pitchFamily="18" charset="0"/>
                        </a:rPr>
                        <a:t>Π/Υ</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extLst>
                  <a:ext uri="{0D108BD9-81ED-4DB2-BD59-A6C34878D82A}">
                    <a16:rowId xmlns:a16="http://schemas.microsoft.com/office/drawing/2014/main" val="4029802559"/>
                  </a:ext>
                </a:extLst>
              </a:tr>
              <a:tr h="280601">
                <a:tc>
                  <a:txBody>
                    <a:bodyPr/>
                    <a:lstStyle/>
                    <a:p>
                      <a:pPr algn="just"/>
                      <a:r>
                        <a:rPr lang="el-GR" sz="1800" b="0" kern="100" dirty="0">
                          <a:effectLst/>
                          <a:latin typeface="Bookman Old Style" panose="02050604050505020204" pitchFamily="18" charset="0"/>
                        </a:rPr>
                        <a:t>Δράσεις κοινωνικής καινοτομίας στο πλαίσιο της ΣΒΑΑ 2021-2027</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tc>
                  <a:txBody>
                    <a:bodyPr/>
                    <a:lstStyle/>
                    <a:p>
                      <a:pPr algn="r"/>
                      <a:r>
                        <a:rPr lang="el-GR" sz="1600" kern="100" dirty="0">
                          <a:effectLst/>
                          <a:latin typeface="Bookman Old Style" panose="02050604050505020204" pitchFamily="18" charset="0"/>
                        </a:rPr>
                        <a:t>270.000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extLst>
                  <a:ext uri="{0D108BD9-81ED-4DB2-BD59-A6C34878D82A}">
                    <a16:rowId xmlns:a16="http://schemas.microsoft.com/office/drawing/2014/main" val="1302916428"/>
                  </a:ext>
                </a:extLst>
              </a:tr>
              <a:tr h="280601">
                <a:tc>
                  <a:txBody>
                    <a:bodyPr/>
                    <a:lstStyle/>
                    <a:p>
                      <a:pPr algn="just"/>
                      <a:r>
                        <a:rPr lang="el-GR" sz="1800" b="0" kern="100" dirty="0">
                          <a:effectLst/>
                          <a:latin typeface="Bookman Old Style" panose="02050604050505020204" pitchFamily="18" charset="0"/>
                        </a:rPr>
                        <a:t>Ανάπτυξη δράσεων καταπολέμησης έμφυλης βίας «Ώρα να Μιλήσεις»</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tc>
                  <a:txBody>
                    <a:bodyPr/>
                    <a:lstStyle/>
                    <a:p>
                      <a:pPr algn="r"/>
                      <a:r>
                        <a:rPr lang="en-US" sz="1600" kern="100" dirty="0">
                          <a:effectLst/>
                          <a:latin typeface="Bookman Old Style" panose="02050604050505020204" pitchFamily="18" charset="0"/>
                        </a:rPr>
                        <a:t>235.600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extLst>
                  <a:ext uri="{0D108BD9-81ED-4DB2-BD59-A6C34878D82A}">
                    <a16:rowId xmlns:a16="http://schemas.microsoft.com/office/drawing/2014/main" val="2554830930"/>
                  </a:ext>
                </a:extLst>
              </a:tr>
              <a:tr h="280601">
                <a:tc>
                  <a:txBody>
                    <a:bodyPr/>
                    <a:lstStyle/>
                    <a:p>
                      <a:pPr algn="just"/>
                      <a:r>
                        <a:rPr lang="el-GR" sz="1800" b="0" kern="100" dirty="0">
                          <a:effectLst/>
                          <a:latin typeface="Bookman Old Style" panose="02050604050505020204" pitchFamily="18" charset="0"/>
                        </a:rPr>
                        <a:t>Δημιουργία Δομών Στήριξης Επιχειρηματικότητας ΕΚΤ</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tc>
                  <a:txBody>
                    <a:bodyPr/>
                    <a:lstStyle/>
                    <a:p>
                      <a:pPr algn="r"/>
                      <a:r>
                        <a:rPr lang="en-US" sz="1600" kern="100" dirty="0">
                          <a:effectLst/>
                          <a:latin typeface="Bookman Old Style" panose="02050604050505020204" pitchFamily="18" charset="0"/>
                        </a:rPr>
                        <a:t>186.000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extLst>
                  <a:ext uri="{0D108BD9-81ED-4DB2-BD59-A6C34878D82A}">
                    <a16:rowId xmlns:a16="http://schemas.microsoft.com/office/drawing/2014/main" val="3111801806"/>
                  </a:ext>
                </a:extLst>
              </a:tr>
              <a:tr h="280601">
                <a:tc>
                  <a:txBody>
                    <a:bodyPr/>
                    <a:lstStyle/>
                    <a:p>
                      <a:pPr algn="just"/>
                      <a:r>
                        <a:rPr lang="el-GR" sz="1800" b="0" kern="100" dirty="0">
                          <a:effectLst/>
                          <a:latin typeface="Bookman Old Style" panose="02050604050505020204" pitchFamily="18" charset="0"/>
                        </a:rPr>
                        <a:t>Δράσεις αντιμετώπισης της ενεργειακής φτώχειας</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tc>
                  <a:txBody>
                    <a:bodyPr/>
                    <a:lstStyle/>
                    <a:p>
                      <a:pPr algn="r"/>
                      <a:r>
                        <a:rPr lang="el-GR" sz="1600" kern="100" dirty="0">
                          <a:effectLst/>
                          <a:latin typeface="Bookman Old Style" panose="02050604050505020204" pitchFamily="18" charset="0"/>
                        </a:rPr>
                        <a:t>124.000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extLst>
                  <a:ext uri="{0D108BD9-81ED-4DB2-BD59-A6C34878D82A}">
                    <a16:rowId xmlns:a16="http://schemas.microsoft.com/office/drawing/2014/main" val="3134394318"/>
                  </a:ext>
                </a:extLst>
              </a:tr>
              <a:tr h="280601">
                <a:tc>
                  <a:txBody>
                    <a:bodyPr/>
                    <a:lstStyle/>
                    <a:p>
                      <a:pPr algn="just"/>
                      <a:r>
                        <a:rPr lang="el-GR" sz="1800" b="0" kern="100" dirty="0">
                          <a:effectLst/>
                          <a:latin typeface="Bookman Old Style" panose="02050604050505020204" pitchFamily="18" charset="0"/>
                        </a:rPr>
                        <a:t>Δράμα 2030-Κοινωνική Ατζέντα</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tc>
                  <a:txBody>
                    <a:bodyPr/>
                    <a:lstStyle/>
                    <a:p>
                      <a:pPr algn="r"/>
                      <a:r>
                        <a:rPr lang="en-US" sz="1600" kern="100" dirty="0">
                          <a:effectLst/>
                          <a:latin typeface="Bookman Old Style" panose="02050604050505020204" pitchFamily="18" charset="0"/>
                        </a:rPr>
                        <a:t>37.200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extLst>
                  <a:ext uri="{0D108BD9-81ED-4DB2-BD59-A6C34878D82A}">
                    <a16:rowId xmlns:a16="http://schemas.microsoft.com/office/drawing/2014/main" val="1400246236"/>
                  </a:ext>
                </a:extLst>
              </a:tr>
              <a:tr h="280601">
                <a:tc>
                  <a:txBody>
                    <a:bodyPr/>
                    <a:lstStyle/>
                    <a:p>
                      <a:pPr algn="just"/>
                      <a:r>
                        <a:rPr lang="el-GR" sz="1800" b="0" kern="100" dirty="0">
                          <a:effectLst/>
                          <a:latin typeface="Bookman Old Style" panose="02050604050505020204" pitchFamily="18" charset="0"/>
                        </a:rPr>
                        <a:t>Ενδυνάμωση και ανάπτυξη ικανοτήτων στελεχών Δήμου Δράμας</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tc>
                  <a:txBody>
                    <a:bodyPr/>
                    <a:lstStyle/>
                    <a:p>
                      <a:pPr algn="r"/>
                      <a:r>
                        <a:rPr lang="en-US" sz="1600" kern="100" dirty="0">
                          <a:effectLst/>
                          <a:latin typeface="Bookman Old Style" panose="02050604050505020204" pitchFamily="18" charset="0"/>
                        </a:rPr>
                        <a:t>37.200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extLst>
                  <a:ext uri="{0D108BD9-81ED-4DB2-BD59-A6C34878D82A}">
                    <a16:rowId xmlns:a16="http://schemas.microsoft.com/office/drawing/2014/main" val="2101800613"/>
                  </a:ext>
                </a:extLst>
              </a:tr>
              <a:tr h="219600">
                <a:tc>
                  <a:txBody>
                    <a:bodyPr/>
                    <a:lstStyle/>
                    <a:p>
                      <a:pPr algn="l"/>
                      <a:r>
                        <a:rPr lang="en-150" sz="1400" b="0" kern="100" dirty="0">
                          <a:effectLst/>
                          <a:latin typeface="Bookman Old Style" panose="02050604050505020204" pitchFamily="18" charset="0"/>
                        </a:rPr>
                        <a:t>ΣΥΝΟΛΟ </a:t>
                      </a:r>
                      <a:endParaRPr lang="en-150" sz="14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ctr"/>
                </a:tc>
                <a:tc>
                  <a:txBody>
                    <a:bodyPr/>
                    <a:lstStyle/>
                    <a:p>
                      <a:pPr algn="r"/>
                      <a:r>
                        <a:rPr lang="en-150" sz="1200" kern="100" dirty="0">
                          <a:effectLst/>
                          <a:latin typeface="Bookman Old Style" panose="02050604050505020204" pitchFamily="18" charset="0"/>
                        </a:rPr>
                        <a:t>890.000</a:t>
                      </a:r>
                      <a:endParaRPr lang="en-150" sz="12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6243" marR="56243" marT="0" marB="0" anchor="b"/>
                </a:tc>
                <a:extLst>
                  <a:ext uri="{0D108BD9-81ED-4DB2-BD59-A6C34878D82A}">
                    <a16:rowId xmlns:a16="http://schemas.microsoft.com/office/drawing/2014/main" val="3764914920"/>
                  </a:ext>
                </a:extLst>
              </a:tr>
            </a:tbl>
          </a:graphicData>
        </a:graphic>
      </p:graphicFrame>
    </p:spTree>
    <p:extLst>
      <p:ext uri="{BB962C8B-B14F-4D97-AF65-F5344CB8AC3E}">
        <p14:creationId xmlns:p14="http://schemas.microsoft.com/office/powerpoint/2010/main" val="2436165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742776-E977-7BC8-E465-653970F1521D}"/>
              </a:ext>
            </a:extLst>
          </p:cNvPr>
          <p:cNvSpPr>
            <a:spLocks noGrp="1"/>
          </p:cNvSpPr>
          <p:nvPr>
            <p:ph idx="1"/>
          </p:nvPr>
        </p:nvSpPr>
        <p:spPr>
          <a:xfrm>
            <a:off x="411480" y="365760"/>
            <a:ext cx="11258550" cy="5811203"/>
          </a:xfrm>
        </p:spPr>
        <p:txBody>
          <a:bodyPr>
            <a:normAutofit fontScale="55000" lnSpcReduction="20000"/>
          </a:bodyPr>
          <a:lstStyle/>
          <a:p>
            <a:pPr marL="0" indent="0">
              <a:buNone/>
            </a:pPr>
            <a:r>
              <a:rPr lang="el-GR" sz="2600" b="1" kern="0" dirty="0">
                <a:solidFill>
                  <a:srgbClr val="0070C0"/>
                </a:solidFill>
                <a:effectLst/>
                <a:latin typeface="Bookman Old Style" panose="02050604050505020204" pitchFamily="18" charset="0"/>
              </a:rPr>
              <a:t>ΑΛΕΞΑΝΔΡΟΥΠΟΛΗ</a:t>
            </a:r>
            <a:endParaRPr lang="en-150" sz="2600" b="1" kern="0" dirty="0">
              <a:solidFill>
                <a:srgbClr val="0070C0"/>
              </a:solidFill>
              <a:effectLst/>
              <a:latin typeface="Bookman Old Style" panose="02050604050505020204" pitchFamily="18" charset="0"/>
            </a:endParaRPr>
          </a:p>
          <a:p>
            <a:pPr marL="0" indent="0" algn="just">
              <a:lnSpc>
                <a:spcPct val="120000"/>
              </a:lnSpc>
              <a:buNone/>
            </a:pPr>
            <a:r>
              <a:rPr lang="el-GR" sz="2900" b="1" i="1" dirty="0">
                <a:solidFill>
                  <a:srgbClr val="0070C0"/>
                </a:solidFill>
                <a:effectLst/>
                <a:latin typeface="Bookman Old Style" panose="02050604050505020204" pitchFamily="18" charset="0"/>
                <a:ea typeface="Aptos" panose="020B0004020202020204" pitchFamily="34" charset="0"/>
                <a:cs typeface="Arial" panose="020B0604020202020204" pitchFamily="34" charset="0"/>
              </a:rPr>
              <a:t>«Η ΑΛΕΞΑΝΔΡΟΥΠΟΛΗ ΩΣ ΚΕΝΤΡΙΚΟΣ ΠΟΛΟΣ ΠΟΛΙΤΙΣΜΟΥ, ΤΟΥΡΙΣΜΟΥ &amp; ΑΘΛΗΤΙΣΜΟΥ»</a:t>
            </a:r>
            <a:endParaRPr lang="el-GR" sz="1900" b="1" i="1" dirty="0">
              <a:solidFill>
                <a:srgbClr val="0070C0"/>
              </a:solidFill>
              <a:effectLst/>
              <a:latin typeface="Bookman Old Style" panose="02050604050505020204" pitchFamily="18" charset="0"/>
              <a:ea typeface="Aptos" panose="020B0004020202020204" pitchFamily="34" charset="0"/>
              <a:cs typeface="Arial" panose="020B0604020202020204" pitchFamily="34" charset="0"/>
            </a:endParaRPr>
          </a:p>
          <a:p>
            <a:pPr marL="0" indent="0" algn="just">
              <a:lnSpc>
                <a:spcPct val="120000"/>
              </a:lnSpc>
              <a:spcBef>
                <a:spcPts val="0"/>
              </a:spcBef>
              <a:buNone/>
            </a:pPr>
            <a:endParaRPr lang="el-GR" sz="32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lnSpc>
                <a:spcPct val="120000"/>
              </a:lnSpc>
              <a:spcBef>
                <a:spcPts val="0"/>
              </a:spcBef>
              <a:buNone/>
            </a:pPr>
            <a:r>
              <a:rPr lang="el-GR" sz="3200" dirty="0">
                <a:effectLst/>
                <a:latin typeface="Bookman Old Style" panose="02050604050505020204" pitchFamily="18" charset="0"/>
                <a:ea typeface="Aptos" panose="020B0004020202020204" pitchFamily="34" charset="0"/>
                <a:cs typeface="Arial" panose="020B0604020202020204" pitchFamily="34" charset="0"/>
              </a:rPr>
              <a:t>Η στρατηγική στοχεύει στην </a:t>
            </a:r>
          </a:p>
          <a:p>
            <a:pPr marL="0" indent="0" algn="just">
              <a:lnSpc>
                <a:spcPct val="120000"/>
              </a:lnSpc>
              <a:spcBef>
                <a:spcPts val="0"/>
              </a:spcBef>
              <a:buNone/>
            </a:pPr>
            <a:r>
              <a:rPr lang="el-GR" sz="3200" dirty="0">
                <a:effectLst/>
                <a:latin typeface="Segoe UI Symbol" panose="020B0502040204020203" pitchFamily="34" charset="0"/>
                <a:ea typeface="Aptos" panose="020B0004020202020204" pitchFamily="34" charset="0"/>
                <a:cs typeface="Segoe UI Symbol" panose="020B0502040204020203" pitchFamily="34" charset="0"/>
              </a:rPr>
              <a:t>✓</a:t>
            </a:r>
            <a:r>
              <a:rPr lang="el-GR" sz="3200" dirty="0">
                <a:effectLst/>
                <a:latin typeface="Bookman Old Style" panose="02050604050505020204" pitchFamily="18" charset="0"/>
                <a:ea typeface="Aptos" panose="020B0004020202020204" pitchFamily="34" charset="0"/>
                <a:cs typeface="Segoe UI Symbol" panose="020B0502040204020203" pitchFamily="34" charset="0"/>
              </a:rPr>
              <a:t> </a:t>
            </a:r>
            <a:r>
              <a:rPr lang="el-GR" sz="3200" dirty="0">
                <a:effectLst/>
                <a:latin typeface="Bookman Old Style" panose="02050604050505020204" pitchFamily="18" charset="0"/>
                <a:ea typeface="Aptos" panose="020B0004020202020204" pitchFamily="34" charset="0"/>
                <a:cs typeface="Arial" panose="020B0604020202020204" pitchFamily="34" charset="0"/>
              </a:rPr>
              <a:t>Εφαρμογή της Βιώσιμης Αστικής Κινητικότητας </a:t>
            </a:r>
            <a:endParaRPr lang="en-150" sz="32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lnSpc>
                <a:spcPct val="120000"/>
              </a:lnSpc>
              <a:spcBef>
                <a:spcPts val="0"/>
              </a:spcBef>
              <a:buNone/>
            </a:pPr>
            <a:r>
              <a:rPr lang="el-GR" sz="3200" dirty="0">
                <a:effectLst/>
                <a:latin typeface="Segoe UI Symbol" panose="020B0502040204020203" pitchFamily="34" charset="0"/>
                <a:ea typeface="Aptos" panose="020B0004020202020204" pitchFamily="34" charset="0"/>
                <a:cs typeface="Segoe UI Symbol" panose="020B0502040204020203" pitchFamily="34" charset="0"/>
              </a:rPr>
              <a:t>✓</a:t>
            </a:r>
            <a:r>
              <a:rPr lang="el-GR" sz="3200" dirty="0">
                <a:effectLst/>
                <a:latin typeface="Bookman Old Style" panose="02050604050505020204" pitchFamily="18" charset="0"/>
                <a:ea typeface="Aptos" panose="020B0004020202020204" pitchFamily="34" charset="0"/>
                <a:cs typeface="Segoe UI Symbol" panose="020B0502040204020203" pitchFamily="34" charset="0"/>
              </a:rPr>
              <a:t> </a:t>
            </a:r>
            <a:r>
              <a:rPr lang="el-GR" sz="3200" dirty="0">
                <a:effectLst/>
                <a:latin typeface="Bookman Old Style" panose="02050604050505020204" pitchFamily="18" charset="0"/>
                <a:ea typeface="Aptos" panose="020B0004020202020204" pitchFamily="34" charset="0"/>
                <a:cs typeface="Arial" panose="020B0604020202020204" pitchFamily="34" charset="0"/>
              </a:rPr>
              <a:t>Αναβάθμιση &amp; αξιοποίηση χώρων ως θύλακες πολιτισμού και έλξης τουρισμού</a:t>
            </a:r>
            <a:endParaRPr lang="en-150" sz="32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lnSpc>
                <a:spcPct val="120000"/>
              </a:lnSpc>
              <a:spcBef>
                <a:spcPts val="0"/>
              </a:spcBef>
              <a:buNone/>
            </a:pPr>
            <a:r>
              <a:rPr lang="el-GR" sz="3200" dirty="0">
                <a:effectLst/>
                <a:latin typeface="Segoe UI Symbol" panose="020B0502040204020203" pitchFamily="34" charset="0"/>
                <a:ea typeface="Aptos" panose="020B0004020202020204" pitchFamily="34" charset="0"/>
                <a:cs typeface="Segoe UI Symbol" panose="020B0502040204020203" pitchFamily="34" charset="0"/>
              </a:rPr>
              <a:t>✓</a:t>
            </a:r>
            <a:r>
              <a:rPr lang="el-GR" sz="3200" dirty="0">
                <a:effectLst/>
                <a:latin typeface="Bookman Old Style" panose="02050604050505020204" pitchFamily="18" charset="0"/>
                <a:ea typeface="Aptos" panose="020B0004020202020204" pitchFamily="34" charset="0"/>
                <a:cs typeface="Arial" panose="020B0604020202020204" pitchFamily="34" charset="0"/>
              </a:rPr>
              <a:t>Αξιοποίηση υφιστάμενων αθλητικών εγκαταστάσεων, δημιουργία νέων και προώθηση</a:t>
            </a:r>
          </a:p>
          <a:p>
            <a:pPr marL="0" indent="0" algn="just">
              <a:lnSpc>
                <a:spcPct val="120000"/>
              </a:lnSpc>
              <a:spcBef>
                <a:spcPts val="0"/>
              </a:spcBef>
              <a:buNone/>
            </a:pPr>
            <a:r>
              <a:rPr lang="el-GR" sz="3200" dirty="0">
                <a:latin typeface="Bookman Old Style" panose="02050604050505020204" pitchFamily="18" charset="0"/>
                <a:ea typeface="Aptos" panose="020B0004020202020204" pitchFamily="34" charset="0"/>
                <a:cs typeface="Arial" panose="020B0604020202020204" pitchFamily="34" charset="0"/>
              </a:rPr>
              <a:t>   </a:t>
            </a:r>
            <a:r>
              <a:rPr lang="el-GR" sz="3200" dirty="0">
                <a:effectLst/>
                <a:latin typeface="Bookman Old Style" panose="02050604050505020204" pitchFamily="18" charset="0"/>
                <a:ea typeface="Aptos" panose="020B0004020202020204" pitchFamily="34" charset="0"/>
                <a:cs typeface="Arial" panose="020B0604020202020204" pitchFamily="34" charset="0"/>
              </a:rPr>
              <a:t>αθλητικού τουρισμού τεσσάρων εποχών </a:t>
            </a:r>
            <a:endParaRPr lang="en-150" sz="32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lnSpc>
                <a:spcPct val="120000"/>
              </a:lnSpc>
              <a:spcBef>
                <a:spcPts val="0"/>
              </a:spcBef>
              <a:buNone/>
            </a:pPr>
            <a:r>
              <a:rPr lang="el-GR" sz="3200" dirty="0">
                <a:effectLst/>
                <a:latin typeface="Segoe UI Symbol" panose="020B0502040204020203" pitchFamily="34" charset="0"/>
                <a:ea typeface="Aptos" panose="020B0004020202020204" pitchFamily="34" charset="0"/>
                <a:cs typeface="Segoe UI Symbol" panose="020B0502040204020203" pitchFamily="34" charset="0"/>
              </a:rPr>
              <a:t>✓</a:t>
            </a:r>
            <a:r>
              <a:rPr lang="el-GR" sz="3200" dirty="0">
                <a:effectLst/>
                <a:latin typeface="Bookman Old Style" panose="02050604050505020204" pitchFamily="18" charset="0"/>
                <a:ea typeface="Aptos" panose="020B0004020202020204" pitchFamily="34" charset="0"/>
                <a:cs typeface="Segoe UI Symbol" panose="020B0502040204020203" pitchFamily="34" charset="0"/>
              </a:rPr>
              <a:t> </a:t>
            </a:r>
            <a:r>
              <a:rPr lang="el-GR" sz="3200" dirty="0">
                <a:effectLst/>
                <a:latin typeface="Bookman Old Style" panose="02050604050505020204" pitchFamily="18" charset="0"/>
                <a:ea typeface="Aptos" panose="020B0004020202020204" pitchFamily="34" charset="0"/>
                <a:cs typeface="Arial" panose="020B0604020202020204" pitchFamily="34" charset="0"/>
              </a:rPr>
              <a:t>Ενδυνάμωση του τοπικού κοινωνικού ιστού </a:t>
            </a:r>
            <a:endParaRPr lang="en-150" sz="32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lnSpc>
                <a:spcPct val="120000"/>
              </a:lnSpc>
              <a:spcBef>
                <a:spcPts val="0"/>
              </a:spcBef>
              <a:buNone/>
            </a:pPr>
            <a:r>
              <a:rPr lang="el-GR" sz="3200" dirty="0">
                <a:effectLst/>
                <a:latin typeface="Segoe UI Symbol" panose="020B0502040204020203" pitchFamily="34" charset="0"/>
                <a:ea typeface="Aptos" panose="020B0004020202020204" pitchFamily="34" charset="0"/>
                <a:cs typeface="Segoe UI Symbol" panose="020B0502040204020203" pitchFamily="34" charset="0"/>
              </a:rPr>
              <a:t>✓</a:t>
            </a:r>
            <a:r>
              <a:rPr lang="el-GR" sz="3200" dirty="0">
                <a:effectLst/>
                <a:latin typeface="Bookman Old Style" panose="02050604050505020204" pitchFamily="18" charset="0"/>
                <a:ea typeface="Aptos" panose="020B0004020202020204" pitchFamily="34" charset="0"/>
                <a:cs typeface="Segoe UI Symbol" panose="020B0502040204020203" pitchFamily="34" charset="0"/>
              </a:rPr>
              <a:t> </a:t>
            </a:r>
            <a:r>
              <a:rPr lang="el-GR" sz="3200" dirty="0">
                <a:effectLst/>
                <a:latin typeface="Bookman Old Style" panose="02050604050505020204" pitchFamily="18" charset="0"/>
                <a:ea typeface="Aptos" panose="020B0004020202020204" pitchFamily="34" charset="0"/>
                <a:cs typeface="Arial" panose="020B0604020202020204" pitchFamily="34" charset="0"/>
              </a:rPr>
              <a:t>Ενίσχυση της επιχειρηματικότητας, της δικτύωσης, της συνεργασίας και της καινοτομίας </a:t>
            </a:r>
            <a:endParaRPr lang="en-150" sz="32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lnSpc>
                <a:spcPct val="120000"/>
              </a:lnSpc>
              <a:spcBef>
                <a:spcPts val="0"/>
              </a:spcBef>
              <a:buNone/>
            </a:pPr>
            <a:r>
              <a:rPr lang="el-GR" sz="3200" dirty="0">
                <a:effectLst/>
                <a:latin typeface="Segoe UI Symbol" panose="020B0502040204020203" pitchFamily="34" charset="0"/>
                <a:ea typeface="Aptos" panose="020B0004020202020204" pitchFamily="34" charset="0"/>
                <a:cs typeface="Segoe UI Symbol" panose="020B0502040204020203" pitchFamily="34" charset="0"/>
              </a:rPr>
              <a:t>✓</a:t>
            </a:r>
            <a:r>
              <a:rPr lang="el-GR" sz="3200" dirty="0">
                <a:effectLst/>
                <a:latin typeface="Bookman Old Style" panose="02050604050505020204" pitchFamily="18" charset="0"/>
                <a:ea typeface="Aptos" panose="020B0004020202020204" pitchFamily="34" charset="0"/>
                <a:cs typeface="Segoe UI Symbol" panose="020B0502040204020203" pitchFamily="34" charset="0"/>
              </a:rPr>
              <a:t> </a:t>
            </a:r>
            <a:r>
              <a:rPr lang="el-GR" sz="3200" dirty="0">
                <a:effectLst/>
                <a:latin typeface="Bookman Old Style" panose="02050604050505020204" pitchFamily="18" charset="0"/>
                <a:ea typeface="Aptos" panose="020B0004020202020204" pitchFamily="34" charset="0"/>
                <a:cs typeface="Arial" panose="020B0604020202020204" pitchFamily="34" charset="0"/>
              </a:rPr>
              <a:t>Μετριασμό και προσαρμογή στην κλιματική αλλαγή</a:t>
            </a:r>
            <a:endParaRPr lang="en-150" sz="32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buNone/>
            </a:pPr>
            <a:r>
              <a:rPr lang="el-GR" sz="1800" dirty="0">
                <a:effectLst/>
                <a:latin typeface="Bookman Old Style" panose="02050604050505020204" pitchFamily="18" charset="0"/>
                <a:ea typeface="Aptos" panose="020B0004020202020204" pitchFamily="34" charset="0"/>
                <a:cs typeface="Arial" panose="020B0604020202020204" pitchFamily="34" charset="0"/>
              </a:rPr>
              <a:t> </a:t>
            </a:r>
            <a:endParaRPr lang="en-150" sz="1800" dirty="0">
              <a:effectLst/>
              <a:latin typeface="Bookman Old Style" panose="02050604050505020204" pitchFamily="18" charset="0"/>
              <a:ea typeface="Aptos" panose="020B0004020202020204" pitchFamily="34" charset="0"/>
              <a:cs typeface="Arial" panose="020B0604020202020204" pitchFamily="34" charset="0"/>
            </a:endParaRPr>
          </a:p>
          <a:p>
            <a:pPr marL="0" indent="0" algn="just">
              <a:buNone/>
            </a:pPr>
            <a:r>
              <a:rPr lang="el-GR" sz="3200" b="1" dirty="0">
                <a:effectLst/>
                <a:latin typeface="Bookman Old Style" panose="02050604050505020204" pitchFamily="18" charset="0"/>
                <a:ea typeface="Aptos" panose="020B0004020202020204" pitchFamily="34" charset="0"/>
                <a:cs typeface="Arial" panose="020B0604020202020204" pitchFamily="34" charset="0"/>
              </a:rPr>
              <a:t>Εταιρικό Σχήμα:</a:t>
            </a:r>
            <a:endParaRPr lang="en-150" sz="3200" dirty="0">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3200" dirty="0">
                <a:effectLst/>
                <a:latin typeface="Bookman Old Style" panose="02050604050505020204" pitchFamily="18" charset="0"/>
                <a:ea typeface="Aptos" panose="020B0004020202020204" pitchFamily="34" charset="0"/>
                <a:cs typeface="Arial" panose="020B0604020202020204" pitchFamily="34" charset="0"/>
              </a:rPr>
              <a:t>Δήμος Αλεξανδρούπολης</a:t>
            </a:r>
            <a:endParaRPr lang="en-150" sz="3200" dirty="0">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3200" dirty="0">
                <a:effectLst/>
                <a:latin typeface="Bookman Old Style" panose="02050604050505020204" pitchFamily="18" charset="0"/>
                <a:ea typeface="Aptos" panose="020B0004020202020204" pitchFamily="34" charset="0"/>
                <a:cs typeface="Arial" panose="020B0604020202020204" pitchFamily="34" charset="0"/>
              </a:rPr>
              <a:t>Επιμελητήριο Έβρου</a:t>
            </a:r>
            <a:endParaRPr lang="en-150" sz="3200" dirty="0">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3200" dirty="0">
                <a:effectLst/>
                <a:latin typeface="Bookman Old Style" panose="02050604050505020204" pitchFamily="18" charset="0"/>
                <a:ea typeface="Aptos" panose="020B0004020202020204" pitchFamily="34" charset="0"/>
                <a:cs typeface="Arial" panose="020B0604020202020204" pitchFamily="34" charset="0"/>
              </a:rPr>
              <a:t>Εμπορικός Σύλλογος Αλεξανδρούπολης</a:t>
            </a:r>
            <a:endParaRPr lang="en-150" sz="3200" dirty="0">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3200" dirty="0">
                <a:effectLst/>
                <a:latin typeface="Bookman Old Style" panose="02050604050505020204" pitchFamily="18" charset="0"/>
                <a:ea typeface="Aptos" panose="020B0004020202020204" pitchFamily="34" charset="0"/>
                <a:cs typeface="Arial" panose="020B0604020202020204" pitchFamily="34" charset="0"/>
              </a:rPr>
              <a:t>Δημοκρίτειο Πανεπιστήμιο Θράκης</a:t>
            </a:r>
            <a:endParaRPr lang="en-150" sz="3200" dirty="0">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3200" dirty="0">
                <a:effectLst/>
                <a:latin typeface="Bookman Old Style" panose="02050604050505020204" pitchFamily="18" charset="0"/>
                <a:ea typeface="Aptos" panose="020B0004020202020204" pitchFamily="34" charset="0"/>
                <a:cs typeface="Arial" panose="020B0604020202020204" pitchFamily="34" charset="0"/>
              </a:rPr>
              <a:t>Αναπτυξιακός Οργανισμός Τοπικής Αυτοδιοίκησης «Συνεργασία Αναπτυξιακή Α.Ε.»</a:t>
            </a:r>
            <a:endParaRPr lang="en-150" sz="3200" dirty="0">
              <a:effectLst/>
              <a:latin typeface="Bookman Old Style" panose="02050604050505020204" pitchFamily="18" charset="0"/>
              <a:ea typeface="Aptos" panose="020B0004020202020204" pitchFamily="34" charset="0"/>
              <a:cs typeface="Arial" panose="020B0604020202020204" pitchFamily="34" charset="0"/>
            </a:endParaRPr>
          </a:p>
          <a:p>
            <a:pPr algn="just"/>
            <a:r>
              <a:rPr lang="el-GR" sz="3200" dirty="0">
                <a:effectLst/>
                <a:latin typeface="Bookman Old Style" panose="02050604050505020204" pitchFamily="18" charset="0"/>
                <a:ea typeface="Aptos" panose="020B0004020202020204" pitchFamily="34" charset="0"/>
                <a:cs typeface="Arial" panose="020B0604020202020204" pitchFamily="34" charset="0"/>
              </a:rPr>
              <a:t>Σύλλογος Γονέων &amp; Φίλων Αυτιστικών Ατόμων Ν. Έβρου «Ο Άγιος Βασίλειος»</a:t>
            </a:r>
            <a:endParaRPr lang="en-150" sz="3200" dirty="0">
              <a:effectLst/>
              <a:latin typeface="Bookman Old Style" panose="02050604050505020204" pitchFamily="18" charset="0"/>
              <a:ea typeface="Aptos" panose="020B0004020202020204" pitchFamily="34" charset="0"/>
              <a:cs typeface="Arial" panose="020B0604020202020204" pitchFamily="34" charset="0"/>
            </a:endParaRPr>
          </a:p>
          <a:p>
            <a:pPr marL="0" indent="0">
              <a:buNone/>
            </a:pPr>
            <a:endParaRPr lang="en-150" dirty="0"/>
          </a:p>
        </p:txBody>
      </p:sp>
    </p:spTree>
    <p:extLst>
      <p:ext uri="{BB962C8B-B14F-4D97-AF65-F5344CB8AC3E}">
        <p14:creationId xmlns:p14="http://schemas.microsoft.com/office/powerpoint/2010/main" val="3423276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742776-E977-7BC8-E465-653970F1521D}"/>
              </a:ext>
            </a:extLst>
          </p:cNvPr>
          <p:cNvSpPr>
            <a:spLocks noGrp="1"/>
          </p:cNvSpPr>
          <p:nvPr>
            <p:ph idx="1"/>
          </p:nvPr>
        </p:nvSpPr>
        <p:spPr>
          <a:xfrm>
            <a:off x="411480" y="365760"/>
            <a:ext cx="11258550" cy="5811203"/>
          </a:xfrm>
        </p:spPr>
        <p:txBody>
          <a:bodyPr/>
          <a:lstStyle/>
          <a:p>
            <a:pPr marL="0" indent="0">
              <a:buNone/>
            </a:pPr>
            <a:r>
              <a:rPr lang="el-GR" sz="1800" b="1" kern="0" dirty="0">
                <a:solidFill>
                  <a:srgbClr val="0070C0"/>
                </a:solidFill>
                <a:effectLst/>
                <a:latin typeface="Bookman Old Style" panose="02050604050505020204" pitchFamily="18" charset="0"/>
              </a:rPr>
              <a:t>ΑΛΕΞΑΝΔΡΟΥΠΟΛΗ</a:t>
            </a:r>
          </a:p>
          <a:p>
            <a:pPr marL="0" indent="0">
              <a:buNone/>
            </a:pPr>
            <a:r>
              <a:rPr lang="el-GR" sz="1800" b="1" kern="0" dirty="0">
                <a:solidFill>
                  <a:srgbClr val="0070C0"/>
                </a:solidFill>
                <a:latin typeface="Bookman Old Style" panose="02050604050505020204" pitchFamily="18" charset="0"/>
              </a:rPr>
              <a:t>ΠΕΡΙΟΧΗ</a:t>
            </a:r>
          </a:p>
          <a:p>
            <a:pPr marL="0" indent="0">
              <a:buNone/>
            </a:pPr>
            <a:r>
              <a:rPr lang="el-GR" sz="1800" b="1" kern="0" dirty="0">
                <a:solidFill>
                  <a:srgbClr val="0070C0"/>
                </a:solidFill>
                <a:effectLst/>
                <a:latin typeface="Bookman Old Style" panose="02050604050505020204" pitchFamily="18" charset="0"/>
              </a:rPr>
              <a:t>ΠΑΡΕΜΒΑΣΗΣ</a:t>
            </a:r>
            <a:endParaRPr lang="en-150" sz="1800" b="1" kern="0" dirty="0">
              <a:solidFill>
                <a:srgbClr val="0070C0"/>
              </a:solidFill>
              <a:effectLst/>
              <a:latin typeface="Bookman Old Style" panose="02050604050505020204" pitchFamily="18" charset="0"/>
            </a:endParaRPr>
          </a:p>
          <a:p>
            <a:pPr marL="0" indent="0">
              <a:buNone/>
            </a:pPr>
            <a:endParaRPr lang="en-150" dirty="0"/>
          </a:p>
        </p:txBody>
      </p:sp>
      <p:pic>
        <p:nvPicPr>
          <p:cNvPr id="4" name="Picture 3" descr="A map of a city&#10;&#10;Description automatically generated">
            <a:extLst>
              <a:ext uri="{FF2B5EF4-FFF2-40B4-BE49-F238E27FC236}">
                <a16:creationId xmlns:a16="http://schemas.microsoft.com/office/drawing/2014/main" id="{41C7B1B7-D671-51F1-F21E-F89EC1C00968}"/>
              </a:ext>
            </a:extLst>
          </p:cNvPr>
          <p:cNvPicPr/>
          <p:nvPr/>
        </p:nvPicPr>
        <p:blipFill>
          <a:blip r:embed="rId2">
            <a:extLst>
              <a:ext uri="{28A0092B-C50C-407E-A947-70E740481C1C}">
                <a14:useLocalDpi xmlns:a14="http://schemas.microsoft.com/office/drawing/2010/main" val="0"/>
              </a:ext>
            </a:extLst>
          </a:blip>
          <a:stretch>
            <a:fillRect/>
          </a:stretch>
        </p:blipFill>
        <p:spPr>
          <a:xfrm>
            <a:off x="2964426" y="233363"/>
            <a:ext cx="8985455" cy="5943600"/>
          </a:xfrm>
          <a:prstGeom prst="rect">
            <a:avLst/>
          </a:prstGeom>
        </p:spPr>
      </p:pic>
    </p:spTree>
    <p:extLst>
      <p:ext uri="{BB962C8B-B14F-4D97-AF65-F5344CB8AC3E}">
        <p14:creationId xmlns:p14="http://schemas.microsoft.com/office/powerpoint/2010/main" val="1693199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2">
            <a:extLst>
              <a:ext uri="{FF2B5EF4-FFF2-40B4-BE49-F238E27FC236}">
                <a16:creationId xmlns:a16="http://schemas.microsoft.com/office/drawing/2014/main" id="{85D754CA-C43E-6AE6-06AF-C23153007DB0}"/>
              </a:ext>
            </a:extLst>
          </p:cNvPr>
          <p:cNvSpPr>
            <a:spLocks noChangeArrowheads="1"/>
          </p:cNvSpPr>
          <p:nvPr/>
        </p:nvSpPr>
        <p:spPr bwMode="auto">
          <a:xfrm>
            <a:off x="1371597" y="348865"/>
            <a:ext cx="10044023" cy="87772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L="0" marR="0" lvl="0" indent="0" fontAlgn="base">
              <a:lnSpc>
                <a:spcPct val="90000"/>
              </a:lnSpc>
              <a:spcBef>
                <a:spcPct val="0"/>
              </a:spcBef>
              <a:spcAft>
                <a:spcPts val="600"/>
              </a:spcAft>
              <a:buClrTx/>
              <a:buSzTx/>
              <a:tabLst/>
            </a:pPr>
            <a:r>
              <a:rPr kumimoji="0" lang="el-GR" altLang="en-150" sz="4000" b="1" i="0" u="none" strike="noStrike" kern="1200" cap="none" normalizeH="0" baseline="0" dirty="0">
                <a:ln>
                  <a:noFill/>
                </a:ln>
                <a:solidFill>
                  <a:srgbClr val="FFFFFF"/>
                </a:solidFill>
                <a:effectLst/>
                <a:latin typeface="+mj-lt"/>
                <a:ea typeface="+mj-ea"/>
                <a:cs typeface="+mj-cs"/>
              </a:rPr>
              <a:t>ΑΛΕΞΑΝΔΡΟΥΠΟΛΗ </a:t>
            </a:r>
            <a:r>
              <a:rPr kumimoji="0" lang="en-US" altLang="en-150" sz="4000" b="1" i="0" u="none" strike="noStrike" kern="1200" cap="none" normalizeH="0" baseline="0" dirty="0">
                <a:ln>
                  <a:noFill/>
                </a:ln>
                <a:solidFill>
                  <a:srgbClr val="FFFFFF"/>
                </a:solidFill>
                <a:effectLst/>
                <a:latin typeface="+mj-lt"/>
                <a:ea typeface="+mj-ea"/>
                <a:cs typeface="+mj-cs"/>
              </a:rPr>
              <a:t>ΠΡΟΥΠΟΛΟΓΙΣΜΟΣ</a:t>
            </a:r>
            <a:endParaRPr kumimoji="0" lang="en-US" altLang="en-150" sz="4000" b="0" i="0" u="none" strike="noStrike" kern="1200" cap="none" normalizeH="0" baseline="0" dirty="0">
              <a:ln>
                <a:noFill/>
              </a:ln>
              <a:solidFill>
                <a:srgbClr val="FFFFFF"/>
              </a:solidFill>
              <a:effectLst/>
              <a:latin typeface="+mj-lt"/>
              <a:ea typeface="+mj-ea"/>
              <a:cs typeface="+mj-cs"/>
            </a:endParaRPr>
          </a:p>
          <a:p>
            <a:pPr marL="0" marR="0" lvl="0" indent="0" fontAlgn="base">
              <a:lnSpc>
                <a:spcPct val="90000"/>
              </a:lnSpc>
              <a:spcBef>
                <a:spcPct val="0"/>
              </a:spcBef>
              <a:spcAft>
                <a:spcPts val="600"/>
              </a:spcAft>
              <a:buClrTx/>
              <a:buSzTx/>
              <a:tabLst/>
            </a:pPr>
            <a:endParaRPr kumimoji="0" lang="en-US" altLang="en-150" sz="4000" b="0" i="0" u="none" strike="noStrike" kern="1200" cap="none" normalizeH="0" baseline="0" dirty="0">
              <a:ln>
                <a:noFill/>
              </a:ln>
              <a:solidFill>
                <a:srgbClr val="FFFFFF"/>
              </a:solidFill>
              <a:effectLst/>
              <a:latin typeface="+mj-lt"/>
              <a:ea typeface="+mj-ea"/>
              <a:cs typeface="+mj-cs"/>
            </a:endParaRPr>
          </a:p>
        </p:txBody>
      </p:sp>
      <p:graphicFrame>
        <p:nvGraphicFramePr>
          <p:cNvPr id="8" name="Content Placeholder 7">
            <a:extLst>
              <a:ext uri="{FF2B5EF4-FFF2-40B4-BE49-F238E27FC236}">
                <a16:creationId xmlns:a16="http://schemas.microsoft.com/office/drawing/2014/main" id="{E7974616-CA70-4E0D-C8F5-41DB73E97E4F}"/>
              </a:ext>
            </a:extLst>
          </p:cNvPr>
          <p:cNvGraphicFramePr>
            <a:graphicFrameLocks noGrp="1"/>
          </p:cNvGraphicFramePr>
          <p:nvPr>
            <p:ph idx="1"/>
            <p:extLst>
              <p:ext uri="{D42A27DB-BD31-4B8C-83A1-F6EECF244321}">
                <p14:modId xmlns:p14="http://schemas.microsoft.com/office/powerpoint/2010/main" val="1958594584"/>
              </p:ext>
            </p:extLst>
          </p:nvPr>
        </p:nvGraphicFramePr>
        <p:xfrm>
          <a:off x="308610" y="1015389"/>
          <a:ext cx="11578590" cy="5493741"/>
        </p:xfrm>
        <a:graphic>
          <a:graphicData uri="http://schemas.openxmlformats.org/drawingml/2006/table">
            <a:tbl>
              <a:tblPr firstRow="1" firstCol="1" bandRow="1">
                <a:tableStyleId>{5C22544A-7EE6-4342-B048-85BDC9FD1C3A}</a:tableStyleId>
              </a:tblPr>
              <a:tblGrid>
                <a:gridCol w="9940503">
                  <a:extLst>
                    <a:ext uri="{9D8B030D-6E8A-4147-A177-3AD203B41FA5}">
                      <a16:colId xmlns:a16="http://schemas.microsoft.com/office/drawing/2014/main" val="2696103793"/>
                    </a:ext>
                  </a:extLst>
                </a:gridCol>
                <a:gridCol w="1638087">
                  <a:extLst>
                    <a:ext uri="{9D8B030D-6E8A-4147-A177-3AD203B41FA5}">
                      <a16:colId xmlns:a16="http://schemas.microsoft.com/office/drawing/2014/main" val="4126129674"/>
                    </a:ext>
                  </a:extLst>
                </a:gridCol>
              </a:tblGrid>
              <a:tr h="274687">
                <a:tc>
                  <a:txBody>
                    <a:bodyPr/>
                    <a:lstStyle/>
                    <a:p>
                      <a:pPr algn="ctr"/>
                      <a:r>
                        <a:rPr lang="en-US" sz="1600" b="0" kern="100" dirty="0">
                          <a:effectLst/>
                          <a:latin typeface="Bookman Old Style" panose="02050604050505020204" pitchFamily="18" charset="0"/>
                        </a:rPr>
                        <a:t>ΕΤΠΑ</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tc>
                  <a:txBody>
                    <a:bodyPr/>
                    <a:lstStyle/>
                    <a:p>
                      <a:pPr algn="ctr"/>
                      <a:r>
                        <a:rPr lang="en-150" sz="1600" b="0" kern="100" dirty="0">
                          <a:effectLst/>
                          <a:latin typeface="Bookman Old Style" panose="02050604050505020204" pitchFamily="18" charset="0"/>
                        </a:rPr>
                        <a:t>Π/Υ</a:t>
                      </a:r>
                      <a:endParaRPr lang="en-150" sz="16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b"/>
                </a:tc>
                <a:extLst>
                  <a:ext uri="{0D108BD9-81ED-4DB2-BD59-A6C34878D82A}">
                    <a16:rowId xmlns:a16="http://schemas.microsoft.com/office/drawing/2014/main" val="4043971308"/>
                  </a:ext>
                </a:extLst>
              </a:tr>
              <a:tr h="274687">
                <a:tc>
                  <a:txBody>
                    <a:bodyPr/>
                    <a:lstStyle/>
                    <a:p>
                      <a:pPr algn="l"/>
                      <a:r>
                        <a:rPr lang="en-150" sz="1800" b="0" kern="100" dirty="0">
                          <a:effectLst/>
                          <a:latin typeface="Bookman Old Style" panose="02050604050505020204" pitchFamily="18" charset="0"/>
                        </a:rPr>
                        <a:t>Κατα</a:t>
                      </a:r>
                      <a:r>
                        <a:rPr lang="en-150" sz="1800" b="0" kern="100" dirty="0" err="1">
                          <a:effectLst/>
                          <a:latin typeface="Bookman Old Style" panose="02050604050505020204" pitchFamily="18" charset="0"/>
                        </a:rPr>
                        <a:t>σκευή</a:t>
                      </a:r>
                      <a:r>
                        <a:rPr lang="en-150" sz="1800" b="0" kern="100" dirty="0">
                          <a:effectLst/>
                          <a:latin typeface="Bookman Old Style" panose="02050604050505020204" pitchFamily="18" charset="0"/>
                        </a:rPr>
                        <a:t> σπ</a:t>
                      </a:r>
                      <a:r>
                        <a:rPr lang="en-150" sz="1800" b="0" kern="100" dirty="0" err="1">
                          <a:effectLst/>
                          <a:latin typeface="Bookman Old Style" panose="02050604050505020204" pitchFamily="18" charset="0"/>
                        </a:rPr>
                        <a:t>ιτιού</a:t>
                      </a:r>
                      <a:r>
                        <a:rPr lang="en-150" sz="1800" b="0" kern="100" dirty="0">
                          <a:effectLst/>
                          <a:latin typeface="Bookman Old Style" panose="02050604050505020204" pitchFamily="18" charset="0"/>
                        </a:rPr>
                        <a:t> </a:t>
                      </a:r>
                      <a:r>
                        <a:rPr lang="en-150" sz="1800" b="0" kern="100" dirty="0" err="1">
                          <a:effectLst/>
                          <a:latin typeface="Bookman Old Style" panose="02050604050505020204" pitchFamily="18" charset="0"/>
                        </a:rPr>
                        <a:t>γυμν</a:t>
                      </a:r>
                      <a:r>
                        <a:rPr lang="en-150" sz="1800" b="0" kern="100" dirty="0">
                          <a:effectLst/>
                          <a:latin typeface="Bookman Old Style" panose="02050604050505020204" pitchFamily="18" charset="0"/>
                        </a:rPr>
                        <a:t>αστικής  </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tc>
                  <a:txBody>
                    <a:bodyPr/>
                    <a:lstStyle/>
                    <a:p>
                      <a:pPr algn="r"/>
                      <a:r>
                        <a:rPr lang="en-150" sz="1600" kern="100">
                          <a:effectLst/>
                          <a:latin typeface="Bookman Old Style" panose="02050604050505020204" pitchFamily="18" charset="0"/>
                        </a:rPr>
                        <a:t>3.969.477</a:t>
                      </a:r>
                      <a:endParaRPr lang="en-150" sz="1600" kern="10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extLst>
                  <a:ext uri="{0D108BD9-81ED-4DB2-BD59-A6C34878D82A}">
                    <a16:rowId xmlns:a16="http://schemas.microsoft.com/office/drawing/2014/main" val="2759909"/>
                  </a:ext>
                </a:extLst>
              </a:tr>
              <a:tr h="274687">
                <a:tc>
                  <a:txBody>
                    <a:bodyPr/>
                    <a:lstStyle/>
                    <a:p>
                      <a:pPr algn="l"/>
                      <a:r>
                        <a:rPr lang="en-150" sz="1800" b="0" kern="100" dirty="0" err="1">
                          <a:effectLst/>
                          <a:latin typeface="Bookman Old Style" panose="02050604050505020204" pitchFamily="18" charset="0"/>
                        </a:rPr>
                        <a:t>Αξιο</a:t>
                      </a:r>
                      <a:r>
                        <a:rPr lang="en-150" sz="1800" b="0" kern="100" dirty="0">
                          <a:effectLst/>
                          <a:latin typeface="Bookman Old Style" panose="02050604050505020204" pitchFamily="18" charset="0"/>
                        </a:rPr>
                        <a:t>ποίηση χώρων δυτικού τομέα για αθλητικές εγκαταστάσεις  </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tc>
                  <a:txBody>
                    <a:bodyPr/>
                    <a:lstStyle/>
                    <a:p>
                      <a:pPr algn="r"/>
                      <a:r>
                        <a:rPr lang="en-150" sz="1600" kern="100">
                          <a:effectLst/>
                          <a:latin typeface="Bookman Old Style" panose="02050604050505020204" pitchFamily="18" charset="0"/>
                        </a:rPr>
                        <a:t>3.408.727</a:t>
                      </a:r>
                      <a:endParaRPr lang="en-150" sz="1600" kern="10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extLst>
                  <a:ext uri="{0D108BD9-81ED-4DB2-BD59-A6C34878D82A}">
                    <a16:rowId xmlns:a16="http://schemas.microsoft.com/office/drawing/2014/main" val="2161941624"/>
                  </a:ext>
                </a:extLst>
              </a:tr>
              <a:tr h="274687">
                <a:tc>
                  <a:txBody>
                    <a:bodyPr/>
                    <a:lstStyle/>
                    <a:p>
                      <a:pPr algn="l"/>
                      <a:r>
                        <a:rPr lang="en-150" sz="1800" b="0" kern="100" dirty="0">
                          <a:effectLst/>
                          <a:latin typeface="Bookman Old Style" panose="02050604050505020204" pitchFamily="18" charset="0"/>
                        </a:rPr>
                        <a:t>Επ</a:t>
                      </a:r>
                      <a:r>
                        <a:rPr lang="en-150" sz="1800" b="0" kern="100" dirty="0" err="1">
                          <a:effectLst/>
                          <a:latin typeface="Bookman Old Style" panose="02050604050505020204" pitchFamily="18" charset="0"/>
                        </a:rPr>
                        <a:t>έκτ</a:t>
                      </a:r>
                      <a:r>
                        <a:rPr lang="en-150" sz="1800" b="0" kern="100" dirty="0">
                          <a:effectLst/>
                          <a:latin typeface="Bookman Old Style" panose="02050604050505020204" pitchFamily="18" charset="0"/>
                        </a:rPr>
                        <a:t>αση αθλητικών υποδομών κλειστού κολυμβητηρίου </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tc>
                  <a:txBody>
                    <a:bodyPr/>
                    <a:lstStyle/>
                    <a:p>
                      <a:pPr algn="r"/>
                      <a:r>
                        <a:rPr lang="en-150" sz="1600" kern="100">
                          <a:effectLst/>
                          <a:latin typeface="Bookman Old Style" panose="02050604050505020204" pitchFamily="18" charset="0"/>
                        </a:rPr>
                        <a:t>3.337.590</a:t>
                      </a:r>
                      <a:endParaRPr lang="en-150" sz="1600" kern="10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extLst>
                  <a:ext uri="{0D108BD9-81ED-4DB2-BD59-A6C34878D82A}">
                    <a16:rowId xmlns:a16="http://schemas.microsoft.com/office/drawing/2014/main" val="2029726272"/>
                  </a:ext>
                </a:extLst>
              </a:tr>
              <a:tr h="274687">
                <a:tc>
                  <a:txBody>
                    <a:bodyPr/>
                    <a:lstStyle/>
                    <a:p>
                      <a:pPr algn="l"/>
                      <a:r>
                        <a:rPr lang="en-150" sz="1800" b="0" kern="100" dirty="0" err="1">
                          <a:effectLst/>
                          <a:latin typeface="Bookman Old Style" panose="02050604050505020204" pitchFamily="18" charset="0"/>
                        </a:rPr>
                        <a:t>Ενο</a:t>
                      </a:r>
                      <a:r>
                        <a:rPr lang="en-150" sz="1800" b="0" kern="100" dirty="0">
                          <a:effectLst/>
                          <a:latin typeface="Bookman Old Style" panose="02050604050505020204" pitchFamily="18" charset="0"/>
                        </a:rPr>
                        <a:t>ποίηση δικτύου ποδηλατοδρόμων </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tc>
                  <a:txBody>
                    <a:bodyPr/>
                    <a:lstStyle/>
                    <a:p>
                      <a:pPr algn="r"/>
                      <a:r>
                        <a:rPr lang="en-150" sz="1600" kern="100">
                          <a:effectLst/>
                          <a:latin typeface="Bookman Old Style" panose="02050604050505020204" pitchFamily="18" charset="0"/>
                        </a:rPr>
                        <a:t>2.301.286</a:t>
                      </a:r>
                      <a:endParaRPr lang="en-150" sz="1600" kern="10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extLst>
                  <a:ext uri="{0D108BD9-81ED-4DB2-BD59-A6C34878D82A}">
                    <a16:rowId xmlns:a16="http://schemas.microsoft.com/office/drawing/2014/main" val="3312390881"/>
                  </a:ext>
                </a:extLst>
              </a:tr>
              <a:tr h="274687">
                <a:tc>
                  <a:txBody>
                    <a:bodyPr/>
                    <a:lstStyle/>
                    <a:p>
                      <a:pPr algn="l"/>
                      <a:r>
                        <a:rPr lang="en-150" sz="1800" b="0" kern="100" dirty="0" err="1">
                          <a:effectLst/>
                          <a:latin typeface="Bookman Old Style" panose="02050604050505020204" pitchFamily="18" charset="0"/>
                        </a:rPr>
                        <a:t>Δομή</a:t>
                      </a:r>
                      <a:r>
                        <a:rPr lang="en-150" sz="1800" b="0" kern="100" dirty="0">
                          <a:effectLst/>
                          <a:latin typeface="Bookman Old Style" panose="02050604050505020204" pitchFamily="18" charset="0"/>
                        </a:rPr>
                        <a:t> </a:t>
                      </a:r>
                      <a:r>
                        <a:rPr lang="en-150" sz="1800" b="0" kern="100" dirty="0" err="1">
                          <a:effectLst/>
                          <a:latin typeface="Bookman Old Style" panose="02050604050505020204" pitchFamily="18" charset="0"/>
                        </a:rPr>
                        <a:t>στήριξης</a:t>
                      </a:r>
                      <a:r>
                        <a:rPr lang="en-150" sz="1800" b="0" kern="100" dirty="0">
                          <a:effectLst/>
                          <a:latin typeface="Bookman Old Style" panose="02050604050505020204" pitchFamily="18" charset="0"/>
                        </a:rPr>
                        <a:t> επ</a:t>
                      </a:r>
                      <a:r>
                        <a:rPr lang="en-150" sz="1800" b="0" kern="100" dirty="0" err="1">
                          <a:effectLst/>
                          <a:latin typeface="Bookman Old Style" panose="02050604050505020204" pitchFamily="18" charset="0"/>
                        </a:rPr>
                        <a:t>ιχειρημ</a:t>
                      </a:r>
                      <a:r>
                        <a:rPr lang="en-150" sz="1800" b="0" kern="100" dirty="0">
                          <a:effectLst/>
                          <a:latin typeface="Bookman Old Style" panose="02050604050505020204" pitchFamily="18" charset="0"/>
                        </a:rPr>
                        <a:t>ατικότητας </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tc>
                  <a:txBody>
                    <a:bodyPr/>
                    <a:lstStyle/>
                    <a:p>
                      <a:pPr algn="r"/>
                      <a:r>
                        <a:rPr lang="en-150" sz="1600" kern="100">
                          <a:effectLst/>
                          <a:latin typeface="Bookman Old Style" panose="02050604050505020204" pitchFamily="18" charset="0"/>
                        </a:rPr>
                        <a:t>500.000</a:t>
                      </a:r>
                      <a:endParaRPr lang="en-150" sz="1600" kern="10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extLst>
                  <a:ext uri="{0D108BD9-81ED-4DB2-BD59-A6C34878D82A}">
                    <a16:rowId xmlns:a16="http://schemas.microsoft.com/office/drawing/2014/main" val="786678894"/>
                  </a:ext>
                </a:extLst>
              </a:tr>
              <a:tr h="274687">
                <a:tc>
                  <a:txBody>
                    <a:bodyPr/>
                    <a:lstStyle/>
                    <a:p>
                      <a:pPr algn="l"/>
                      <a:r>
                        <a:rPr lang="en-150" sz="1800" b="0" kern="100" dirty="0" err="1">
                          <a:effectLst/>
                          <a:latin typeface="Bookman Old Style" panose="02050604050505020204" pitchFamily="18" charset="0"/>
                        </a:rPr>
                        <a:t>Ανά</a:t>
                      </a:r>
                      <a:r>
                        <a:rPr lang="en-150" sz="1800" b="0" kern="100" dirty="0">
                          <a:effectLst/>
                          <a:latin typeface="Bookman Old Style" panose="02050604050505020204" pitchFamily="18" charset="0"/>
                        </a:rPr>
                        <a:t>πτυξη αθλητικού τουρισμού στην Αλεξανδρούπολη </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tc>
                  <a:txBody>
                    <a:bodyPr/>
                    <a:lstStyle/>
                    <a:p>
                      <a:pPr algn="r"/>
                      <a:r>
                        <a:rPr lang="en-150" sz="1600" kern="100" dirty="0">
                          <a:effectLst/>
                          <a:latin typeface="Bookman Old Style" panose="02050604050505020204" pitchFamily="18" charset="0"/>
                        </a:rPr>
                        <a:t>350.000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extLst>
                  <a:ext uri="{0D108BD9-81ED-4DB2-BD59-A6C34878D82A}">
                    <a16:rowId xmlns:a16="http://schemas.microsoft.com/office/drawing/2014/main" val="2455526347"/>
                  </a:ext>
                </a:extLst>
              </a:tr>
              <a:tr h="549375">
                <a:tc>
                  <a:txBody>
                    <a:bodyPr/>
                    <a:lstStyle/>
                    <a:p>
                      <a:pPr algn="l"/>
                      <a:r>
                        <a:rPr lang="en-150" sz="1800" b="0" kern="100" dirty="0" err="1">
                          <a:effectLst/>
                          <a:latin typeface="Bookman Old Style" panose="02050604050505020204" pitchFamily="18" charset="0"/>
                        </a:rPr>
                        <a:t>Προμήθει</a:t>
                      </a:r>
                      <a:r>
                        <a:rPr lang="en-150" sz="1800" b="0" kern="100" dirty="0">
                          <a:effectLst/>
                          <a:latin typeface="Bookman Old Style" panose="02050604050505020204" pitchFamily="18" charset="0"/>
                        </a:rPr>
                        <a:t>α και εγκατάσταση αστικού εξοπλισμού για τη βελτίωση της λειτουργικότητας της πόλης </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tc>
                  <a:txBody>
                    <a:bodyPr/>
                    <a:lstStyle/>
                    <a:p>
                      <a:pPr algn="r"/>
                      <a:r>
                        <a:rPr lang="en-150" sz="1600" kern="100" dirty="0">
                          <a:effectLst/>
                          <a:latin typeface="Bookman Old Style" panose="02050604050505020204" pitchFamily="18" charset="0"/>
                        </a:rPr>
                        <a:t>190.000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extLst>
                  <a:ext uri="{0D108BD9-81ED-4DB2-BD59-A6C34878D82A}">
                    <a16:rowId xmlns:a16="http://schemas.microsoft.com/office/drawing/2014/main" val="3591630608"/>
                  </a:ext>
                </a:extLst>
              </a:tr>
              <a:tr h="274687">
                <a:tc>
                  <a:txBody>
                    <a:bodyPr/>
                    <a:lstStyle/>
                    <a:p>
                      <a:pPr algn="l"/>
                      <a:r>
                        <a:rPr lang="el-GR" sz="1800" b="0" kern="100" dirty="0">
                          <a:effectLst/>
                          <a:latin typeface="Bookman Old Style" panose="02050604050505020204" pitchFamily="18" charset="0"/>
                        </a:rPr>
                        <a:t>Τεχνική Βοήθεια Αστικής Αρχής</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tc>
                  <a:txBody>
                    <a:bodyPr/>
                    <a:lstStyle/>
                    <a:p>
                      <a:pPr algn="r"/>
                      <a:r>
                        <a:rPr lang="en-150" sz="1600" kern="100" dirty="0">
                          <a:effectLst/>
                          <a:latin typeface="Bookman Old Style" panose="02050604050505020204" pitchFamily="18" charset="0"/>
                        </a:rPr>
                        <a:t>50.000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extLst>
                  <a:ext uri="{0D108BD9-81ED-4DB2-BD59-A6C34878D82A}">
                    <a16:rowId xmlns:a16="http://schemas.microsoft.com/office/drawing/2014/main" val="3977273062"/>
                  </a:ext>
                </a:extLst>
              </a:tr>
              <a:tr h="274687">
                <a:tc>
                  <a:txBody>
                    <a:bodyPr/>
                    <a:lstStyle/>
                    <a:p>
                      <a:pPr algn="l"/>
                      <a:r>
                        <a:rPr lang="en-150" sz="1800" b="0" kern="100" dirty="0" err="1">
                          <a:effectLst/>
                          <a:latin typeface="Bookman Old Style" panose="02050604050505020204" pitchFamily="18" charset="0"/>
                        </a:rPr>
                        <a:t>Συμμετοχή</a:t>
                      </a:r>
                      <a:r>
                        <a:rPr lang="en-150" sz="1800" b="0" kern="100" dirty="0">
                          <a:effectLst/>
                          <a:latin typeface="Bookman Old Style" panose="02050604050505020204" pitchFamily="18" charset="0"/>
                        </a:rPr>
                        <a:t> </a:t>
                      </a:r>
                      <a:r>
                        <a:rPr lang="en-150" sz="1800" b="0" kern="100" dirty="0" err="1">
                          <a:effectLst/>
                          <a:latin typeface="Bookman Old Style" panose="02050604050505020204" pitchFamily="18" charset="0"/>
                        </a:rPr>
                        <a:t>στις</a:t>
                      </a:r>
                      <a:r>
                        <a:rPr lang="en-150" sz="1800" b="0" kern="100" dirty="0">
                          <a:effectLst/>
                          <a:latin typeface="Bookman Old Style" panose="02050604050505020204" pitchFamily="18" charset="0"/>
                        </a:rPr>
                        <a:t> </a:t>
                      </a:r>
                      <a:r>
                        <a:rPr lang="en-150" sz="1800" b="0" kern="100" dirty="0" err="1">
                          <a:effectLst/>
                          <a:latin typeface="Bookman Old Style" panose="02050604050505020204" pitchFamily="18" charset="0"/>
                        </a:rPr>
                        <a:t>Δράσεις</a:t>
                      </a:r>
                      <a:r>
                        <a:rPr lang="en-150" sz="1800" b="0" kern="100" dirty="0">
                          <a:effectLst/>
                          <a:latin typeface="Bookman Old Style" panose="02050604050505020204" pitchFamily="18" charset="0"/>
                        </a:rPr>
                        <a:t> </a:t>
                      </a:r>
                      <a:r>
                        <a:rPr lang="en-150" sz="1800" b="0" kern="100" dirty="0" err="1">
                          <a:effectLst/>
                          <a:latin typeface="Bookman Old Style" panose="02050604050505020204" pitchFamily="18" charset="0"/>
                        </a:rPr>
                        <a:t>δικτύωσης</a:t>
                      </a:r>
                      <a:r>
                        <a:rPr lang="en-150" sz="1800" b="0" kern="100" dirty="0">
                          <a:effectLst/>
                          <a:latin typeface="Bookman Old Style" panose="02050604050505020204" pitchFamily="18" charset="0"/>
                        </a:rPr>
                        <a:t> </a:t>
                      </a:r>
                      <a:r>
                        <a:rPr lang="en-150" sz="1800" b="0" kern="100" dirty="0" err="1">
                          <a:effectLst/>
                          <a:latin typeface="Bookman Old Style" panose="02050604050505020204" pitchFamily="18" charset="0"/>
                        </a:rPr>
                        <a:t>των</a:t>
                      </a:r>
                      <a:r>
                        <a:rPr lang="en-150" sz="1800" b="0" kern="100" dirty="0">
                          <a:effectLst/>
                          <a:latin typeface="Bookman Old Style" panose="02050604050505020204" pitchFamily="18" charset="0"/>
                        </a:rPr>
                        <a:t> </a:t>
                      </a:r>
                      <a:r>
                        <a:rPr lang="en-150" sz="1800" b="0" kern="100" dirty="0" err="1">
                          <a:effectLst/>
                          <a:latin typeface="Bookman Old Style" panose="02050604050505020204" pitchFamily="18" charset="0"/>
                        </a:rPr>
                        <a:t>Στρ</a:t>
                      </a:r>
                      <a:r>
                        <a:rPr lang="en-150" sz="1800" b="0" kern="100" dirty="0">
                          <a:effectLst/>
                          <a:latin typeface="Bookman Old Style" panose="02050604050505020204" pitchFamily="18" charset="0"/>
                        </a:rPr>
                        <a:t>ατηγικών ΒΑΑ Περιφέρειας ΑΜΘ </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tc>
                  <a:txBody>
                    <a:bodyPr/>
                    <a:lstStyle/>
                    <a:p>
                      <a:pPr algn="r"/>
                      <a:r>
                        <a:rPr lang="en-150" sz="1600" kern="100" dirty="0">
                          <a:effectLst/>
                          <a:latin typeface="Bookman Old Style" panose="02050604050505020204" pitchFamily="18" charset="0"/>
                        </a:rPr>
                        <a:t>50.000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extLst>
                  <a:ext uri="{0D108BD9-81ED-4DB2-BD59-A6C34878D82A}">
                    <a16:rowId xmlns:a16="http://schemas.microsoft.com/office/drawing/2014/main" val="1754003657"/>
                  </a:ext>
                </a:extLst>
              </a:tr>
              <a:tr h="274687">
                <a:tc>
                  <a:txBody>
                    <a:bodyPr/>
                    <a:lstStyle/>
                    <a:p>
                      <a:pPr algn="l"/>
                      <a:r>
                        <a:rPr lang="el-GR" sz="1800" b="0" kern="100" dirty="0">
                          <a:effectLst/>
                          <a:latin typeface="Bookman Old Style" panose="02050604050505020204" pitchFamily="18" charset="0"/>
                        </a:rPr>
                        <a:t>Δημοσιότητα </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tc>
                  <a:txBody>
                    <a:bodyPr/>
                    <a:lstStyle/>
                    <a:p>
                      <a:pPr algn="r"/>
                      <a:r>
                        <a:rPr lang="en-150" sz="1600" kern="100" dirty="0">
                          <a:effectLst/>
                          <a:latin typeface="Bookman Old Style" panose="02050604050505020204" pitchFamily="18" charset="0"/>
                        </a:rPr>
                        <a:t>42.920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extLst>
                  <a:ext uri="{0D108BD9-81ED-4DB2-BD59-A6C34878D82A}">
                    <a16:rowId xmlns:a16="http://schemas.microsoft.com/office/drawing/2014/main" val="4076320567"/>
                  </a:ext>
                </a:extLst>
              </a:tr>
              <a:tr h="274687">
                <a:tc>
                  <a:txBody>
                    <a:bodyPr/>
                    <a:lstStyle/>
                    <a:p>
                      <a:pPr algn="l"/>
                      <a:r>
                        <a:rPr lang="en-150" sz="1800" b="0" kern="100" dirty="0">
                          <a:effectLst/>
                          <a:latin typeface="Bookman Old Style" panose="02050604050505020204" pitchFamily="18" charset="0"/>
                        </a:rPr>
                        <a:t>ΣΥΝΟΛΟ </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tc>
                  <a:txBody>
                    <a:bodyPr/>
                    <a:lstStyle/>
                    <a:p>
                      <a:pPr algn="r"/>
                      <a:r>
                        <a:rPr lang="en-150" sz="1600" kern="100" dirty="0">
                          <a:effectLst/>
                          <a:latin typeface="Bookman Old Style" panose="02050604050505020204" pitchFamily="18" charset="0"/>
                        </a:rPr>
                        <a:t>14.200.000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b"/>
                </a:tc>
                <a:extLst>
                  <a:ext uri="{0D108BD9-81ED-4DB2-BD59-A6C34878D82A}">
                    <a16:rowId xmlns:a16="http://schemas.microsoft.com/office/drawing/2014/main" val="4249935131"/>
                  </a:ext>
                </a:extLst>
              </a:tr>
              <a:tr h="274687">
                <a:tc>
                  <a:txBody>
                    <a:bodyPr/>
                    <a:lstStyle/>
                    <a:p>
                      <a:pPr algn="just"/>
                      <a:endParaRPr lang="en-150" sz="1800" b="0" kern="100" dirty="0">
                        <a:effectLst/>
                        <a:latin typeface="Bookman Old Style" panose="02050604050505020204" pitchFamily="18" charset="0"/>
                      </a:endParaRPr>
                    </a:p>
                  </a:txBody>
                  <a:tcPr marL="55693" marR="55693" marT="0" marB="0" anchor="ctr"/>
                </a:tc>
                <a:tc>
                  <a:txBody>
                    <a:bodyPr/>
                    <a:lstStyle/>
                    <a:p>
                      <a:pPr algn="just"/>
                      <a:endParaRPr lang="en-150" sz="1600" kern="100" dirty="0">
                        <a:effectLst/>
                        <a:latin typeface="Bookman Old Style" panose="02050604050505020204" pitchFamily="18" charset="0"/>
                      </a:endParaRPr>
                    </a:p>
                  </a:txBody>
                  <a:tcPr marL="55693" marR="55693" marT="0" marB="0" anchor="b"/>
                </a:tc>
                <a:extLst>
                  <a:ext uri="{0D108BD9-81ED-4DB2-BD59-A6C34878D82A}">
                    <a16:rowId xmlns:a16="http://schemas.microsoft.com/office/drawing/2014/main" val="2881457093"/>
                  </a:ext>
                </a:extLst>
              </a:tr>
              <a:tr h="274687">
                <a:tc>
                  <a:txBody>
                    <a:bodyPr/>
                    <a:lstStyle/>
                    <a:p>
                      <a:pPr algn="ctr"/>
                      <a:r>
                        <a:rPr lang="en-US" sz="1800" b="0" kern="100" dirty="0">
                          <a:effectLst/>
                          <a:latin typeface="Bookman Old Style" panose="02050604050505020204" pitchFamily="18" charset="0"/>
                        </a:rPr>
                        <a:t>ΕΚΤ+</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tc>
                  <a:txBody>
                    <a:bodyPr/>
                    <a:lstStyle/>
                    <a:p>
                      <a:pPr algn="ctr"/>
                      <a:r>
                        <a:rPr lang="en-150" sz="1600" kern="100" dirty="0">
                          <a:effectLst/>
                          <a:latin typeface="Bookman Old Style" panose="02050604050505020204" pitchFamily="18" charset="0"/>
                        </a:rPr>
                        <a:t>Π/Υ</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extLst>
                  <a:ext uri="{0D108BD9-81ED-4DB2-BD59-A6C34878D82A}">
                    <a16:rowId xmlns:a16="http://schemas.microsoft.com/office/drawing/2014/main" val="1362138716"/>
                  </a:ext>
                </a:extLst>
              </a:tr>
              <a:tr h="274687">
                <a:tc>
                  <a:txBody>
                    <a:bodyPr/>
                    <a:lstStyle/>
                    <a:p>
                      <a:pPr algn="l"/>
                      <a:r>
                        <a:rPr lang="en-150" sz="1800" b="0" kern="100" dirty="0" err="1">
                          <a:effectLst/>
                          <a:latin typeface="Bookman Old Style" panose="02050604050505020204" pitchFamily="18" charset="0"/>
                        </a:rPr>
                        <a:t>Δίκτυο</a:t>
                      </a:r>
                      <a:r>
                        <a:rPr lang="en-150" sz="1800" b="0" kern="100" dirty="0">
                          <a:effectLst/>
                          <a:latin typeface="Bookman Old Style" panose="02050604050505020204" pitchFamily="18" charset="0"/>
                        </a:rPr>
                        <a:t> υπ</a:t>
                      </a:r>
                      <a:r>
                        <a:rPr lang="en-150" sz="1800" b="0" kern="100" dirty="0" err="1">
                          <a:effectLst/>
                          <a:latin typeface="Bookman Old Style" panose="02050604050505020204" pitchFamily="18" charset="0"/>
                        </a:rPr>
                        <a:t>ηρεσιών</a:t>
                      </a:r>
                      <a:r>
                        <a:rPr lang="en-150" sz="1800" b="0" kern="100" dirty="0">
                          <a:effectLst/>
                          <a:latin typeface="Bookman Old Style" panose="02050604050505020204" pitchFamily="18" charset="0"/>
                        </a:rPr>
                        <a:t> </a:t>
                      </a:r>
                      <a:r>
                        <a:rPr lang="en-150" sz="1800" b="0" kern="100" dirty="0" err="1">
                          <a:effectLst/>
                          <a:latin typeface="Bookman Old Style" panose="02050604050505020204" pitchFamily="18" charset="0"/>
                        </a:rPr>
                        <a:t>κοινωνικής</a:t>
                      </a:r>
                      <a:r>
                        <a:rPr lang="en-150" sz="1800" b="0" kern="100" dirty="0">
                          <a:effectLst/>
                          <a:latin typeface="Bookman Old Style" panose="02050604050505020204" pitchFamily="18" charset="0"/>
                        </a:rPr>
                        <a:t> </a:t>
                      </a:r>
                      <a:r>
                        <a:rPr lang="en-150" sz="1800" b="0" kern="100" dirty="0" err="1">
                          <a:effectLst/>
                          <a:latin typeface="Bookman Old Style" panose="02050604050505020204" pitchFamily="18" charset="0"/>
                        </a:rPr>
                        <a:t>έντ</a:t>
                      </a:r>
                      <a:r>
                        <a:rPr lang="en-150" sz="1800" b="0" kern="100" dirty="0">
                          <a:effectLst/>
                          <a:latin typeface="Bookman Old Style" panose="02050604050505020204" pitchFamily="18" charset="0"/>
                        </a:rPr>
                        <a:t>αξης </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tc>
                  <a:txBody>
                    <a:bodyPr/>
                    <a:lstStyle/>
                    <a:p>
                      <a:pPr algn="r"/>
                      <a:r>
                        <a:rPr lang="en-150" sz="1600" kern="100" dirty="0">
                          <a:effectLst/>
                          <a:latin typeface="Bookman Old Style" panose="02050604050505020204" pitchFamily="18" charset="0"/>
                        </a:rPr>
                        <a:t>450.000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extLst>
                  <a:ext uri="{0D108BD9-81ED-4DB2-BD59-A6C34878D82A}">
                    <a16:rowId xmlns:a16="http://schemas.microsoft.com/office/drawing/2014/main" val="2583527298"/>
                  </a:ext>
                </a:extLst>
              </a:tr>
              <a:tr h="274687">
                <a:tc>
                  <a:txBody>
                    <a:bodyPr/>
                    <a:lstStyle/>
                    <a:p>
                      <a:pPr algn="l"/>
                      <a:r>
                        <a:rPr lang="en-150" sz="1800" b="0" kern="100" dirty="0" err="1">
                          <a:effectLst/>
                          <a:latin typeface="Bookman Old Style" panose="02050604050505020204" pitchFamily="18" charset="0"/>
                        </a:rPr>
                        <a:t>Άθληση</a:t>
                      </a:r>
                      <a:r>
                        <a:rPr lang="en-150" sz="1800" b="0" kern="100" dirty="0">
                          <a:effectLst/>
                          <a:latin typeface="Bookman Old Style" panose="02050604050505020204" pitchFamily="18" charset="0"/>
                        </a:rPr>
                        <a:t> και </a:t>
                      </a:r>
                      <a:r>
                        <a:rPr lang="en-150" sz="1800" b="0" kern="100" dirty="0" err="1">
                          <a:effectLst/>
                          <a:latin typeface="Bookman Old Style" panose="02050604050505020204" pitchFamily="18" charset="0"/>
                        </a:rPr>
                        <a:t>κίνηση</a:t>
                      </a:r>
                      <a:r>
                        <a:rPr lang="en-150" sz="1800" b="0" kern="100" dirty="0">
                          <a:effectLst/>
                          <a:latin typeface="Bookman Old Style" panose="02050604050505020204" pitchFamily="18" charset="0"/>
                        </a:rPr>
                        <a:t> </a:t>
                      </a:r>
                      <a:r>
                        <a:rPr lang="en-150" sz="1800" b="0" kern="100" dirty="0" err="1">
                          <a:effectLst/>
                          <a:latin typeface="Bookman Old Style" panose="02050604050505020204" pitchFamily="18" charset="0"/>
                        </a:rPr>
                        <a:t>στην</a:t>
                      </a:r>
                      <a:r>
                        <a:rPr lang="en-150" sz="1800" b="0" kern="100" dirty="0">
                          <a:effectLst/>
                          <a:latin typeface="Bookman Old Style" panose="02050604050505020204" pitchFamily="18" charset="0"/>
                        </a:rPr>
                        <a:t> π</a:t>
                      </a:r>
                      <a:r>
                        <a:rPr lang="en-150" sz="1800" b="0" kern="100" dirty="0" err="1">
                          <a:effectLst/>
                          <a:latin typeface="Bookman Old Style" panose="02050604050505020204" pitchFamily="18" charset="0"/>
                        </a:rPr>
                        <a:t>όλη</a:t>
                      </a:r>
                      <a:r>
                        <a:rPr lang="en-150" sz="1800" b="0" kern="100" dirty="0">
                          <a:effectLst/>
                          <a:latin typeface="Bookman Old Style" panose="02050604050505020204" pitchFamily="18" charset="0"/>
                        </a:rPr>
                        <a:t> </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tc>
                  <a:txBody>
                    <a:bodyPr/>
                    <a:lstStyle/>
                    <a:p>
                      <a:pPr algn="r"/>
                      <a:r>
                        <a:rPr lang="en-150" sz="1600" kern="100" dirty="0">
                          <a:effectLst/>
                          <a:latin typeface="Bookman Old Style" panose="02050604050505020204" pitchFamily="18" charset="0"/>
                        </a:rPr>
                        <a:t>297.000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extLst>
                  <a:ext uri="{0D108BD9-81ED-4DB2-BD59-A6C34878D82A}">
                    <a16:rowId xmlns:a16="http://schemas.microsoft.com/office/drawing/2014/main" val="1370117874"/>
                  </a:ext>
                </a:extLst>
              </a:tr>
              <a:tr h="274687">
                <a:tc>
                  <a:txBody>
                    <a:bodyPr/>
                    <a:lstStyle/>
                    <a:p>
                      <a:pPr algn="l"/>
                      <a:r>
                        <a:rPr lang="en-150" sz="1800" b="0" kern="100" dirty="0" err="1">
                          <a:effectLst/>
                          <a:latin typeface="Bookman Old Style" panose="02050604050505020204" pitchFamily="18" charset="0"/>
                        </a:rPr>
                        <a:t>Ενημέρωση</a:t>
                      </a:r>
                      <a:r>
                        <a:rPr lang="en-150" sz="1800" b="0" kern="100" dirty="0">
                          <a:effectLst/>
                          <a:latin typeface="Bookman Old Style" panose="02050604050505020204" pitchFamily="18" charset="0"/>
                        </a:rPr>
                        <a:t> - </a:t>
                      </a:r>
                      <a:r>
                        <a:rPr lang="en-150" sz="1800" b="0" kern="100" dirty="0" err="1">
                          <a:effectLst/>
                          <a:latin typeface="Bookman Old Style" panose="02050604050505020204" pitchFamily="18" charset="0"/>
                        </a:rPr>
                        <a:t>Ευ</a:t>
                      </a:r>
                      <a:r>
                        <a:rPr lang="en-150" sz="1800" b="0" kern="100" dirty="0">
                          <a:effectLst/>
                          <a:latin typeface="Bookman Old Style" panose="02050604050505020204" pitchFamily="18" charset="0"/>
                        </a:rPr>
                        <a:t>αισθητοποίηση σε θέματα αυτισμού και ΑμεΑ </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tc>
                  <a:txBody>
                    <a:bodyPr/>
                    <a:lstStyle/>
                    <a:p>
                      <a:pPr algn="r"/>
                      <a:r>
                        <a:rPr lang="en-150" sz="1600" kern="100" dirty="0">
                          <a:effectLst/>
                          <a:latin typeface="Bookman Old Style" panose="02050604050505020204" pitchFamily="18" charset="0"/>
                        </a:rPr>
                        <a:t>85.300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extLst>
                  <a:ext uri="{0D108BD9-81ED-4DB2-BD59-A6C34878D82A}">
                    <a16:rowId xmlns:a16="http://schemas.microsoft.com/office/drawing/2014/main" val="2056307544"/>
                  </a:ext>
                </a:extLst>
              </a:tr>
              <a:tr h="274687">
                <a:tc>
                  <a:txBody>
                    <a:bodyPr/>
                    <a:lstStyle/>
                    <a:p>
                      <a:pPr algn="l"/>
                      <a:r>
                        <a:rPr lang="en-150" sz="1800" b="0" kern="100" dirty="0" err="1">
                          <a:effectLst/>
                          <a:latin typeface="Bookman Old Style" panose="02050604050505020204" pitchFamily="18" charset="0"/>
                        </a:rPr>
                        <a:t>Στοχευμένες</a:t>
                      </a:r>
                      <a:r>
                        <a:rPr lang="en-150" sz="1800" b="0" kern="100" dirty="0">
                          <a:effectLst/>
                          <a:latin typeface="Bookman Old Style" panose="02050604050505020204" pitchFamily="18" charset="0"/>
                        </a:rPr>
                        <a:t> </a:t>
                      </a:r>
                      <a:r>
                        <a:rPr lang="en-150" sz="1800" b="0" kern="100" dirty="0" err="1">
                          <a:effectLst/>
                          <a:latin typeface="Bookman Old Style" panose="02050604050505020204" pitchFamily="18" charset="0"/>
                        </a:rPr>
                        <a:t>δράσεις</a:t>
                      </a:r>
                      <a:r>
                        <a:rPr lang="en-150" sz="1800" b="0" kern="100" dirty="0">
                          <a:effectLst/>
                          <a:latin typeface="Bookman Old Style" panose="02050604050505020204" pitchFamily="18" charset="0"/>
                        </a:rPr>
                        <a:t> κα</a:t>
                      </a:r>
                      <a:r>
                        <a:rPr lang="en-150" sz="1800" b="0" kern="100" dirty="0" err="1">
                          <a:effectLst/>
                          <a:latin typeface="Bookman Old Style" panose="02050604050505020204" pitchFamily="18" charset="0"/>
                        </a:rPr>
                        <a:t>τάρτισης</a:t>
                      </a:r>
                      <a:r>
                        <a:rPr lang="en-150" sz="1800" b="0" kern="100" dirty="0">
                          <a:effectLst/>
                          <a:latin typeface="Bookman Old Style" panose="02050604050505020204" pitchFamily="18" charset="0"/>
                        </a:rPr>
                        <a:t> </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tc>
                  <a:txBody>
                    <a:bodyPr/>
                    <a:lstStyle/>
                    <a:p>
                      <a:pPr algn="r"/>
                      <a:r>
                        <a:rPr lang="en-150" sz="1600" kern="100" dirty="0">
                          <a:effectLst/>
                          <a:latin typeface="Bookman Old Style" panose="02050604050505020204" pitchFamily="18" charset="0"/>
                        </a:rPr>
                        <a:t>67.700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extLst>
                  <a:ext uri="{0D108BD9-81ED-4DB2-BD59-A6C34878D82A}">
                    <a16:rowId xmlns:a16="http://schemas.microsoft.com/office/drawing/2014/main" val="2766811365"/>
                  </a:ext>
                </a:extLst>
              </a:tr>
              <a:tr h="274687">
                <a:tc>
                  <a:txBody>
                    <a:bodyPr/>
                    <a:lstStyle/>
                    <a:p>
                      <a:pPr algn="l"/>
                      <a:r>
                        <a:rPr lang="en-150" sz="1800" b="0" kern="100" dirty="0">
                          <a:effectLst/>
                          <a:latin typeface="Bookman Old Style" panose="02050604050505020204" pitchFamily="18" charset="0"/>
                        </a:rPr>
                        <a:t>ΣΥΝΟΛΟ </a:t>
                      </a:r>
                      <a:endParaRPr lang="en-150" sz="1800" b="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ctr"/>
                </a:tc>
                <a:tc>
                  <a:txBody>
                    <a:bodyPr/>
                    <a:lstStyle/>
                    <a:p>
                      <a:pPr algn="r"/>
                      <a:r>
                        <a:rPr lang="en-150" sz="1600" kern="100" dirty="0">
                          <a:effectLst/>
                          <a:latin typeface="Bookman Old Style" panose="02050604050505020204" pitchFamily="18" charset="0"/>
                        </a:rPr>
                        <a:t>900.000</a:t>
                      </a:r>
                      <a:endParaRPr lang="en-150" sz="1600" kern="100" dirty="0">
                        <a:effectLst/>
                        <a:latin typeface="Bookman Old Style" panose="02050604050505020204" pitchFamily="18" charset="0"/>
                        <a:ea typeface="Aptos" panose="020B0004020202020204" pitchFamily="34" charset="0"/>
                        <a:cs typeface="Arial" panose="020B0604020202020204" pitchFamily="34" charset="0"/>
                      </a:endParaRPr>
                    </a:p>
                  </a:txBody>
                  <a:tcPr marL="55693" marR="55693" marT="0" marB="0" anchor="b"/>
                </a:tc>
                <a:extLst>
                  <a:ext uri="{0D108BD9-81ED-4DB2-BD59-A6C34878D82A}">
                    <a16:rowId xmlns:a16="http://schemas.microsoft.com/office/drawing/2014/main" val="1884503732"/>
                  </a:ext>
                </a:extLst>
              </a:tr>
            </a:tbl>
          </a:graphicData>
        </a:graphic>
      </p:graphicFrame>
    </p:spTree>
    <p:extLst>
      <p:ext uri="{BB962C8B-B14F-4D97-AF65-F5344CB8AC3E}">
        <p14:creationId xmlns:p14="http://schemas.microsoft.com/office/powerpoint/2010/main" val="344618261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66120</TotalTime>
  <Words>1795</Words>
  <Application>Microsoft Office PowerPoint</Application>
  <PresentationFormat>Ευρεία οθόνη</PresentationFormat>
  <Paragraphs>382</Paragraphs>
  <Slides>23</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3</vt:i4>
      </vt:variant>
      <vt:variant>
        <vt:lpstr>Τίτλοι διαφανειών</vt:lpstr>
      </vt:variant>
      <vt:variant>
        <vt:i4>23</vt:i4>
      </vt:variant>
    </vt:vector>
  </HeadingPairs>
  <TitlesOfParts>
    <vt:vector size="33" baseType="lpstr">
      <vt:lpstr>Arial</vt:lpstr>
      <vt:lpstr>Bookman Old Style</vt:lpstr>
      <vt:lpstr>Calibri</vt:lpstr>
      <vt:lpstr>Segoe UI Symbol</vt:lpstr>
      <vt:lpstr>Symbol</vt:lpstr>
      <vt:lpstr>Trebuchet MS</vt:lpstr>
      <vt:lpstr>Wingdings</vt:lpstr>
      <vt:lpstr>Θέμα του Office</vt:lpstr>
      <vt:lpstr>Προσαρμοσμένη σχεδίαση</vt:lpstr>
      <vt:lpstr>1_Προσαρμοσμένη σχεδίαση</vt:lpstr>
      <vt:lpstr>Στρατηγικές Βιώσιμης Αστικής Ανάπτυξης (ΣΒΑΑ)  στο Περιφερειακό Πρόγραμμα (ΠεΠ)  «Ανατολική Μακεδονία, Θράκη» 2021-2027  Αλεξανδρούπολη, Δράμα, Καβάλα, Κομοτηνή, Ξάνθη, Ορεστιάδα</vt:lpstr>
      <vt:lpstr>Στρατηγικές Βιώσιμης Αστικής Ανάπτυξης (ΣΒΑΑ) στο ΠεΠ ΑΜΘ 2021-2027</vt:lpstr>
      <vt:lpstr>ΜΕΘΟΔΟΛΟΓΙΑ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Στρατηγικές Βιώσιμης Αστικής Ανάπτυξης (ΣΒΑΑ) στο Περιφερειακό Πρόγραμμα (ΠεΠ)  «Ανατολική Μακεδονία, Θράκη» 2021-2027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ΚΟΥΦΟΥ ΕΛΕΝΗ</cp:lastModifiedBy>
  <cp:revision>195</cp:revision>
  <cp:lastPrinted>2022-11-24T12:35:02Z</cp:lastPrinted>
  <dcterms:created xsi:type="dcterms:W3CDTF">2022-06-03T15:25:51Z</dcterms:created>
  <dcterms:modified xsi:type="dcterms:W3CDTF">2024-05-27T12:01:01Z</dcterms:modified>
</cp:coreProperties>
</file>