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3" r:id="rId2"/>
    <p:sldMasterId id="2147483675" r:id="rId3"/>
  </p:sldMasterIdLst>
  <p:notesMasterIdLst>
    <p:notesMasterId r:id="rId84"/>
  </p:notesMasterIdLst>
  <p:sldIdLst>
    <p:sldId id="1401" r:id="rId4"/>
    <p:sldId id="911" r:id="rId5"/>
    <p:sldId id="1417" r:id="rId6"/>
    <p:sldId id="1403" r:id="rId7"/>
    <p:sldId id="1410" r:id="rId8"/>
    <p:sldId id="1407" r:id="rId9"/>
    <p:sldId id="1442" r:id="rId10"/>
    <p:sldId id="1405" r:id="rId11"/>
    <p:sldId id="1409" r:id="rId12"/>
    <p:sldId id="1438" r:id="rId13"/>
    <p:sldId id="1434" r:id="rId14"/>
    <p:sldId id="1433" r:id="rId15"/>
    <p:sldId id="1432" r:id="rId16"/>
    <p:sldId id="1436" r:id="rId17"/>
    <p:sldId id="1427" r:id="rId18"/>
    <p:sldId id="1428" r:id="rId19"/>
    <p:sldId id="1426" r:id="rId20"/>
    <p:sldId id="1429" r:id="rId21"/>
    <p:sldId id="1431" r:id="rId22"/>
    <p:sldId id="1430" r:id="rId23"/>
    <p:sldId id="1408" r:id="rId24"/>
    <p:sldId id="256" r:id="rId25"/>
    <p:sldId id="386" r:id="rId26"/>
    <p:sldId id="305" r:id="rId27"/>
    <p:sldId id="1142" r:id="rId28"/>
    <p:sldId id="1141" r:id="rId29"/>
    <p:sldId id="1137" r:id="rId30"/>
    <p:sldId id="1138" r:id="rId31"/>
    <p:sldId id="1448" r:id="rId32"/>
    <p:sldId id="928" r:id="rId33"/>
    <p:sldId id="1317" r:id="rId34"/>
    <p:sldId id="1319" r:id="rId35"/>
    <p:sldId id="1321" r:id="rId36"/>
    <p:sldId id="1322" r:id="rId37"/>
    <p:sldId id="1143" r:id="rId38"/>
    <p:sldId id="1288" r:id="rId39"/>
    <p:sldId id="1264" r:id="rId40"/>
    <p:sldId id="1292" r:id="rId41"/>
    <p:sldId id="1306" r:id="rId42"/>
    <p:sldId id="1305" r:id="rId43"/>
    <p:sldId id="1167" r:id="rId44"/>
    <p:sldId id="1177" r:id="rId45"/>
    <p:sldId id="1169" r:id="rId46"/>
    <p:sldId id="1171" r:id="rId47"/>
    <p:sldId id="1313" r:id="rId48"/>
    <p:sldId id="1307" r:id="rId49"/>
    <p:sldId id="1161" r:id="rId50"/>
    <p:sldId id="1324" r:id="rId51"/>
    <p:sldId id="1173" r:id="rId52"/>
    <p:sldId id="1310" r:id="rId53"/>
    <p:sldId id="1311" r:id="rId54"/>
    <p:sldId id="1309" r:id="rId55"/>
    <p:sldId id="1315" r:id="rId56"/>
    <p:sldId id="1316" r:id="rId57"/>
    <p:sldId id="1308" r:id="rId58"/>
    <p:sldId id="1393" r:id="rId59"/>
    <p:sldId id="1392" r:id="rId60"/>
    <p:sldId id="1340" r:id="rId61"/>
    <p:sldId id="1445" r:id="rId62"/>
    <p:sldId id="1446" r:id="rId63"/>
    <p:sldId id="1328" r:id="rId64"/>
    <p:sldId id="1352" r:id="rId65"/>
    <p:sldId id="1356" r:id="rId66"/>
    <p:sldId id="1398" r:id="rId67"/>
    <p:sldId id="1397" r:id="rId68"/>
    <p:sldId id="1355" r:id="rId69"/>
    <p:sldId id="1358" r:id="rId70"/>
    <p:sldId id="1366" r:id="rId71"/>
    <p:sldId id="1365" r:id="rId72"/>
    <p:sldId id="1447" r:id="rId73"/>
    <p:sldId id="1368" r:id="rId74"/>
    <p:sldId id="1367" r:id="rId75"/>
    <p:sldId id="1377" r:id="rId76"/>
    <p:sldId id="1394" r:id="rId77"/>
    <p:sldId id="1378" r:id="rId78"/>
    <p:sldId id="1440" r:id="rId79"/>
    <p:sldId id="1441" r:id="rId80"/>
    <p:sldId id="1439" r:id="rId81"/>
    <p:sldId id="1312" r:id="rId82"/>
    <p:sldId id="1449" r:id="rId83"/>
  </p:sldIdLst>
  <p:sldSz cx="12192000" cy="6858000"/>
  <p:notesSz cx="9926638" cy="6858000"/>
  <p:defaultTextStyle>
    <a:defPPr>
      <a:defRPr lang="el-G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44E8C"/>
    <a:srgbClr val="19BEDE"/>
    <a:srgbClr val="00BFE9"/>
    <a:srgbClr val="7EC352"/>
    <a:srgbClr val="0D4F8C"/>
    <a:srgbClr val="97CA3F"/>
    <a:srgbClr val="00CC99"/>
    <a:srgbClr val="F1A06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Μεσαίο στυλ 2 - Έμφαση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712" autoAdjust="0"/>
  </p:normalViewPr>
  <p:slideViewPr>
    <p:cSldViewPr snapToGrid="0">
      <p:cViewPr varScale="1">
        <p:scale>
          <a:sx n="104" d="100"/>
          <a:sy n="104" d="100"/>
        </p:scale>
        <p:origin x="732" y="108"/>
      </p:cViewPr>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3402"/>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84" Type="http://schemas.openxmlformats.org/officeDocument/2006/relationships/notesMaster" Target="notesMasters/notesMaster1.xml"/><Relationship Id="rId16" Type="http://schemas.openxmlformats.org/officeDocument/2006/relationships/slide" Target="slides/slide13.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slide" Target="slides/slide71.xml"/><Relationship Id="rId79" Type="http://schemas.openxmlformats.org/officeDocument/2006/relationships/slide" Target="slides/slide76.xml"/><Relationship Id="rId5" Type="http://schemas.openxmlformats.org/officeDocument/2006/relationships/slide" Target="slides/slide2.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openxmlformats.org/officeDocument/2006/relationships/slide" Target="slides/slide74.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80" Type="http://schemas.openxmlformats.org/officeDocument/2006/relationships/slide" Target="slides/slide77.xml"/><Relationship Id="rId85"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slide" Target="slides/slide72.xml"/><Relationship Id="rId83" Type="http://schemas.openxmlformats.org/officeDocument/2006/relationships/slide" Target="slides/slide80.xml"/><Relationship Id="rId88"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slide" Target="slides/slide75.xml"/><Relationship Id="rId81" Type="http://schemas.openxmlformats.org/officeDocument/2006/relationships/slide" Target="slides/slide78.xml"/><Relationship Id="rId86"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slide" Target="slides/slide73.xml"/><Relationship Id="rId7" Type="http://schemas.openxmlformats.org/officeDocument/2006/relationships/slide" Target="slides/slide4.xml"/><Relationship Id="rId71" Type="http://schemas.openxmlformats.org/officeDocument/2006/relationships/slide" Target="slides/slide68.xml"/><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 Id="rId87" Type="http://schemas.openxmlformats.org/officeDocument/2006/relationships/theme" Target="theme/theme1.xml"/><Relationship Id="rId61" Type="http://schemas.openxmlformats.org/officeDocument/2006/relationships/slide" Target="slides/slide58.xml"/><Relationship Id="rId82" Type="http://schemas.openxmlformats.org/officeDocument/2006/relationships/slide" Target="slides/slide79.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l-GR"/>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000" b="1" i="0" u="none" strike="noStrike" kern="1200" baseline="0">
                <a:solidFill>
                  <a:srgbClr val="0D4F8C"/>
                </a:solidFill>
                <a:latin typeface="+mn-lt"/>
                <a:ea typeface="+mn-ea"/>
                <a:cs typeface="+mn-cs"/>
              </a:defRPr>
            </a:pPr>
            <a:r>
              <a:rPr lang="el-GR" sz="2000" dirty="0">
                <a:solidFill>
                  <a:srgbClr val="0D4F8C"/>
                </a:solidFill>
              </a:rPr>
              <a:t>Κατανομή</a:t>
            </a:r>
            <a:r>
              <a:rPr lang="el-GR" sz="2000" baseline="0" dirty="0">
                <a:solidFill>
                  <a:srgbClr val="0D4F8C"/>
                </a:solidFill>
              </a:rPr>
              <a:t> Πόρων ανά Ταμείο </a:t>
            </a:r>
          </a:p>
          <a:p>
            <a:pPr>
              <a:defRPr sz="2000">
                <a:solidFill>
                  <a:srgbClr val="0D4F8C"/>
                </a:solidFill>
              </a:defRPr>
            </a:pPr>
            <a:r>
              <a:rPr lang="el-GR" sz="2000" baseline="0" dirty="0">
                <a:solidFill>
                  <a:srgbClr val="0D4F8C"/>
                </a:solidFill>
              </a:rPr>
              <a:t>(Δημόσια Δαπάνη €)</a:t>
            </a:r>
            <a:endParaRPr lang="el-GR" sz="2000" dirty="0">
              <a:solidFill>
                <a:srgbClr val="0D4F8C"/>
              </a:solidFill>
            </a:endParaRPr>
          </a:p>
        </c:rich>
      </c:tx>
      <c:overlay val="0"/>
      <c:spPr>
        <a:noFill/>
        <a:ln>
          <a:noFill/>
        </a:ln>
        <a:effectLst/>
      </c:spPr>
      <c:txPr>
        <a:bodyPr rot="0" spcFirstLastPara="1" vertOverflow="ellipsis" vert="horz" wrap="square" anchor="ctr" anchorCtr="1"/>
        <a:lstStyle/>
        <a:p>
          <a:pPr>
            <a:defRPr sz="2000" b="1" i="0" u="none" strike="noStrike" kern="1200" baseline="0">
              <a:solidFill>
                <a:srgbClr val="0D4F8C"/>
              </a:solidFill>
              <a:latin typeface="+mn-lt"/>
              <a:ea typeface="+mn-ea"/>
              <a:cs typeface="+mn-cs"/>
            </a:defRPr>
          </a:pPr>
          <a:endParaRPr lang="el-GR"/>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6.0196096224831575E-2"/>
          <c:y val="0.2358072759417322"/>
          <c:w val="0.89576863639708637"/>
          <c:h val="0.70612416411546419"/>
        </c:manualLayout>
      </c:layout>
      <c:pie3DChart>
        <c:varyColors val="1"/>
        <c:ser>
          <c:idx val="0"/>
          <c:order val="0"/>
          <c:explosion val="4"/>
          <c:dPt>
            <c:idx val="0"/>
            <c:bubble3D val="0"/>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extLst>
              <c:ext xmlns:c16="http://schemas.microsoft.com/office/drawing/2014/chart" uri="{C3380CC4-5D6E-409C-BE32-E72D297353CC}">
                <c16:uniqueId val="{00000001-D914-4613-9C0A-25DE9A733291}"/>
              </c:ext>
            </c:extLst>
          </c:dPt>
          <c:dPt>
            <c:idx val="1"/>
            <c:bubble3D val="0"/>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extLst>
              <c:ext xmlns:c16="http://schemas.microsoft.com/office/drawing/2014/chart" uri="{C3380CC4-5D6E-409C-BE32-E72D297353CC}">
                <c16:uniqueId val="{00000003-D914-4613-9C0A-25DE9A733291}"/>
              </c:ext>
            </c:extLst>
          </c:dPt>
          <c:dLbls>
            <c:dLbl>
              <c:idx val="0"/>
              <c:layout>
                <c:manualLayout>
                  <c:x val="-2.7052174033811679E-4"/>
                  <c:y val="4.6833161019950539E-2"/>
                </c:manualLayout>
              </c:layout>
              <c:spPr>
                <a:noFill/>
                <a:ln>
                  <a:noFill/>
                </a:ln>
                <a:effectLst/>
              </c:spPr>
              <c:txPr>
                <a:bodyPr rot="0" spcFirstLastPara="1" vertOverflow="ellipsis" vert="horz" wrap="square" lIns="38100" tIns="19050" rIns="38100" bIns="19050" anchor="ctr" anchorCtr="1">
                  <a:noAutofit/>
                </a:bodyPr>
                <a:lstStyle/>
                <a:p>
                  <a:pPr>
                    <a:defRPr sz="2400" b="1" i="0" u="none" strike="noStrike" kern="1200" baseline="0">
                      <a:solidFill>
                        <a:srgbClr val="0D4F8C"/>
                      </a:solidFill>
                      <a:latin typeface="+mn-lt"/>
                      <a:ea typeface="+mn-ea"/>
                      <a:cs typeface="+mn-cs"/>
                    </a:defRPr>
                  </a:pPr>
                  <a:endParaRPr lang="el-GR"/>
                </a:p>
              </c:txPr>
              <c:showLegendKey val="0"/>
              <c:showVal val="1"/>
              <c:showCatName val="0"/>
              <c:showSerName val="0"/>
              <c:showPercent val="0"/>
              <c:showBubbleSize val="0"/>
              <c:extLst>
                <c:ext xmlns:c15="http://schemas.microsoft.com/office/drawing/2012/chart" uri="{CE6537A1-D6FC-4f65-9D91-7224C49458BB}">
                  <c15:layout>
                    <c:manualLayout>
                      <c:w val="0.39033220847394073"/>
                      <c:h val="0.17803979324030933"/>
                    </c:manualLayout>
                  </c15:layout>
                </c:ext>
                <c:ext xmlns:c16="http://schemas.microsoft.com/office/drawing/2014/chart" uri="{C3380CC4-5D6E-409C-BE32-E72D297353CC}">
                  <c16:uniqueId val="{00000001-D914-4613-9C0A-25DE9A733291}"/>
                </c:ext>
              </c:extLst>
            </c:dLbl>
            <c:dLbl>
              <c:idx val="1"/>
              <c:layout>
                <c:manualLayout>
                  <c:x val="3.1719960510415715E-2"/>
                  <c:y val="-4.2199890153866916E-2"/>
                </c:manualLayout>
              </c:layout>
              <c:spPr>
                <a:noFill/>
                <a:ln>
                  <a:noFill/>
                </a:ln>
                <a:effectLst/>
              </c:spPr>
              <c:txPr>
                <a:bodyPr rot="0" spcFirstLastPara="1" vertOverflow="ellipsis" vert="horz" wrap="square" lIns="38100" tIns="19050" rIns="38100" bIns="19050" anchor="ctr" anchorCtr="1">
                  <a:noAutofit/>
                </a:bodyPr>
                <a:lstStyle/>
                <a:p>
                  <a:pPr>
                    <a:defRPr sz="2400" b="1" i="0" u="none" strike="noStrike" kern="1200" baseline="0">
                      <a:solidFill>
                        <a:srgbClr val="0D4F8C"/>
                      </a:solidFill>
                      <a:latin typeface="+mn-lt"/>
                      <a:ea typeface="+mn-ea"/>
                      <a:cs typeface="+mn-cs"/>
                    </a:defRPr>
                  </a:pPr>
                  <a:endParaRPr lang="el-GR"/>
                </a:p>
              </c:txPr>
              <c:showLegendKey val="0"/>
              <c:showVal val="1"/>
              <c:showCatName val="0"/>
              <c:showSerName val="0"/>
              <c:showPercent val="0"/>
              <c:showBubbleSize val="0"/>
              <c:extLst>
                <c:ext xmlns:c15="http://schemas.microsoft.com/office/drawing/2012/chart" uri="{CE6537A1-D6FC-4f65-9D91-7224C49458BB}">
                  <c15:layout>
                    <c:manualLayout>
                      <c:w val="0.36223678256625624"/>
                      <c:h val="0.12836437249286806"/>
                    </c:manualLayout>
                  </c15:layout>
                </c:ext>
                <c:ext xmlns:c16="http://schemas.microsoft.com/office/drawing/2014/chart" uri="{C3380CC4-5D6E-409C-BE32-E72D297353CC}">
                  <c16:uniqueId val="{00000003-D914-4613-9C0A-25DE9A733291}"/>
                </c:ext>
              </c:extLst>
            </c:dLbl>
            <c:spPr>
              <a:noFill/>
              <a:ln>
                <a:noFill/>
              </a:ln>
              <a:effectLst/>
            </c:spPr>
            <c:txPr>
              <a:bodyPr rot="0" spcFirstLastPara="1" vertOverflow="ellipsis" vert="horz" wrap="square" lIns="38100" tIns="19050" rIns="38100" bIns="19050" anchor="ctr" anchorCtr="1">
                <a:spAutoFit/>
              </a:bodyPr>
              <a:lstStyle/>
              <a:p>
                <a:pPr>
                  <a:defRPr sz="2400" b="1" i="0" u="none" strike="noStrike" kern="1200" baseline="0">
                    <a:solidFill>
                      <a:srgbClr val="0D4F8C"/>
                    </a:solidFill>
                    <a:latin typeface="+mn-lt"/>
                    <a:ea typeface="+mn-ea"/>
                    <a:cs typeface="+mn-cs"/>
                  </a:defRPr>
                </a:pPr>
                <a:endParaRPr lang="el-GR"/>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(Φύλλο1!$B$11,Φύλλο1!$B$12)</c:f>
              <c:strCache>
                <c:ptCount val="2"/>
                <c:pt idx="0">
                  <c:v> ΕΤΠΑ</c:v>
                </c:pt>
                <c:pt idx="1">
                  <c:v> ΕΚΤ+</c:v>
                </c:pt>
              </c:strCache>
            </c:strRef>
          </c:cat>
          <c:val>
            <c:numRef>
              <c:f>(Φύλλο1!$F$11,Φύλλο1!$F$12)</c:f>
              <c:numCache>
                <c:formatCode>#,##0</c:formatCode>
                <c:ptCount val="2"/>
                <c:pt idx="0">
                  <c:v>473526739</c:v>
                </c:pt>
                <c:pt idx="1">
                  <c:v>165572105</c:v>
                </c:pt>
              </c:numCache>
            </c:numRef>
          </c:val>
          <c:extLst>
            <c:ext xmlns:c16="http://schemas.microsoft.com/office/drawing/2014/chart" uri="{C3380CC4-5D6E-409C-BE32-E72D297353CC}">
              <c16:uniqueId val="{00000004-D914-4613-9C0A-25DE9A733291}"/>
            </c:ext>
          </c:extLst>
        </c:ser>
        <c:dLbls>
          <c:showLegendKey val="0"/>
          <c:showVal val="0"/>
          <c:showCatName val="0"/>
          <c:showSerName val="0"/>
          <c:showPercent val="0"/>
          <c:showBubbleSize val="0"/>
          <c:showLeaderLines val="1"/>
        </c:dLbls>
      </c:pie3DChart>
      <c:spPr>
        <a:noFill/>
        <a:ln>
          <a:noFill/>
        </a:ln>
        <a:effectLst/>
      </c:spPr>
    </c:plotArea>
    <c:legend>
      <c:legendPos val="b"/>
      <c:layout>
        <c:manualLayout>
          <c:xMode val="edge"/>
          <c:yMode val="edge"/>
          <c:x val="0.33541289373391353"/>
          <c:y val="0.90801576463297062"/>
          <c:w val="0.35502290203570103"/>
          <c:h val="8.2046252384949114E-2"/>
        </c:manualLayout>
      </c:layout>
      <c:overlay val="0"/>
      <c:spPr>
        <a:noFill/>
        <a:ln>
          <a:noFill/>
        </a:ln>
        <a:effectLst/>
      </c:spPr>
      <c:txPr>
        <a:bodyPr rot="0" spcFirstLastPara="1" vertOverflow="ellipsis" vert="horz" wrap="square" anchor="ctr" anchorCtr="1"/>
        <a:lstStyle/>
        <a:p>
          <a:pPr>
            <a:defRPr sz="2400" b="1" i="0" u="none" strike="noStrike" kern="1200" baseline="0">
              <a:solidFill>
                <a:schemeClr val="tx1"/>
              </a:solidFill>
              <a:latin typeface="+mn-lt"/>
              <a:ea typeface="+mn-ea"/>
              <a:cs typeface="+mn-cs"/>
            </a:defRPr>
          </a:pPr>
          <a:endParaRPr lang="el-GR"/>
        </a:p>
      </c:txPr>
    </c:legend>
    <c:plotVisOnly val="1"/>
    <c:dispBlanksAs val="zero"/>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l-GR"/>
    </a:p>
  </c:txPr>
  <c:externalData r:id="rId3">
    <c:autoUpdate val="0"/>
  </c:externalData>
</c:chartSpace>
</file>

<file path=ppt/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45">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Θέση κεφαλίδας 1"/>
          <p:cNvSpPr>
            <a:spLocks noGrp="1"/>
          </p:cNvSpPr>
          <p:nvPr>
            <p:ph type="hdr" sz="quarter"/>
          </p:nvPr>
        </p:nvSpPr>
        <p:spPr>
          <a:xfrm>
            <a:off x="0" y="0"/>
            <a:ext cx="4302125" cy="344488"/>
          </a:xfrm>
          <a:prstGeom prst="rect">
            <a:avLst/>
          </a:prstGeom>
        </p:spPr>
        <p:txBody>
          <a:bodyPr vert="horz" lIns="91440" tIns="45720" rIns="91440" bIns="45720" rtlCol="0"/>
          <a:lstStyle>
            <a:lvl1pPr algn="l">
              <a:defRPr sz="1200"/>
            </a:lvl1pPr>
          </a:lstStyle>
          <a:p>
            <a:endParaRPr lang="el-GR"/>
          </a:p>
        </p:txBody>
      </p:sp>
      <p:sp>
        <p:nvSpPr>
          <p:cNvPr id="3" name="Θέση ημερομηνίας 2"/>
          <p:cNvSpPr>
            <a:spLocks noGrp="1"/>
          </p:cNvSpPr>
          <p:nvPr>
            <p:ph type="dt" idx="1"/>
          </p:nvPr>
        </p:nvSpPr>
        <p:spPr>
          <a:xfrm>
            <a:off x="5622925" y="0"/>
            <a:ext cx="4302125" cy="344488"/>
          </a:xfrm>
          <a:prstGeom prst="rect">
            <a:avLst/>
          </a:prstGeom>
        </p:spPr>
        <p:txBody>
          <a:bodyPr vert="horz" lIns="91440" tIns="45720" rIns="91440" bIns="45720" rtlCol="0"/>
          <a:lstStyle>
            <a:lvl1pPr algn="r">
              <a:defRPr sz="1200"/>
            </a:lvl1pPr>
          </a:lstStyle>
          <a:p>
            <a:fld id="{5CBF1B95-7F8A-47CA-A6BF-7AA203EB746F}" type="datetimeFigureOut">
              <a:rPr lang="el-GR" smtClean="0"/>
              <a:t>28/5/2024</a:t>
            </a:fld>
            <a:endParaRPr lang="el-GR"/>
          </a:p>
        </p:txBody>
      </p:sp>
      <p:sp>
        <p:nvSpPr>
          <p:cNvPr id="4" name="Θέση εικόνας διαφάνειας 3"/>
          <p:cNvSpPr>
            <a:spLocks noGrp="1" noRot="1" noChangeAspect="1"/>
          </p:cNvSpPr>
          <p:nvPr>
            <p:ph type="sldImg" idx="2"/>
          </p:nvPr>
        </p:nvSpPr>
        <p:spPr>
          <a:xfrm>
            <a:off x="2905125" y="857250"/>
            <a:ext cx="4116388" cy="2314575"/>
          </a:xfrm>
          <a:prstGeom prst="rect">
            <a:avLst/>
          </a:prstGeom>
          <a:noFill/>
          <a:ln w="12700">
            <a:solidFill>
              <a:prstClr val="black"/>
            </a:solidFill>
          </a:ln>
        </p:spPr>
        <p:txBody>
          <a:bodyPr vert="horz" lIns="91440" tIns="45720" rIns="91440" bIns="45720" rtlCol="0" anchor="ctr"/>
          <a:lstStyle/>
          <a:p>
            <a:endParaRPr lang="el-GR"/>
          </a:p>
        </p:txBody>
      </p:sp>
      <p:sp>
        <p:nvSpPr>
          <p:cNvPr id="5" name="Θέση σημειώσεων 4"/>
          <p:cNvSpPr>
            <a:spLocks noGrp="1"/>
          </p:cNvSpPr>
          <p:nvPr>
            <p:ph type="body" sz="quarter" idx="3"/>
          </p:nvPr>
        </p:nvSpPr>
        <p:spPr>
          <a:xfrm>
            <a:off x="992188" y="3300413"/>
            <a:ext cx="7942262" cy="2700337"/>
          </a:xfrm>
          <a:prstGeom prst="rect">
            <a:avLst/>
          </a:prstGeom>
        </p:spPr>
        <p:txBody>
          <a:bodyPr vert="horz" lIns="91440" tIns="45720" rIns="91440" bIns="45720" rtlCol="0"/>
          <a:lstStyle/>
          <a:p>
            <a:pPr lvl="0"/>
            <a:r>
              <a:rPr lang="el-GR"/>
              <a:t>Στυλ κειμένου υποδείγματος</a:t>
            </a:r>
          </a:p>
          <a:p>
            <a:pPr lvl="1"/>
            <a:r>
              <a:rPr lang="el-GR"/>
              <a:t>Δεύτερο επίπεδο</a:t>
            </a:r>
          </a:p>
          <a:p>
            <a:pPr lvl="2"/>
            <a:r>
              <a:rPr lang="el-GR"/>
              <a:t>Τρίτο επίπεδο</a:t>
            </a:r>
          </a:p>
          <a:p>
            <a:pPr lvl="3"/>
            <a:r>
              <a:rPr lang="el-GR"/>
              <a:t>Τέταρτο επίπεδο</a:t>
            </a:r>
          </a:p>
          <a:p>
            <a:pPr lvl="4"/>
            <a:r>
              <a:rPr lang="el-GR"/>
              <a:t>Πέμπτο επίπεδο</a:t>
            </a:r>
          </a:p>
        </p:txBody>
      </p:sp>
      <p:sp>
        <p:nvSpPr>
          <p:cNvPr id="6" name="Θέση υποσέλιδου 5"/>
          <p:cNvSpPr>
            <a:spLocks noGrp="1"/>
          </p:cNvSpPr>
          <p:nvPr>
            <p:ph type="ftr" sz="quarter" idx="4"/>
          </p:nvPr>
        </p:nvSpPr>
        <p:spPr>
          <a:xfrm>
            <a:off x="0" y="6513513"/>
            <a:ext cx="4302125" cy="344487"/>
          </a:xfrm>
          <a:prstGeom prst="rect">
            <a:avLst/>
          </a:prstGeom>
        </p:spPr>
        <p:txBody>
          <a:bodyPr vert="horz" lIns="91440" tIns="45720" rIns="91440" bIns="45720" rtlCol="0" anchor="b"/>
          <a:lstStyle>
            <a:lvl1pPr algn="l">
              <a:defRPr sz="1200"/>
            </a:lvl1pPr>
          </a:lstStyle>
          <a:p>
            <a:endParaRPr lang="el-GR"/>
          </a:p>
        </p:txBody>
      </p:sp>
      <p:sp>
        <p:nvSpPr>
          <p:cNvPr id="7" name="Θέση αριθμού διαφάνειας 6"/>
          <p:cNvSpPr>
            <a:spLocks noGrp="1"/>
          </p:cNvSpPr>
          <p:nvPr>
            <p:ph type="sldNum" sz="quarter" idx="5"/>
          </p:nvPr>
        </p:nvSpPr>
        <p:spPr>
          <a:xfrm>
            <a:off x="5622925" y="6513513"/>
            <a:ext cx="4302125" cy="344487"/>
          </a:xfrm>
          <a:prstGeom prst="rect">
            <a:avLst/>
          </a:prstGeom>
        </p:spPr>
        <p:txBody>
          <a:bodyPr vert="horz" lIns="91440" tIns="45720" rIns="91440" bIns="45720" rtlCol="0" anchor="b"/>
          <a:lstStyle>
            <a:lvl1pPr algn="r">
              <a:defRPr sz="1200"/>
            </a:lvl1pPr>
          </a:lstStyle>
          <a:p>
            <a:fld id="{C6EFF1BE-7326-46B5-89E4-3087D26465EA}" type="slidenum">
              <a:rPr lang="el-GR" smtClean="0"/>
              <a:t>‹#›</a:t>
            </a:fld>
            <a:endParaRPr lang="el-GR"/>
          </a:p>
        </p:txBody>
      </p:sp>
    </p:spTree>
    <p:extLst>
      <p:ext uri="{BB962C8B-B14F-4D97-AF65-F5344CB8AC3E}">
        <p14:creationId xmlns:p14="http://schemas.microsoft.com/office/powerpoint/2010/main" val="26303012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Θέση εικόνας διαφάνειας 1"/>
          <p:cNvSpPr>
            <a:spLocks noGrp="1" noRot="1" noChangeAspect="1"/>
          </p:cNvSpPr>
          <p:nvPr>
            <p:ph type="sldImg"/>
          </p:nvPr>
        </p:nvSpPr>
        <p:spPr/>
      </p:sp>
      <p:sp>
        <p:nvSpPr>
          <p:cNvPr id="3" name="Θέση σημειώσεων 2"/>
          <p:cNvSpPr>
            <a:spLocks noGrp="1"/>
          </p:cNvSpPr>
          <p:nvPr>
            <p:ph type="body" idx="1"/>
          </p:nvPr>
        </p:nvSpPr>
        <p:spPr/>
        <p:txBody>
          <a:bodyPr/>
          <a:lstStyle/>
          <a:p>
            <a:endParaRPr lang="el-GR" dirty="0"/>
          </a:p>
        </p:txBody>
      </p:sp>
      <p:sp>
        <p:nvSpPr>
          <p:cNvPr id="4" name="Θέση αριθμού διαφάνειας 3"/>
          <p:cNvSpPr>
            <a:spLocks noGrp="1"/>
          </p:cNvSpPr>
          <p:nvPr>
            <p:ph type="sldNum" sz="quarter" idx="5"/>
          </p:nvPr>
        </p:nvSpPr>
        <p:spPr/>
        <p:txBody>
          <a:bodyPr/>
          <a:lstStyle/>
          <a:p>
            <a:fld id="{C6EFF1BE-7326-46B5-89E4-3087D26465EA}" type="slidenum">
              <a:rPr lang="el-GR" smtClean="0"/>
              <a:t>10</a:t>
            </a:fld>
            <a:endParaRPr lang="el-GR"/>
          </a:p>
        </p:txBody>
      </p:sp>
    </p:spTree>
    <p:extLst>
      <p:ext uri="{BB962C8B-B14F-4D97-AF65-F5344CB8AC3E}">
        <p14:creationId xmlns:p14="http://schemas.microsoft.com/office/powerpoint/2010/main" val="41524658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Θέση εικόνας διαφάνειας 1"/>
          <p:cNvSpPr>
            <a:spLocks noGrp="1" noRot="1" noChangeAspect="1"/>
          </p:cNvSpPr>
          <p:nvPr>
            <p:ph type="sldImg"/>
          </p:nvPr>
        </p:nvSpPr>
        <p:spPr/>
      </p:sp>
      <p:sp>
        <p:nvSpPr>
          <p:cNvPr id="3" name="Θέση σημειώσεων 2"/>
          <p:cNvSpPr>
            <a:spLocks noGrp="1"/>
          </p:cNvSpPr>
          <p:nvPr>
            <p:ph type="body" idx="1"/>
          </p:nvPr>
        </p:nvSpPr>
        <p:spPr/>
        <p:txBody>
          <a:bodyPr/>
          <a:lstStyle/>
          <a:p>
            <a:endParaRPr lang="el-GR" dirty="0"/>
          </a:p>
        </p:txBody>
      </p:sp>
      <p:sp>
        <p:nvSpPr>
          <p:cNvPr id="4" name="Θέση αριθμού διαφάνειας 3"/>
          <p:cNvSpPr>
            <a:spLocks noGrp="1"/>
          </p:cNvSpPr>
          <p:nvPr>
            <p:ph type="sldNum" sz="quarter" idx="5"/>
          </p:nvPr>
        </p:nvSpPr>
        <p:spPr/>
        <p:txBody>
          <a:bodyPr/>
          <a:lstStyle/>
          <a:p>
            <a:fld id="{C6EFF1BE-7326-46B5-89E4-3087D26465EA}" type="slidenum">
              <a:rPr lang="el-GR" smtClean="0"/>
              <a:t>13</a:t>
            </a:fld>
            <a:endParaRPr lang="el-GR"/>
          </a:p>
        </p:txBody>
      </p:sp>
    </p:spTree>
    <p:extLst>
      <p:ext uri="{BB962C8B-B14F-4D97-AF65-F5344CB8AC3E}">
        <p14:creationId xmlns:p14="http://schemas.microsoft.com/office/powerpoint/2010/main" val="22077114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Θέση εικόνας διαφάνειας 1"/>
          <p:cNvSpPr>
            <a:spLocks noGrp="1" noRot="1" noChangeAspect="1"/>
          </p:cNvSpPr>
          <p:nvPr>
            <p:ph type="sldImg"/>
          </p:nvPr>
        </p:nvSpPr>
        <p:spPr/>
      </p:sp>
      <p:sp>
        <p:nvSpPr>
          <p:cNvPr id="3" name="Θέση σημειώσεων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l-GR" sz="1800" b="1" dirty="0">
                <a:effectLst/>
                <a:latin typeface="Calibri" panose="020F0502020204030204" pitchFamily="34" charset="0"/>
                <a:ea typeface="Calibri" panose="020F0502020204030204" pitchFamily="34" charset="0"/>
                <a:cs typeface="Calibri" panose="020F0502020204030204" pitchFamily="34" charset="0"/>
              </a:rPr>
              <a:t>Υπολογίζουμε ότι απ’ όλες τις κοινωνικές δομές στην Περιφέρεια Ανατολικής Μακεδονίας και Θράκης έχουν ωφεληθεί περίπου 89 χιλιάδες συμπολίτες μας – ενώ δεν πρέπει να ξεχνούμε ότι σε όλες τις παραπάνω δομές απασχολούνται περισσότεροι από 325 εργαζόμενοι.</a:t>
            </a:r>
            <a:endParaRPr lang="el-GR"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l-GR" dirty="0"/>
          </a:p>
        </p:txBody>
      </p:sp>
      <p:sp>
        <p:nvSpPr>
          <p:cNvPr id="4" name="Θέση αριθμού διαφάνειας 3"/>
          <p:cNvSpPr>
            <a:spLocks noGrp="1"/>
          </p:cNvSpPr>
          <p:nvPr>
            <p:ph type="sldNum" sz="quarter" idx="5"/>
          </p:nvPr>
        </p:nvSpPr>
        <p:spPr/>
        <p:txBody>
          <a:bodyPr/>
          <a:lstStyle/>
          <a:p>
            <a:fld id="{C6EFF1BE-7326-46B5-89E4-3087D26465EA}" type="slidenum">
              <a:rPr lang="el-GR" smtClean="0"/>
              <a:t>18</a:t>
            </a:fld>
            <a:endParaRPr lang="el-GR"/>
          </a:p>
        </p:txBody>
      </p:sp>
    </p:spTree>
    <p:extLst>
      <p:ext uri="{BB962C8B-B14F-4D97-AF65-F5344CB8AC3E}">
        <p14:creationId xmlns:p14="http://schemas.microsoft.com/office/powerpoint/2010/main" val="39989587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Θέση εικόνας διαφάνειας 1"/>
          <p:cNvSpPr>
            <a:spLocks noGrp="1" noRot="1" noChangeAspect="1"/>
          </p:cNvSpPr>
          <p:nvPr>
            <p:ph type="sldImg"/>
          </p:nvPr>
        </p:nvSpPr>
        <p:spPr/>
      </p:sp>
      <p:sp>
        <p:nvSpPr>
          <p:cNvPr id="3" name="Θέση σημειώσεων 2"/>
          <p:cNvSpPr>
            <a:spLocks noGrp="1"/>
          </p:cNvSpPr>
          <p:nvPr>
            <p:ph type="body" idx="1"/>
          </p:nvPr>
        </p:nvSpPr>
        <p:spPr/>
        <p:txBody>
          <a:bodyPr/>
          <a:lstStyle/>
          <a:p>
            <a:endParaRPr lang="el-GR" dirty="0"/>
          </a:p>
        </p:txBody>
      </p:sp>
      <p:sp>
        <p:nvSpPr>
          <p:cNvPr id="4" name="Θέση αριθμού διαφάνειας 3"/>
          <p:cNvSpPr>
            <a:spLocks noGrp="1"/>
          </p:cNvSpPr>
          <p:nvPr>
            <p:ph type="sldNum" sz="quarter" idx="5"/>
          </p:nvPr>
        </p:nvSpPr>
        <p:spPr/>
        <p:txBody>
          <a:bodyPr/>
          <a:lstStyle/>
          <a:p>
            <a:fld id="{C6EFF1BE-7326-46B5-89E4-3087D26465EA}" type="slidenum">
              <a:rPr lang="el-GR" smtClean="0"/>
              <a:t>20</a:t>
            </a:fld>
            <a:endParaRPr lang="el-GR"/>
          </a:p>
        </p:txBody>
      </p:sp>
    </p:spTree>
    <p:extLst>
      <p:ext uri="{BB962C8B-B14F-4D97-AF65-F5344CB8AC3E}">
        <p14:creationId xmlns:p14="http://schemas.microsoft.com/office/powerpoint/2010/main" val="7172929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Θέση εικόνας διαφάνειας 1"/>
          <p:cNvSpPr>
            <a:spLocks noGrp="1" noRot="1" noChangeAspect="1"/>
          </p:cNvSpPr>
          <p:nvPr>
            <p:ph type="sldImg"/>
          </p:nvPr>
        </p:nvSpPr>
        <p:spPr/>
      </p:sp>
      <p:sp>
        <p:nvSpPr>
          <p:cNvPr id="3" name="Θέση σημειώσεων 2"/>
          <p:cNvSpPr>
            <a:spLocks noGrp="1"/>
          </p:cNvSpPr>
          <p:nvPr>
            <p:ph type="body" idx="1"/>
          </p:nvPr>
        </p:nvSpPr>
        <p:spPr/>
        <p:txBody>
          <a:bodyPr/>
          <a:lstStyle/>
          <a:p>
            <a:endParaRPr lang="el-GR" dirty="0"/>
          </a:p>
        </p:txBody>
      </p:sp>
      <p:sp>
        <p:nvSpPr>
          <p:cNvPr id="4" name="Θέση αριθμού διαφάνειας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FB667E1-E601-4AAF-B95C-B25720D70A60}" type="slidenum">
              <a:rPr kumimoji="0" lang="el-GR" sz="1200" b="0" i="0" u="none" strike="noStrike" kern="1200" cap="none" spc="0" normalizeH="0" baseline="0" noProof="0" smtClean="0">
                <a:ln>
                  <a:noFill/>
                </a:ln>
                <a:solidFill>
                  <a:srgbClr val="363D3D"/>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l-GR" sz="1200" b="0" i="0" u="none" strike="noStrike" kern="1200" cap="none" spc="0" normalizeH="0" baseline="0" noProof="0" dirty="0">
              <a:ln>
                <a:noFill/>
              </a:ln>
              <a:solidFill>
                <a:srgbClr val="363D3D"/>
              </a:solidFill>
              <a:effectLst/>
              <a:uLnTx/>
              <a:uFillTx/>
              <a:latin typeface="Calibri"/>
              <a:ea typeface="+mn-ea"/>
              <a:cs typeface="+mn-cs"/>
            </a:endParaRPr>
          </a:p>
        </p:txBody>
      </p:sp>
    </p:spTree>
    <p:extLst>
      <p:ext uri="{BB962C8B-B14F-4D97-AF65-F5344CB8AC3E}">
        <p14:creationId xmlns:p14="http://schemas.microsoft.com/office/powerpoint/2010/main" val="29137440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Θέση εικόνας διαφάνειας 1"/>
          <p:cNvSpPr>
            <a:spLocks noGrp="1" noRot="1" noChangeAspect="1"/>
          </p:cNvSpPr>
          <p:nvPr>
            <p:ph type="sldImg"/>
          </p:nvPr>
        </p:nvSpPr>
        <p:spPr/>
      </p:sp>
      <p:sp>
        <p:nvSpPr>
          <p:cNvPr id="3" name="Θέση σημειώσεων 2"/>
          <p:cNvSpPr>
            <a:spLocks noGrp="1"/>
          </p:cNvSpPr>
          <p:nvPr>
            <p:ph type="body" idx="1"/>
          </p:nvPr>
        </p:nvSpPr>
        <p:spPr/>
        <p:txBody>
          <a:bodyPr/>
          <a:lstStyle/>
          <a:p>
            <a:endParaRPr lang="el-GR" dirty="0"/>
          </a:p>
        </p:txBody>
      </p:sp>
      <p:sp>
        <p:nvSpPr>
          <p:cNvPr id="4" name="Θέση αριθμού διαφάνειας 3"/>
          <p:cNvSpPr>
            <a:spLocks noGrp="1"/>
          </p:cNvSpPr>
          <p:nvPr>
            <p:ph type="sldNum" sz="quarter" idx="5"/>
          </p:nvPr>
        </p:nvSpPr>
        <p:spPr/>
        <p:txBody>
          <a:bodyPr/>
          <a:lstStyle/>
          <a:p>
            <a:fld id="{C6EFF1BE-7326-46B5-89E4-3087D26465EA}" type="slidenum">
              <a:rPr lang="el-GR" smtClean="0"/>
              <a:t>42</a:t>
            </a:fld>
            <a:endParaRPr lang="el-GR"/>
          </a:p>
        </p:txBody>
      </p:sp>
    </p:spTree>
    <p:extLst>
      <p:ext uri="{BB962C8B-B14F-4D97-AF65-F5344CB8AC3E}">
        <p14:creationId xmlns:p14="http://schemas.microsoft.com/office/powerpoint/2010/main" val="21904214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Θέση εικόνας διαφάνειας 1"/>
          <p:cNvSpPr>
            <a:spLocks noGrp="1" noRot="1" noChangeAspect="1"/>
          </p:cNvSpPr>
          <p:nvPr>
            <p:ph type="sldImg"/>
          </p:nvPr>
        </p:nvSpPr>
        <p:spPr/>
      </p:sp>
      <p:sp>
        <p:nvSpPr>
          <p:cNvPr id="3" name="Θέση σημειώσεων 2"/>
          <p:cNvSpPr>
            <a:spLocks noGrp="1"/>
          </p:cNvSpPr>
          <p:nvPr>
            <p:ph type="body" idx="1"/>
          </p:nvPr>
        </p:nvSpPr>
        <p:spPr/>
        <p:txBody>
          <a:bodyPr/>
          <a:lstStyle/>
          <a:p>
            <a:endParaRPr lang="el-GR" dirty="0"/>
          </a:p>
        </p:txBody>
      </p:sp>
      <p:sp>
        <p:nvSpPr>
          <p:cNvPr id="4" name="Θέση αριθμού διαφάνειας 3"/>
          <p:cNvSpPr>
            <a:spLocks noGrp="1"/>
          </p:cNvSpPr>
          <p:nvPr>
            <p:ph type="sldNum" sz="quarter" idx="5"/>
          </p:nvPr>
        </p:nvSpPr>
        <p:spPr/>
        <p:txBody>
          <a:bodyPr/>
          <a:lstStyle/>
          <a:p>
            <a:fld id="{C6EFF1BE-7326-46B5-89E4-3087D26465EA}" type="slidenum">
              <a:rPr lang="el-GR" smtClean="0"/>
              <a:t>56</a:t>
            </a:fld>
            <a:endParaRPr lang="el-GR"/>
          </a:p>
        </p:txBody>
      </p:sp>
    </p:spTree>
    <p:extLst>
      <p:ext uri="{BB962C8B-B14F-4D97-AF65-F5344CB8AC3E}">
        <p14:creationId xmlns:p14="http://schemas.microsoft.com/office/powerpoint/2010/main" val="28945078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Θέση εικόνας διαφάνειας 1"/>
          <p:cNvSpPr>
            <a:spLocks noGrp="1" noRot="1" noChangeAspect="1"/>
          </p:cNvSpPr>
          <p:nvPr>
            <p:ph type="sldImg"/>
          </p:nvPr>
        </p:nvSpPr>
        <p:spPr/>
      </p:sp>
      <p:sp>
        <p:nvSpPr>
          <p:cNvPr id="3" name="Θέση σημειώσεων 2"/>
          <p:cNvSpPr>
            <a:spLocks noGrp="1"/>
          </p:cNvSpPr>
          <p:nvPr>
            <p:ph type="body" idx="1"/>
          </p:nvPr>
        </p:nvSpPr>
        <p:spPr/>
        <p:txBody>
          <a:bodyPr/>
          <a:lstStyle/>
          <a:p>
            <a:endParaRPr lang="el-GR" dirty="0"/>
          </a:p>
        </p:txBody>
      </p:sp>
      <p:sp>
        <p:nvSpPr>
          <p:cNvPr id="4" name="Θέση αριθμού διαφάνειας 3"/>
          <p:cNvSpPr>
            <a:spLocks noGrp="1"/>
          </p:cNvSpPr>
          <p:nvPr>
            <p:ph type="sldNum" sz="quarter" idx="5"/>
          </p:nvPr>
        </p:nvSpPr>
        <p:spPr/>
        <p:txBody>
          <a:bodyPr/>
          <a:lstStyle/>
          <a:p>
            <a:fld id="{C6EFF1BE-7326-46B5-89E4-3087D26465EA}" type="slidenum">
              <a:rPr lang="el-GR" smtClean="0"/>
              <a:t>57</a:t>
            </a:fld>
            <a:endParaRPr lang="el-GR"/>
          </a:p>
        </p:txBody>
      </p:sp>
    </p:spTree>
    <p:extLst>
      <p:ext uri="{BB962C8B-B14F-4D97-AF65-F5344CB8AC3E}">
        <p14:creationId xmlns:p14="http://schemas.microsoft.com/office/powerpoint/2010/main" val="32873740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Θέση εικόνας διαφάνειας 1"/>
          <p:cNvSpPr>
            <a:spLocks noGrp="1" noRot="1" noChangeAspect="1"/>
          </p:cNvSpPr>
          <p:nvPr>
            <p:ph type="sldImg"/>
          </p:nvPr>
        </p:nvSpPr>
        <p:spPr/>
      </p:sp>
      <p:sp>
        <p:nvSpPr>
          <p:cNvPr id="3" name="Θέση σημειώσεων 2"/>
          <p:cNvSpPr>
            <a:spLocks noGrp="1"/>
          </p:cNvSpPr>
          <p:nvPr>
            <p:ph type="body" idx="1"/>
          </p:nvPr>
        </p:nvSpPr>
        <p:spPr/>
        <p:txBody>
          <a:bodyPr/>
          <a:lstStyle/>
          <a:p>
            <a:endParaRPr lang="el-GR" dirty="0"/>
          </a:p>
        </p:txBody>
      </p:sp>
      <p:sp>
        <p:nvSpPr>
          <p:cNvPr id="4" name="Θέση αριθμού διαφάνειας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EFF1BE-7326-46B5-89E4-3087D26465EA}" type="slidenum">
              <a:rPr kumimoji="0" lang="el-G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l-GR"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917592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Θέση εικόνας διαφάνειας 1"/>
          <p:cNvSpPr>
            <a:spLocks noGrp="1" noRot="1" noChangeAspect="1"/>
          </p:cNvSpPr>
          <p:nvPr>
            <p:ph type="sldImg"/>
          </p:nvPr>
        </p:nvSpPr>
        <p:spPr/>
      </p:sp>
      <p:sp>
        <p:nvSpPr>
          <p:cNvPr id="3" name="Θέση σημειώσεων 2"/>
          <p:cNvSpPr>
            <a:spLocks noGrp="1"/>
          </p:cNvSpPr>
          <p:nvPr>
            <p:ph type="body" idx="1"/>
          </p:nvPr>
        </p:nvSpPr>
        <p:spPr/>
        <p:txBody>
          <a:bodyPr/>
          <a:lstStyle/>
          <a:p>
            <a:endParaRPr lang="el-GR" dirty="0"/>
          </a:p>
        </p:txBody>
      </p:sp>
      <p:sp>
        <p:nvSpPr>
          <p:cNvPr id="4" name="Θέση αριθμού διαφάνειας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EFF1BE-7326-46B5-89E4-3087D26465EA}" type="slidenum">
              <a:rPr kumimoji="0" lang="el-G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l-GR"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19190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Θέση εικόνας διαφάνειας 1"/>
          <p:cNvSpPr>
            <a:spLocks noGrp="1" noRot="1" noChangeAspect="1"/>
          </p:cNvSpPr>
          <p:nvPr>
            <p:ph type="sldImg"/>
          </p:nvPr>
        </p:nvSpPr>
        <p:spPr/>
      </p:sp>
      <p:sp>
        <p:nvSpPr>
          <p:cNvPr id="3" name="Θέση σημειώσεων 2"/>
          <p:cNvSpPr>
            <a:spLocks noGrp="1"/>
          </p:cNvSpPr>
          <p:nvPr>
            <p:ph type="body" idx="1"/>
          </p:nvPr>
        </p:nvSpPr>
        <p:spPr/>
        <p:txBody>
          <a:bodyPr/>
          <a:lstStyle/>
          <a:p>
            <a:endParaRPr lang="el-GR" dirty="0"/>
          </a:p>
        </p:txBody>
      </p:sp>
      <p:sp>
        <p:nvSpPr>
          <p:cNvPr id="4" name="Θέση αριθμού διαφάνειας 3"/>
          <p:cNvSpPr>
            <a:spLocks noGrp="1"/>
          </p:cNvSpPr>
          <p:nvPr>
            <p:ph type="sldNum" sz="quarter" idx="5"/>
          </p:nvPr>
        </p:nvSpPr>
        <p:spPr/>
        <p:txBody>
          <a:bodyPr/>
          <a:lstStyle/>
          <a:p>
            <a:fld id="{C6EFF1BE-7326-46B5-89E4-3087D26465EA}" type="slidenum">
              <a:rPr lang="el-GR" smtClean="0"/>
              <a:t>73</a:t>
            </a:fld>
            <a:endParaRPr lang="el-GR"/>
          </a:p>
        </p:txBody>
      </p:sp>
    </p:spTree>
    <p:extLst>
      <p:ext uri="{BB962C8B-B14F-4D97-AF65-F5344CB8AC3E}">
        <p14:creationId xmlns:p14="http://schemas.microsoft.com/office/powerpoint/2010/main" val="30496714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Διαφάνεια τίτλου">
    <p:spTree>
      <p:nvGrpSpPr>
        <p:cNvPr id="1" name=""/>
        <p:cNvGrpSpPr/>
        <p:nvPr/>
      </p:nvGrpSpPr>
      <p:grpSpPr>
        <a:xfrm>
          <a:off x="0" y="0"/>
          <a:ext cx="0" cy="0"/>
          <a:chOff x="0" y="0"/>
          <a:chExt cx="0" cy="0"/>
        </a:xfrm>
      </p:grpSpPr>
      <p:pic>
        <p:nvPicPr>
          <p:cNvPr id="8" name="Εικόνα 7">
            <a:extLst>
              <a:ext uri="{FF2B5EF4-FFF2-40B4-BE49-F238E27FC236}">
                <a16:creationId xmlns:a16="http://schemas.microsoft.com/office/drawing/2014/main" id="{D0C6C0E5-DD5B-BA78-40FF-F7582005C7C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539" y="0"/>
            <a:ext cx="12189461" cy="6858000"/>
          </a:xfrm>
          <a:prstGeom prst="rect">
            <a:avLst/>
          </a:prstGeom>
        </p:spPr>
      </p:pic>
      <p:sp>
        <p:nvSpPr>
          <p:cNvPr id="2" name="Τίτλος 1">
            <a:extLst>
              <a:ext uri="{FF2B5EF4-FFF2-40B4-BE49-F238E27FC236}">
                <a16:creationId xmlns:a16="http://schemas.microsoft.com/office/drawing/2014/main" id="{CEF3DD6A-C41C-BF98-3C60-D704770421F8}"/>
              </a:ext>
            </a:extLst>
          </p:cNvPr>
          <p:cNvSpPr>
            <a:spLocks noGrp="1"/>
          </p:cNvSpPr>
          <p:nvPr>
            <p:ph type="ctrTitle"/>
          </p:nvPr>
        </p:nvSpPr>
        <p:spPr>
          <a:xfrm>
            <a:off x="1417320" y="1395008"/>
            <a:ext cx="9357360" cy="1463675"/>
          </a:xfrm>
        </p:spPr>
        <p:txBody>
          <a:bodyPr anchor="b">
            <a:normAutofit/>
          </a:bodyPr>
          <a:lstStyle>
            <a:lvl1pPr algn="l">
              <a:defRPr sz="3600">
                <a:solidFill>
                  <a:schemeClr val="bg1"/>
                </a:solidFill>
                <a:latin typeface="Trebuchet MS" panose="020B0603020202020204" pitchFamily="34" charset="0"/>
              </a:defRPr>
            </a:lvl1pPr>
          </a:lstStyle>
          <a:p>
            <a:r>
              <a:rPr lang="el-GR" dirty="0"/>
              <a:t>Κάντε κλικ για να επεξεργαστείτε τον τίτλο υποδείγματος</a:t>
            </a:r>
          </a:p>
        </p:txBody>
      </p:sp>
      <p:sp>
        <p:nvSpPr>
          <p:cNvPr id="3" name="Υπότιτλος 2">
            <a:extLst>
              <a:ext uri="{FF2B5EF4-FFF2-40B4-BE49-F238E27FC236}">
                <a16:creationId xmlns:a16="http://schemas.microsoft.com/office/drawing/2014/main" id="{6E1F1562-A7AD-1FD8-C13E-7FFFD730A6E6}"/>
              </a:ext>
            </a:extLst>
          </p:cNvPr>
          <p:cNvSpPr>
            <a:spLocks noGrp="1"/>
          </p:cNvSpPr>
          <p:nvPr>
            <p:ph type="subTitle" idx="1"/>
          </p:nvPr>
        </p:nvSpPr>
        <p:spPr>
          <a:xfrm>
            <a:off x="1417320" y="3036773"/>
            <a:ext cx="6928658" cy="803707"/>
          </a:xfrm>
        </p:spPr>
        <p:txBody>
          <a:bodyPr>
            <a:normAutofit/>
          </a:bodyPr>
          <a:lstStyle>
            <a:lvl1pPr marL="0" indent="0" algn="l">
              <a:buNone/>
              <a:defRPr sz="1600">
                <a:solidFill>
                  <a:srgbClr val="19BEDE"/>
                </a:solidFill>
                <a:latin typeface="Trebuchet MS" panose="020B0603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l-GR" dirty="0"/>
              <a:t>Κάντε κλικ για να επεξεργαστείτε τον υπότιτλο του υποδείγματος</a:t>
            </a:r>
          </a:p>
        </p:txBody>
      </p:sp>
      <p:sp>
        <p:nvSpPr>
          <p:cNvPr id="4" name="Θέση ημερομηνίας 3">
            <a:extLst>
              <a:ext uri="{FF2B5EF4-FFF2-40B4-BE49-F238E27FC236}">
                <a16:creationId xmlns:a16="http://schemas.microsoft.com/office/drawing/2014/main" id="{EAEF9C73-72CF-FBDA-2FD3-B2372849EA8C}"/>
              </a:ext>
            </a:extLst>
          </p:cNvPr>
          <p:cNvSpPr>
            <a:spLocks noGrp="1"/>
          </p:cNvSpPr>
          <p:nvPr>
            <p:ph type="dt" sz="half" idx="10"/>
          </p:nvPr>
        </p:nvSpPr>
        <p:spPr/>
        <p:txBody>
          <a:bodyPr/>
          <a:lstStyle/>
          <a:p>
            <a:fld id="{33312B16-8557-4743-8EE6-3DDFEC79069C}" type="datetimeFigureOut">
              <a:rPr lang="el-GR" smtClean="0"/>
              <a:t>28/5/2024</a:t>
            </a:fld>
            <a:endParaRPr lang="el-GR" dirty="0"/>
          </a:p>
        </p:txBody>
      </p:sp>
      <p:sp>
        <p:nvSpPr>
          <p:cNvPr id="5" name="Θέση υποσέλιδου 4">
            <a:extLst>
              <a:ext uri="{FF2B5EF4-FFF2-40B4-BE49-F238E27FC236}">
                <a16:creationId xmlns:a16="http://schemas.microsoft.com/office/drawing/2014/main" id="{32887C82-0744-840D-E8FC-98DB4A29E4BA}"/>
              </a:ext>
            </a:extLst>
          </p:cNvPr>
          <p:cNvSpPr>
            <a:spLocks noGrp="1"/>
          </p:cNvSpPr>
          <p:nvPr>
            <p:ph type="ftr" sz="quarter" idx="11"/>
          </p:nvPr>
        </p:nvSpPr>
        <p:spPr/>
        <p:txBody>
          <a:bodyPr/>
          <a:lstStyle/>
          <a:p>
            <a:endParaRPr lang="el-GR"/>
          </a:p>
        </p:txBody>
      </p:sp>
      <p:sp>
        <p:nvSpPr>
          <p:cNvPr id="6" name="Θέση αριθμού διαφάνειας 5">
            <a:extLst>
              <a:ext uri="{FF2B5EF4-FFF2-40B4-BE49-F238E27FC236}">
                <a16:creationId xmlns:a16="http://schemas.microsoft.com/office/drawing/2014/main" id="{8BAB3BAB-2282-65B1-B77C-BBF5A897F707}"/>
              </a:ext>
            </a:extLst>
          </p:cNvPr>
          <p:cNvSpPr>
            <a:spLocks noGrp="1"/>
          </p:cNvSpPr>
          <p:nvPr>
            <p:ph type="sldNum" sz="quarter" idx="12"/>
          </p:nvPr>
        </p:nvSpPr>
        <p:spPr/>
        <p:txBody>
          <a:bodyPr/>
          <a:lstStyle/>
          <a:p>
            <a:fld id="{C6DD6E9A-F6BC-4101-9D32-73E53CB7934B}" type="slidenum">
              <a:rPr lang="el-GR" smtClean="0"/>
              <a:t>‹#›</a:t>
            </a:fld>
            <a:endParaRPr lang="el-GR"/>
          </a:p>
        </p:txBody>
      </p:sp>
    </p:spTree>
    <p:extLst>
      <p:ext uri="{BB962C8B-B14F-4D97-AF65-F5344CB8AC3E}">
        <p14:creationId xmlns:p14="http://schemas.microsoft.com/office/powerpoint/2010/main" val="20710242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Προσαρμοσμένη διάταξη">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65C51F3F-A005-3BA9-10E2-3A482100AD8E}"/>
              </a:ext>
            </a:extLst>
          </p:cNvPr>
          <p:cNvSpPr>
            <a:spLocks noGrp="1"/>
          </p:cNvSpPr>
          <p:nvPr>
            <p:ph type="title"/>
          </p:nvPr>
        </p:nvSpPr>
        <p:spPr/>
        <p:txBody>
          <a:bodyPr/>
          <a:lstStyle/>
          <a:p>
            <a:r>
              <a:rPr lang="el-GR"/>
              <a:t>Κάντε κλικ για να επεξεργαστείτε τον τίτλο υποδείγματος</a:t>
            </a:r>
          </a:p>
        </p:txBody>
      </p:sp>
      <p:sp>
        <p:nvSpPr>
          <p:cNvPr id="3" name="Θέση ημερομηνίας 2">
            <a:extLst>
              <a:ext uri="{FF2B5EF4-FFF2-40B4-BE49-F238E27FC236}">
                <a16:creationId xmlns:a16="http://schemas.microsoft.com/office/drawing/2014/main" id="{DB6E654C-8964-0AF7-34FF-BD50C2CF211F}"/>
              </a:ext>
            </a:extLst>
          </p:cNvPr>
          <p:cNvSpPr>
            <a:spLocks noGrp="1"/>
          </p:cNvSpPr>
          <p:nvPr>
            <p:ph type="dt" sz="half" idx="10"/>
          </p:nvPr>
        </p:nvSpPr>
        <p:spPr/>
        <p:txBody>
          <a:bodyPr/>
          <a:lstStyle/>
          <a:p>
            <a:fld id="{33312B16-8557-4743-8EE6-3DDFEC79069C}" type="datetimeFigureOut">
              <a:rPr lang="el-GR" smtClean="0"/>
              <a:t>28/5/2024</a:t>
            </a:fld>
            <a:endParaRPr lang="el-GR"/>
          </a:p>
        </p:txBody>
      </p:sp>
      <p:sp>
        <p:nvSpPr>
          <p:cNvPr id="4" name="Θέση υποσέλιδου 3">
            <a:extLst>
              <a:ext uri="{FF2B5EF4-FFF2-40B4-BE49-F238E27FC236}">
                <a16:creationId xmlns:a16="http://schemas.microsoft.com/office/drawing/2014/main" id="{2DA513F4-377C-8213-406E-E05FDA99FCA8}"/>
              </a:ext>
            </a:extLst>
          </p:cNvPr>
          <p:cNvSpPr>
            <a:spLocks noGrp="1"/>
          </p:cNvSpPr>
          <p:nvPr>
            <p:ph type="ftr" sz="quarter" idx="11"/>
          </p:nvPr>
        </p:nvSpPr>
        <p:spPr/>
        <p:txBody>
          <a:bodyPr/>
          <a:lstStyle/>
          <a:p>
            <a:endParaRPr lang="el-GR"/>
          </a:p>
        </p:txBody>
      </p:sp>
      <p:sp>
        <p:nvSpPr>
          <p:cNvPr id="5" name="Θέση αριθμού διαφάνειας 4">
            <a:extLst>
              <a:ext uri="{FF2B5EF4-FFF2-40B4-BE49-F238E27FC236}">
                <a16:creationId xmlns:a16="http://schemas.microsoft.com/office/drawing/2014/main" id="{E66D9FAF-D353-4D75-6242-880A95ACE3F6}"/>
              </a:ext>
            </a:extLst>
          </p:cNvPr>
          <p:cNvSpPr>
            <a:spLocks noGrp="1"/>
          </p:cNvSpPr>
          <p:nvPr>
            <p:ph type="sldNum" sz="quarter" idx="12"/>
          </p:nvPr>
        </p:nvSpPr>
        <p:spPr/>
        <p:txBody>
          <a:bodyPr/>
          <a:lstStyle/>
          <a:p>
            <a:fld id="{C6DD6E9A-F6BC-4101-9D32-73E53CB7934B}" type="slidenum">
              <a:rPr lang="el-GR" smtClean="0"/>
              <a:t>‹#›</a:t>
            </a:fld>
            <a:endParaRPr lang="el-GR"/>
          </a:p>
        </p:txBody>
      </p:sp>
      <p:sp>
        <p:nvSpPr>
          <p:cNvPr id="6" name="Θέση περιεχομένου 2">
            <a:extLst>
              <a:ext uri="{FF2B5EF4-FFF2-40B4-BE49-F238E27FC236}">
                <a16:creationId xmlns:a16="http://schemas.microsoft.com/office/drawing/2014/main" id="{38F1B451-D1F7-FA4D-007E-083E8C9EDCBE}"/>
              </a:ext>
            </a:extLst>
          </p:cNvPr>
          <p:cNvSpPr>
            <a:spLocks noGrp="1"/>
          </p:cNvSpPr>
          <p:nvPr>
            <p:ph idx="1"/>
          </p:nvPr>
        </p:nvSpPr>
        <p:spPr>
          <a:xfrm>
            <a:off x="838200" y="1825625"/>
            <a:ext cx="10515600" cy="4351338"/>
          </a:xfrm>
        </p:spPr>
        <p:txBody>
          <a:bodyPr/>
          <a:lstStyle/>
          <a:p>
            <a:pPr lvl="0"/>
            <a:r>
              <a:rPr lang="el-GR"/>
              <a:t>Στυλ κειμένου υποδείγματος</a:t>
            </a:r>
          </a:p>
          <a:p>
            <a:pPr lvl="1"/>
            <a:r>
              <a:rPr lang="el-GR"/>
              <a:t>Δεύτερο επίπεδο</a:t>
            </a:r>
          </a:p>
          <a:p>
            <a:pPr lvl="2"/>
            <a:r>
              <a:rPr lang="el-GR"/>
              <a:t>Τρίτο επίπεδο</a:t>
            </a:r>
          </a:p>
          <a:p>
            <a:pPr lvl="3"/>
            <a:r>
              <a:rPr lang="el-GR"/>
              <a:t>Τέταρτο επίπεδο</a:t>
            </a:r>
          </a:p>
          <a:p>
            <a:pPr lvl="4"/>
            <a:r>
              <a:rPr lang="el-GR"/>
              <a:t>Πέμπτο επίπεδο</a:t>
            </a:r>
          </a:p>
        </p:txBody>
      </p:sp>
    </p:spTree>
    <p:extLst>
      <p:ext uri="{BB962C8B-B14F-4D97-AF65-F5344CB8AC3E}">
        <p14:creationId xmlns:p14="http://schemas.microsoft.com/office/powerpoint/2010/main" val="14938402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Τίτλος και περιεχόμενο">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A5E5B180-03A5-54B2-FF10-D88D62CB1B6C}"/>
              </a:ext>
            </a:extLst>
          </p:cNvPr>
          <p:cNvSpPr>
            <a:spLocks noGrp="1"/>
          </p:cNvSpPr>
          <p:nvPr>
            <p:ph type="title"/>
          </p:nvPr>
        </p:nvSpPr>
        <p:spPr/>
        <p:txBody>
          <a:bodyPr/>
          <a:lstStyle/>
          <a:p>
            <a:r>
              <a:rPr lang="el-GR"/>
              <a:t>Κάντε κλικ για να επεξεργαστείτε τον τίτλο υποδείγματος</a:t>
            </a:r>
          </a:p>
        </p:txBody>
      </p:sp>
      <p:sp>
        <p:nvSpPr>
          <p:cNvPr id="3" name="Θέση περιεχομένου 2">
            <a:extLst>
              <a:ext uri="{FF2B5EF4-FFF2-40B4-BE49-F238E27FC236}">
                <a16:creationId xmlns:a16="http://schemas.microsoft.com/office/drawing/2014/main" id="{FD8BD2AB-2786-DEEA-66E7-D27B1A80A321}"/>
              </a:ext>
            </a:extLst>
          </p:cNvPr>
          <p:cNvSpPr>
            <a:spLocks noGrp="1"/>
          </p:cNvSpPr>
          <p:nvPr>
            <p:ph idx="1"/>
          </p:nvPr>
        </p:nvSpPr>
        <p:spPr/>
        <p:txBody>
          <a:bodyPr/>
          <a:lstStyle/>
          <a:p>
            <a:pPr lvl="0"/>
            <a:r>
              <a:rPr lang="el-GR"/>
              <a:t>Στυλ κειμένου υποδείγματος</a:t>
            </a:r>
          </a:p>
          <a:p>
            <a:pPr lvl="1"/>
            <a:r>
              <a:rPr lang="el-GR"/>
              <a:t>Δεύτερο επίπεδο</a:t>
            </a:r>
          </a:p>
          <a:p>
            <a:pPr lvl="2"/>
            <a:r>
              <a:rPr lang="el-GR"/>
              <a:t>Τρίτο επίπεδο</a:t>
            </a:r>
          </a:p>
          <a:p>
            <a:pPr lvl="3"/>
            <a:r>
              <a:rPr lang="el-GR"/>
              <a:t>Τέταρτο επίπεδο</a:t>
            </a:r>
          </a:p>
          <a:p>
            <a:pPr lvl="4"/>
            <a:r>
              <a:rPr lang="el-GR"/>
              <a:t>Πέμπτο επίπεδο</a:t>
            </a:r>
          </a:p>
        </p:txBody>
      </p:sp>
      <p:sp>
        <p:nvSpPr>
          <p:cNvPr id="4" name="Θέση ημερομηνίας 3">
            <a:extLst>
              <a:ext uri="{FF2B5EF4-FFF2-40B4-BE49-F238E27FC236}">
                <a16:creationId xmlns:a16="http://schemas.microsoft.com/office/drawing/2014/main" id="{FF7A3B8E-6754-BC80-511E-63AA56052E42}"/>
              </a:ext>
            </a:extLst>
          </p:cNvPr>
          <p:cNvSpPr>
            <a:spLocks noGrp="1"/>
          </p:cNvSpPr>
          <p:nvPr>
            <p:ph type="dt" sz="half" idx="10"/>
          </p:nvPr>
        </p:nvSpPr>
        <p:spPr/>
        <p:txBody>
          <a:bodyPr/>
          <a:lstStyle/>
          <a:p>
            <a:fld id="{33312B16-8557-4743-8EE6-3DDFEC79069C}" type="datetimeFigureOut">
              <a:rPr lang="el-GR" smtClean="0"/>
              <a:t>28/5/2024</a:t>
            </a:fld>
            <a:endParaRPr lang="el-GR"/>
          </a:p>
        </p:txBody>
      </p:sp>
      <p:sp>
        <p:nvSpPr>
          <p:cNvPr id="5" name="Θέση υποσέλιδου 4">
            <a:extLst>
              <a:ext uri="{FF2B5EF4-FFF2-40B4-BE49-F238E27FC236}">
                <a16:creationId xmlns:a16="http://schemas.microsoft.com/office/drawing/2014/main" id="{BD22244D-72CD-2979-F484-8014864503F6}"/>
              </a:ext>
            </a:extLst>
          </p:cNvPr>
          <p:cNvSpPr>
            <a:spLocks noGrp="1"/>
          </p:cNvSpPr>
          <p:nvPr>
            <p:ph type="ftr" sz="quarter" idx="11"/>
          </p:nvPr>
        </p:nvSpPr>
        <p:spPr/>
        <p:txBody>
          <a:bodyPr/>
          <a:lstStyle/>
          <a:p>
            <a:endParaRPr lang="el-GR"/>
          </a:p>
        </p:txBody>
      </p:sp>
      <p:sp>
        <p:nvSpPr>
          <p:cNvPr id="6" name="Θέση αριθμού διαφάνειας 5">
            <a:extLst>
              <a:ext uri="{FF2B5EF4-FFF2-40B4-BE49-F238E27FC236}">
                <a16:creationId xmlns:a16="http://schemas.microsoft.com/office/drawing/2014/main" id="{97DE94E2-BE2B-0F7F-9628-25ECE7C8DDBC}"/>
              </a:ext>
            </a:extLst>
          </p:cNvPr>
          <p:cNvSpPr>
            <a:spLocks noGrp="1"/>
          </p:cNvSpPr>
          <p:nvPr>
            <p:ph type="sldNum" sz="quarter" idx="12"/>
          </p:nvPr>
        </p:nvSpPr>
        <p:spPr/>
        <p:txBody>
          <a:bodyPr/>
          <a:lstStyle/>
          <a:p>
            <a:fld id="{C6DD6E9A-F6BC-4101-9D32-73E53CB7934B}" type="slidenum">
              <a:rPr lang="el-GR" smtClean="0"/>
              <a:t>‹#›</a:t>
            </a:fld>
            <a:endParaRPr lang="el-GR"/>
          </a:p>
        </p:txBody>
      </p:sp>
    </p:spTree>
    <p:extLst>
      <p:ext uri="{BB962C8B-B14F-4D97-AF65-F5344CB8AC3E}">
        <p14:creationId xmlns:p14="http://schemas.microsoft.com/office/powerpoint/2010/main" val="23418186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Κεφαλίδα ενότητας">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6BC31601-5B7E-E389-2AE1-ABDA92D4B0E2}"/>
              </a:ext>
            </a:extLst>
          </p:cNvPr>
          <p:cNvSpPr>
            <a:spLocks noGrp="1"/>
          </p:cNvSpPr>
          <p:nvPr>
            <p:ph type="title"/>
          </p:nvPr>
        </p:nvSpPr>
        <p:spPr>
          <a:xfrm>
            <a:off x="831850" y="1709738"/>
            <a:ext cx="10515600" cy="2852737"/>
          </a:xfrm>
        </p:spPr>
        <p:txBody>
          <a:bodyPr anchor="b"/>
          <a:lstStyle>
            <a:lvl1pPr>
              <a:defRPr sz="6000"/>
            </a:lvl1pPr>
          </a:lstStyle>
          <a:p>
            <a:r>
              <a:rPr lang="el-GR"/>
              <a:t>Κάντε κλικ για να επεξεργαστείτε τον τίτλο υποδείγματος</a:t>
            </a:r>
          </a:p>
        </p:txBody>
      </p:sp>
      <p:sp>
        <p:nvSpPr>
          <p:cNvPr id="3" name="Θέση κειμένου 2">
            <a:extLst>
              <a:ext uri="{FF2B5EF4-FFF2-40B4-BE49-F238E27FC236}">
                <a16:creationId xmlns:a16="http://schemas.microsoft.com/office/drawing/2014/main" id="{C86131FF-6BD8-B2C6-28DD-930B5881A67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l-GR"/>
              <a:t>Στυλ κειμένου υποδείγματος</a:t>
            </a:r>
          </a:p>
        </p:txBody>
      </p:sp>
      <p:sp>
        <p:nvSpPr>
          <p:cNvPr id="4" name="Θέση ημερομηνίας 3">
            <a:extLst>
              <a:ext uri="{FF2B5EF4-FFF2-40B4-BE49-F238E27FC236}">
                <a16:creationId xmlns:a16="http://schemas.microsoft.com/office/drawing/2014/main" id="{4726B1E2-C7FB-27B2-717D-5D4208E3B7BD}"/>
              </a:ext>
            </a:extLst>
          </p:cNvPr>
          <p:cNvSpPr>
            <a:spLocks noGrp="1"/>
          </p:cNvSpPr>
          <p:nvPr>
            <p:ph type="dt" sz="half" idx="10"/>
          </p:nvPr>
        </p:nvSpPr>
        <p:spPr/>
        <p:txBody>
          <a:bodyPr/>
          <a:lstStyle/>
          <a:p>
            <a:fld id="{33312B16-8557-4743-8EE6-3DDFEC79069C}" type="datetimeFigureOut">
              <a:rPr lang="el-GR" smtClean="0"/>
              <a:t>28/5/2024</a:t>
            </a:fld>
            <a:endParaRPr lang="el-GR"/>
          </a:p>
        </p:txBody>
      </p:sp>
      <p:sp>
        <p:nvSpPr>
          <p:cNvPr id="5" name="Θέση υποσέλιδου 4">
            <a:extLst>
              <a:ext uri="{FF2B5EF4-FFF2-40B4-BE49-F238E27FC236}">
                <a16:creationId xmlns:a16="http://schemas.microsoft.com/office/drawing/2014/main" id="{2B663768-C5D9-E0C5-8700-0D441B623D58}"/>
              </a:ext>
            </a:extLst>
          </p:cNvPr>
          <p:cNvSpPr>
            <a:spLocks noGrp="1"/>
          </p:cNvSpPr>
          <p:nvPr>
            <p:ph type="ftr" sz="quarter" idx="11"/>
          </p:nvPr>
        </p:nvSpPr>
        <p:spPr/>
        <p:txBody>
          <a:bodyPr/>
          <a:lstStyle/>
          <a:p>
            <a:endParaRPr lang="el-GR"/>
          </a:p>
        </p:txBody>
      </p:sp>
      <p:sp>
        <p:nvSpPr>
          <p:cNvPr id="6" name="Θέση αριθμού διαφάνειας 5">
            <a:extLst>
              <a:ext uri="{FF2B5EF4-FFF2-40B4-BE49-F238E27FC236}">
                <a16:creationId xmlns:a16="http://schemas.microsoft.com/office/drawing/2014/main" id="{1157E914-FAC1-1C33-3BE9-CA363AF22B56}"/>
              </a:ext>
            </a:extLst>
          </p:cNvPr>
          <p:cNvSpPr>
            <a:spLocks noGrp="1"/>
          </p:cNvSpPr>
          <p:nvPr>
            <p:ph type="sldNum" sz="quarter" idx="12"/>
          </p:nvPr>
        </p:nvSpPr>
        <p:spPr/>
        <p:txBody>
          <a:bodyPr/>
          <a:lstStyle/>
          <a:p>
            <a:fld id="{C6DD6E9A-F6BC-4101-9D32-73E53CB7934B}" type="slidenum">
              <a:rPr lang="el-GR" smtClean="0"/>
              <a:t>‹#›</a:t>
            </a:fld>
            <a:endParaRPr lang="el-GR"/>
          </a:p>
        </p:txBody>
      </p:sp>
    </p:spTree>
    <p:extLst>
      <p:ext uri="{BB962C8B-B14F-4D97-AF65-F5344CB8AC3E}">
        <p14:creationId xmlns:p14="http://schemas.microsoft.com/office/powerpoint/2010/main" val="31408323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Δύο περιεχόμενα">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E8ED5962-0662-A4B9-DA37-982F3BC19427}"/>
              </a:ext>
            </a:extLst>
          </p:cNvPr>
          <p:cNvSpPr>
            <a:spLocks noGrp="1"/>
          </p:cNvSpPr>
          <p:nvPr>
            <p:ph type="title"/>
          </p:nvPr>
        </p:nvSpPr>
        <p:spPr/>
        <p:txBody>
          <a:bodyPr/>
          <a:lstStyle/>
          <a:p>
            <a:r>
              <a:rPr lang="el-GR"/>
              <a:t>Κάντε κλικ για να επεξεργαστείτε τον τίτλο υποδείγματος</a:t>
            </a:r>
          </a:p>
        </p:txBody>
      </p:sp>
      <p:sp>
        <p:nvSpPr>
          <p:cNvPr id="3" name="Θέση περιεχομένου 2">
            <a:extLst>
              <a:ext uri="{FF2B5EF4-FFF2-40B4-BE49-F238E27FC236}">
                <a16:creationId xmlns:a16="http://schemas.microsoft.com/office/drawing/2014/main" id="{42EBBE3A-CF74-1428-8034-9927074D2269}"/>
              </a:ext>
            </a:extLst>
          </p:cNvPr>
          <p:cNvSpPr>
            <a:spLocks noGrp="1"/>
          </p:cNvSpPr>
          <p:nvPr>
            <p:ph sz="half" idx="1"/>
          </p:nvPr>
        </p:nvSpPr>
        <p:spPr>
          <a:xfrm>
            <a:off x="838200" y="1825625"/>
            <a:ext cx="5181600" cy="4351338"/>
          </a:xfrm>
        </p:spPr>
        <p:txBody>
          <a:bodyPr/>
          <a:lstStyle/>
          <a:p>
            <a:pPr lvl="0"/>
            <a:r>
              <a:rPr lang="el-GR"/>
              <a:t>Στυλ κειμένου υποδείγματος</a:t>
            </a:r>
          </a:p>
          <a:p>
            <a:pPr lvl="1"/>
            <a:r>
              <a:rPr lang="el-GR"/>
              <a:t>Δεύτερο επίπεδο</a:t>
            </a:r>
          </a:p>
          <a:p>
            <a:pPr lvl="2"/>
            <a:r>
              <a:rPr lang="el-GR"/>
              <a:t>Τρίτο επίπεδο</a:t>
            </a:r>
          </a:p>
          <a:p>
            <a:pPr lvl="3"/>
            <a:r>
              <a:rPr lang="el-GR"/>
              <a:t>Τέταρτο επίπεδο</a:t>
            </a:r>
          </a:p>
          <a:p>
            <a:pPr lvl="4"/>
            <a:r>
              <a:rPr lang="el-GR"/>
              <a:t>Πέμπτο επίπεδο</a:t>
            </a:r>
          </a:p>
        </p:txBody>
      </p:sp>
      <p:sp>
        <p:nvSpPr>
          <p:cNvPr id="4" name="Θέση περιεχομένου 3">
            <a:extLst>
              <a:ext uri="{FF2B5EF4-FFF2-40B4-BE49-F238E27FC236}">
                <a16:creationId xmlns:a16="http://schemas.microsoft.com/office/drawing/2014/main" id="{26B8698B-2578-4AE5-A22A-F33DC80AAEB9}"/>
              </a:ext>
            </a:extLst>
          </p:cNvPr>
          <p:cNvSpPr>
            <a:spLocks noGrp="1"/>
          </p:cNvSpPr>
          <p:nvPr>
            <p:ph sz="half" idx="2"/>
          </p:nvPr>
        </p:nvSpPr>
        <p:spPr>
          <a:xfrm>
            <a:off x="6172200" y="1825625"/>
            <a:ext cx="5181600" cy="4351338"/>
          </a:xfrm>
        </p:spPr>
        <p:txBody>
          <a:bodyPr/>
          <a:lstStyle/>
          <a:p>
            <a:pPr lvl="0"/>
            <a:r>
              <a:rPr lang="el-GR"/>
              <a:t>Στυλ κειμένου υποδείγματος</a:t>
            </a:r>
          </a:p>
          <a:p>
            <a:pPr lvl="1"/>
            <a:r>
              <a:rPr lang="el-GR"/>
              <a:t>Δεύτερο επίπεδο</a:t>
            </a:r>
          </a:p>
          <a:p>
            <a:pPr lvl="2"/>
            <a:r>
              <a:rPr lang="el-GR"/>
              <a:t>Τρίτο επίπεδο</a:t>
            </a:r>
          </a:p>
          <a:p>
            <a:pPr lvl="3"/>
            <a:r>
              <a:rPr lang="el-GR"/>
              <a:t>Τέταρτο επίπεδο</a:t>
            </a:r>
          </a:p>
          <a:p>
            <a:pPr lvl="4"/>
            <a:r>
              <a:rPr lang="el-GR"/>
              <a:t>Πέμπτο επίπεδο</a:t>
            </a:r>
          </a:p>
        </p:txBody>
      </p:sp>
      <p:sp>
        <p:nvSpPr>
          <p:cNvPr id="5" name="Θέση ημερομηνίας 4">
            <a:extLst>
              <a:ext uri="{FF2B5EF4-FFF2-40B4-BE49-F238E27FC236}">
                <a16:creationId xmlns:a16="http://schemas.microsoft.com/office/drawing/2014/main" id="{2C2523CD-C411-DF42-96BE-5013E8427F8E}"/>
              </a:ext>
            </a:extLst>
          </p:cNvPr>
          <p:cNvSpPr>
            <a:spLocks noGrp="1"/>
          </p:cNvSpPr>
          <p:nvPr>
            <p:ph type="dt" sz="half" idx="10"/>
          </p:nvPr>
        </p:nvSpPr>
        <p:spPr/>
        <p:txBody>
          <a:bodyPr/>
          <a:lstStyle/>
          <a:p>
            <a:fld id="{33312B16-8557-4743-8EE6-3DDFEC79069C}" type="datetimeFigureOut">
              <a:rPr lang="el-GR" smtClean="0"/>
              <a:t>28/5/2024</a:t>
            </a:fld>
            <a:endParaRPr lang="el-GR"/>
          </a:p>
        </p:txBody>
      </p:sp>
      <p:sp>
        <p:nvSpPr>
          <p:cNvPr id="6" name="Θέση υποσέλιδου 5">
            <a:extLst>
              <a:ext uri="{FF2B5EF4-FFF2-40B4-BE49-F238E27FC236}">
                <a16:creationId xmlns:a16="http://schemas.microsoft.com/office/drawing/2014/main" id="{F00A34AE-467F-C56F-F5D0-88345088A7C9}"/>
              </a:ext>
            </a:extLst>
          </p:cNvPr>
          <p:cNvSpPr>
            <a:spLocks noGrp="1"/>
          </p:cNvSpPr>
          <p:nvPr>
            <p:ph type="ftr" sz="quarter" idx="11"/>
          </p:nvPr>
        </p:nvSpPr>
        <p:spPr/>
        <p:txBody>
          <a:bodyPr/>
          <a:lstStyle/>
          <a:p>
            <a:endParaRPr lang="el-GR"/>
          </a:p>
        </p:txBody>
      </p:sp>
      <p:sp>
        <p:nvSpPr>
          <p:cNvPr id="7" name="Θέση αριθμού διαφάνειας 6">
            <a:extLst>
              <a:ext uri="{FF2B5EF4-FFF2-40B4-BE49-F238E27FC236}">
                <a16:creationId xmlns:a16="http://schemas.microsoft.com/office/drawing/2014/main" id="{8902BEBD-379D-CE1B-D170-5AB319ADCDCA}"/>
              </a:ext>
            </a:extLst>
          </p:cNvPr>
          <p:cNvSpPr>
            <a:spLocks noGrp="1"/>
          </p:cNvSpPr>
          <p:nvPr>
            <p:ph type="sldNum" sz="quarter" idx="12"/>
          </p:nvPr>
        </p:nvSpPr>
        <p:spPr/>
        <p:txBody>
          <a:bodyPr/>
          <a:lstStyle/>
          <a:p>
            <a:fld id="{C6DD6E9A-F6BC-4101-9D32-73E53CB7934B}" type="slidenum">
              <a:rPr lang="el-GR" smtClean="0"/>
              <a:t>‹#›</a:t>
            </a:fld>
            <a:endParaRPr lang="el-GR"/>
          </a:p>
        </p:txBody>
      </p:sp>
    </p:spTree>
    <p:extLst>
      <p:ext uri="{BB962C8B-B14F-4D97-AF65-F5344CB8AC3E}">
        <p14:creationId xmlns:p14="http://schemas.microsoft.com/office/powerpoint/2010/main" val="21249604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Σύγκριση">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88D81447-91D5-E3FA-4665-322C6E37777E}"/>
              </a:ext>
            </a:extLst>
          </p:cNvPr>
          <p:cNvSpPr>
            <a:spLocks noGrp="1"/>
          </p:cNvSpPr>
          <p:nvPr>
            <p:ph type="title"/>
          </p:nvPr>
        </p:nvSpPr>
        <p:spPr>
          <a:xfrm>
            <a:off x="839788" y="365125"/>
            <a:ext cx="10515600" cy="1325563"/>
          </a:xfrm>
        </p:spPr>
        <p:txBody>
          <a:bodyPr/>
          <a:lstStyle/>
          <a:p>
            <a:r>
              <a:rPr lang="el-GR"/>
              <a:t>Κάντε κλικ για να επεξεργαστείτε τον τίτλο υποδείγματος</a:t>
            </a:r>
          </a:p>
        </p:txBody>
      </p:sp>
      <p:sp>
        <p:nvSpPr>
          <p:cNvPr id="3" name="Θέση κειμένου 2">
            <a:extLst>
              <a:ext uri="{FF2B5EF4-FFF2-40B4-BE49-F238E27FC236}">
                <a16:creationId xmlns:a16="http://schemas.microsoft.com/office/drawing/2014/main" id="{77BB54E7-9723-FC84-5E40-FD9C5B5EA2A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l-GR"/>
              <a:t>Στυλ κειμένου υποδείγματος</a:t>
            </a:r>
          </a:p>
        </p:txBody>
      </p:sp>
      <p:sp>
        <p:nvSpPr>
          <p:cNvPr id="4" name="Θέση περιεχομένου 3">
            <a:extLst>
              <a:ext uri="{FF2B5EF4-FFF2-40B4-BE49-F238E27FC236}">
                <a16:creationId xmlns:a16="http://schemas.microsoft.com/office/drawing/2014/main" id="{DFC01F0D-5FB6-E559-65AD-E935293C164C}"/>
              </a:ext>
            </a:extLst>
          </p:cNvPr>
          <p:cNvSpPr>
            <a:spLocks noGrp="1"/>
          </p:cNvSpPr>
          <p:nvPr>
            <p:ph sz="half" idx="2"/>
          </p:nvPr>
        </p:nvSpPr>
        <p:spPr>
          <a:xfrm>
            <a:off x="839788" y="2505075"/>
            <a:ext cx="5157787" cy="3684588"/>
          </a:xfrm>
        </p:spPr>
        <p:txBody>
          <a:bodyPr/>
          <a:lstStyle/>
          <a:p>
            <a:pPr lvl="0"/>
            <a:r>
              <a:rPr lang="el-GR"/>
              <a:t>Στυλ κειμένου υποδείγματος</a:t>
            </a:r>
          </a:p>
          <a:p>
            <a:pPr lvl="1"/>
            <a:r>
              <a:rPr lang="el-GR"/>
              <a:t>Δεύτερο επίπεδο</a:t>
            </a:r>
          </a:p>
          <a:p>
            <a:pPr lvl="2"/>
            <a:r>
              <a:rPr lang="el-GR"/>
              <a:t>Τρίτο επίπεδο</a:t>
            </a:r>
          </a:p>
          <a:p>
            <a:pPr lvl="3"/>
            <a:r>
              <a:rPr lang="el-GR"/>
              <a:t>Τέταρτο επίπεδο</a:t>
            </a:r>
          </a:p>
          <a:p>
            <a:pPr lvl="4"/>
            <a:r>
              <a:rPr lang="el-GR"/>
              <a:t>Πέμπτο επίπεδο</a:t>
            </a:r>
          </a:p>
        </p:txBody>
      </p:sp>
      <p:sp>
        <p:nvSpPr>
          <p:cNvPr id="5" name="Θέση κειμένου 4">
            <a:extLst>
              <a:ext uri="{FF2B5EF4-FFF2-40B4-BE49-F238E27FC236}">
                <a16:creationId xmlns:a16="http://schemas.microsoft.com/office/drawing/2014/main" id="{7A9E3192-004C-C164-D50A-320CAC785B9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l-GR"/>
              <a:t>Στυλ κειμένου υποδείγματος</a:t>
            </a:r>
          </a:p>
        </p:txBody>
      </p:sp>
      <p:sp>
        <p:nvSpPr>
          <p:cNvPr id="6" name="Θέση περιεχομένου 5">
            <a:extLst>
              <a:ext uri="{FF2B5EF4-FFF2-40B4-BE49-F238E27FC236}">
                <a16:creationId xmlns:a16="http://schemas.microsoft.com/office/drawing/2014/main" id="{8B456367-AB5B-6B8B-AE42-39EAD7C3D14F}"/>
              </a:ext>
            </a:extLst>
          </p:cNvPr>
          <p:cNvSpPr>
            <a:spLocks noGrp="1"/>
          </p:cNvSpPr>
          <p:nvPr>
            <p:ph sz="quarter" idx="4"/>
          </p:nvPr>
        </p:nvSpPr>
        <p:spPr>
          <a:xfrm>
            <a:off x="6172200" y="2505075"/>
            <a:ext cx="5183188" cy="3684588"/>
          </a:xfrm>
        </p:spPr>
        <p:txBody>
          <a:bodyPr/>
          <a:lstStyle/>
          <a:p>
            <a:pPr lvl="0"/>
            <a:r>
              <a:rPr lang="el-GR"/>
              <a:t>Στυλ κειμένου υποδείγματος</a:t>
            </a:r>
          </a:p>
          <a:p>
            <a:pPr lvl="1"/>
            <a:r>
              <a:rPr lang="el-GR"/>
              <a:t>Δεύτερο επίπεδο</a:t>
            </a:r>
          </a:p>
          <a:p>
            <a:pPr lvl="2"/>
            <a:r>
              <a:rPr lang="el-GR"/>
              <a:t>Τρίτο επίπεδο</a:t>
            </a:r>
          </a:p>
          <a:p>
            <a:pPr lvl="3"/>
            <a:r>
              <a:rPr lang="el-GR"/>
              <a:t>Τέταρτο επίπεδο</a:t>
            </a:r>
          </a:p>
          <a:p>
            <a:pPr lvl="4"/>
            <a:r>
              <a:rPr lang="el-GR"/>
              <a:t>Πέμπτο επίπεδο</a:t>
            </a:r>
          </a:p>
        </p:txBody>
      </p:sp>
      <p:sp>
        <p:nvSpPr>
          <p:cNvPr id="7" name="Θέση ημερομηνίας 6">
            <a:extLst>
              <a:ext uri="{FF2B5EF4-FFF2-40B4-BE49-F238E27FC236}">
                <a16:creationId xmlns:a16="http://schemas.microsoft.com/office/drawing/2014/main" id="{50E4C15F-4F64-8D60-AEC3-0EE18BA892D8}"/>
              </a:ext>
            </a:extLst>
          </p:cNvPr>
          <p:cNvSpPr>
            <a:spLocks noGrp="1"/>
          </p:cNvSpPr>
          <p:nvPr>
            <p:ph type="dt" sz="half" idx="10"/>
          </p:nvPr>
        </p:nvSpPr>
        <p:spPr/>
        <p:txBody>
          <a:bodyPr/>
          <a:lstStyle/>
          <a:p>
            <a:fld id="{33312B16-8557-4743-8EE6-3DDFEC79069C}" type="datetimeFigureOut">
              <a:rPr lang="el-GR" smtClean="0"/>
              <a:t>28/5/2024</a:t>
            </a:fld>
            <a:endParaRPr lang="el-GR"/>
          </a:p>
        </p:txBody>
      </p:sp>
      <p:sp>
        <p:nvSpPr>
          <p:cNvPr id="8" name="Θέση υποσέλιδου 7">
            <a:extLst>
              <a:ext uri="{FF2B5EF4-FFF2-40B4-BE49-F238E27FC236}">
                <a16:creationId xmlns:a16="http://schemas.microsoft.com/office/drawing/2014/main" id="{2BDE0303-FC11-56B8-3B92-8680921BFA12}"/>
              </a:ext>
            </a:extLst>
          </p:cNvPr>
          <p:cNvSpPr>
            <a:spLocks noGrp="1"/>
          </p:cNvSpPr>
          <p:nvPr>
            <p:ph type="ftr" sz="quarter" idx="11"/>
          </p:nvPr>
        </p:nvSpPr>
        <p:spPr/>
        <p:txBody>
          <a:bodyPr/>
          <a:lstStyle/>
          <a:p>
            <a:endParaRPr lang="el-GR"/>
          </a:p>
        </p:txBody>
      </p:sp>
      <p:sp>
        <p:nvSpPr>
          <p:cNvPr id="9" name="Θέση αριθμού διαφάνειας 8">
            <a:extLst>
              <a:ext uri="{FF2B5EF4-FFF2-40B4-BE49-F238E27FC236}">
                <a16:creationId xmlns:a16="http://schemas.microsoft.com/office/drawing/2014/main" id="{33985EC7-CF44-F42B-603E-2ED0A46960BE}"/>
              </a:ext>
            </a:extLst>
          </p:cNvPr>
          <p:cNvSpPr>
            <a:spLocks noGrp="1"/>
          </p:cNvSpPr>
          <p:nvPr>
            <p:ph type="sldNum" sz="quarter" idx="12"/>
          </p:nvPr>
        </p:nvSpPr>
        <p:spPr/>
        <p:txBody>
          <a:bodyPr/>
          <a:lstStyle/>
          <a:p>
            <a:fld id="{C6DD6E9A-F6BC-4101-9D32-73E53CB7934B}" type="slidenum">
              <a:rPr lang="el-GR" smtClean="0"/>
              <a:t>‹#›</a:t>
            </a:fld>
            <a:endParaRPr lang="el-GR"/>
          </a:p>
        </p:txBody>
      </p:sp>
    </p:spTree>
    <p:extLst>
      <p:ext uri="{BB962C8B-B14F-4D97-AF65-F5344CB8AC3E}">
        <p14:creationId xmlns:p14="http://schemas.microsoft.com/office/powerpoint/2010/main" val="225930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Μόνο τίτλος">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0712C978-79DA-B2DF-BA1E-F79B7076B068}"/>
              </a:ext>
            </a:extLst>
          </p:cNvPr>
          <p:cNvSpPr>
            <a:spLocks noGrp="1"/>
          </p:cNvSpPr>
          <p:nvPr>
            <p:ph type="title"/>
          </p:nvPr>
        </p:nvSpPr>
        <p:spPr/>
        <p:txBody>
          <a:bodyPr/>
          <a:lstStyle/>
          <a:p>
            <a:r>
              <a:rPr lang="el-GR"/>
              <a:t>Κάντε κλικ για να επεξεργαστείτε τον τίτλο υποδείγματος</a:t>
            </a:r>
          </a:p>
        </p:txBody>
      </p:sp>
      <p:sp>
        <p:nvSpPr>
          <p:cNvPr id="3" name="Θέση ημερομηνίας 2">
            <a:extLst>
              <a:ext uri="{FF2B5EF4-FFF2-40B4-BE49-F238E27FC236}">
                <a16:creationId xmlns:a16="http://schemas.microsoft.com/office/drawing/2014/main" id="{FFC4F3B5-BCDD-E310-F14E-9B644255DCC0}"/>
              </a:ext>
            </a:extLst>
          </p:cNvPr>
          <p:cNvSpPr>
            <a:spLocks noGrp="1"/>
          </p:cNvSpPr>
          <p:nvPr>
            <p:ph type="dt" sz="half" idx="10"/>
          </p:nvPr>
        </p:nvSpPr>
        <p:spPr/>
        <p:txBody>
          <a:bodyPr/>
          <a:lstStyle/>
          <a:p>
            <a:fld id="{33312B16-8557-4743-8EE6-3DDFEC79069C}" type="datetimeFigureOut">
              <a:rPr lang="el-GR" smtClean="0"/>
              <a:t>28/5/2024</a:t>
            </a:fld>
            <a:endParaRPr lang="el-GR"/>
          </a:p>
        </p:txBody>
      </p:sp>
      <p:sp>
        <p:nvSpPr>
          <p:cNvPr id="4" name="Θέση υποσέλιδου 3">
            <a:extLst>
              <a:ext uri="{FF2B5EF4-FFF2-40B4-BE49-F238E27FC236}">
                <a16:creationId xmlns:a16="http://schemas.microsoft.com/office/drawing/2014/main" id="{B0D03EE5-8F19-1B71-D626-2B7DE5A4C101}"/>
              </a:ext>
            </a:extLst>
          </p:cNvPr>
          <p:cNvSpPr>
            <a:spLocks noGrp="1"/>
          </p:cNvSpPr>
          <p:nvPr>
            <p:ph type="ftr" sz="quarter" idx="11"/>
          </p:nvPr>
        </p:nvSpPr>
        <p:spPr/>
        <p:txBody>
          <a:bodyPr/>
          <a:lstStyle/>
          <a:p>
            <a:endParaRPr lang="el-GR"/>
          </a:p>
        </p:txBody>
      </p:sp>
      <p:sp>
        <p:nvSpPr>
          <p:cNvPr id="5" name="Θέση αριθμού διαφάνειας 4">
            <a:extLst>
              <a:ext uri="{FF2B5EF4-FFF2-40B4-BE49-F238E27FC236}">
                <a16:creationId xmlns:a16="http://schemas.microsoft.com/office/drawing/2014/main" id="{3E86306C-C37E-5F48-0ECB-7BD8E9D24CCE}"/>
              </a:ext>
            </a:extLst>
          </p:cNvPr>
          <p:cNvSpPr>
            <a:spLocks noGrp="1"/>
          </p:cNvSpPr>
          <p:nvPr>
            <p:ph type="sldNum" sz="quarter" idx="12"/>
          </p:nvPr>
        </p:nvSpPr>
        <p:spPr/>
        <p:txBody>
          <a:bodyPr/>
          <a:lstStyle/>
          <a:p>
            <a:fld id="{C6DD6E9A-F6BC-4101-9D32-73E53CB7934B}" type="slidenum">
              <a:rPr lang="el-GR" smtClean="0"/>
              <a:t>‹#›</a:t>
            </a:fld>
            <a:endParaRPr lang="el-GR"/>
          </a:p>
        </p:txBody>
      </p:sp>
    </p:spTree>
    <p:extLst>
      <p:ext uri="{BB962C8B-B14F-4D97-AF65-F5344CB8AC3E}">
        <p14:creationId xmlns:p14="http://schemas.microsoft.com/office/powerpoint/2010/main" val="9720260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Κενό">
    <p:spTree>
      <p:nvGrpSpPr>
        <p:cNvPr id="1" name=""/>
        <p:cNvGrpSpPr/>
        <p:nvPr/>
      </p:nvGrpSpPr>
      <p:grpSpPr>
        <a:xfrm>
          <a:off x="0" y="0"/>
          <a:ext cx="0" cy="0"/>
          <a:chOff x="0" y="0"/>
          <a:chExt cx="0" cy="0"/>
        </a:xfrm>
      </p:grpSpPr>
      <p:sp>
        <p:nvSpPr>
          <p:cNvPr id="2" name="Θέση ημερομηνίας 1">
            <a:extLst>
              <a:ext uri="{FF2B5EF4-FFF2-40B4-BE49-F238E27FC236}">
                <a16:creationId xmlns:a16="http://schemas.microsoft.com/office/drawing/2014/main" id="{7323DC95-1F9B-1304-D7CB-2DFB69813285}"/>
              </a:ext>
            </a:extLst>
          </p:cNvPr>
          <p:cNvSpPr>
            <a:spLocks noGrp="1"/>
          </p:cNvSpPr>
          <p:nvPr>
            <p:ph type="dt" sz="half" idx="10"/>
          </p:nvPr>
        </p:nvSpPr>
        <p:spPr/>
        <p:txBody>
          <a:bodyPr/>
          <a:lstStyle/>
          <a:p>
            <a:fld id="{33312B16-8557-4743-8EE6-3DDFEC79069C}" type="datetimeFigureOut">
              <a:rPr lang="el-GR" smtClean="0"/>
              <a:t>28/5/2024</a:t>
            </a:fld>
            <a:endParaRPr lang="el-GR"/>
          </a:p>
        </p:txBody>
      </p:sp>
      <p:sp>
        <p:nvSpPr>
          <p:cNvPr id="3" name="Θέση υποσέλιδου 2">
            <a:extLst>
              <a:ext uri="{FF2B5EF4-FFF2-40B4-BE49-F238E27FC236}">
                <a16:creationId xmlns:a16="http://schemas.microsoft.com/office/drawing/2014/main" id="{FFEEAAAA-C5B4-8079-5026-3F96E46F0A5C}"/>
              </a:ext>
            </a:extLst>
          </p:cNvPr>
          <p:cNvSpPr>
            <a:spLocks noGrp="1"/>
          </p:cNvSpPr>
          <p:nvPr>
            <p:ph type="ftr" sz="quarter" idx="11"/>
          </p:nvPr>
        </p:nvSpPr>
        <p:spPr/>
        <p:txBody>
          <a:bodyPr/>
          <a:lstStyle/>
          <a:p>
            <a:endParaRPr lang="el-GR"/>
          </a:p>
        </p:txBody>
      </p:sp>
      <p:sp>
        <p:nvSpPr>
          <p:cNvPr id="4" name="Θέση αριθμού διαφάνειας 3">
            <a:extLst>
              <a:ext uri="{FF2B5EF4-FFF2-40B4-BE49-F238E27FC236}">
                <a16:creationId xmlns:a16="http://schemas.microsoft.com/office/drawing/2014/main" id="{9438664D-825B-70E2-B424-B0E48334834F}"/>
              </a:ext>
            </a:extLst>
          </p:cNvPr>
          <p:cNvSpPr>
            <a:spLocks noGrp="1"/>
          </p:cNvSpPr>
          <p:nvPr>
            <p:ph type="sldNum" sz="quarter" idx="12"/>
          </p:nvPr>
        </p:nvSpPr>
        <p:spPr/>
        <p:txBody>
          <a:bodyPr/>
          <a:lstStyle/>
          <a:p>
            <a:fld id="{C6DD6E9A-F6BC-4101-9D32-73E53CB7934B}" type="slidenum">
              <a:rPr lang="el-GR" smtClean="0"/>
              <a:t>‹#›</a:t>
            </a:fld>
            <a:endParaRPr lang="el-GR"/>
          </a:p>
        </p:txBody>
      </p:sp>
    </p:spTree>
    <p:extLst>
      <p:ext uri="{BB962C8B-B14F-4D97-AF65-F5344CB8AC3E}">
        <p14:creationId xmlns:p14="http://schemas.microsoft.com/office/powerpoint/2010/main" val="30815425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Περιεχόμενο με λεζάντα">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662D9265-3AED-E571-B24E-474E4433C962}"/>
              </a:ext>
            </a:extLst>
          </p:cNvPr>
          <p:cNvSpPr>
            <a:spLocks noGrp="1"/>
          </p:cNvSpPr>
          <p:nvPr>
            <p:ph type="title"/>
          </p:nvPr>
        </p:nvSpPr>
        <p:spPr>
          <a:xfrm>
            <a:off x="839788" y="457200"/>
            <a:ext cx="3932237" cy="1600200"/>
          </a:xfrm>
        </p:spPr>
        <p:txBody>
          <a:bodyPr anchor="b"/>
          <a:lstStyle>
            <a:lvl1pPr>
              <a:defRPr sz="3200"/>
            </a:lvl1pPr>
          </a:lstStyle>
          <a:p>
            <a:r>
              <a:rPr lang="el-GR"/>
              <a:t>Κάντε κλικ για να επεξεργαστείτε τον τίτλο υποδείγματος</a:t>
            </a:r>
          </a:p>
        </p:txBody>
      </p:sp>
      <p:sp>
        <p:nvSpPr>
          <p:cNvPr id="3" name="Θέση περιεχομένου 2">
            <a:extLst>
              <a:ext uri="{FF2B5EF4-FFF2-40B4-BE49-F238E27FC236}">
                <a16:creationId xmlns:a16="http://schemas.microsoft.com/office/drawing/2014/main" id="{D26D340B-9A85-D1A4-B2A3-B979FECF7E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l-GR"/>
              <a:t>Στυλ κειμένου υποδείγματος</a:t>
            </a:r>
          </a:p>
          <a:p>
            <a:pPr lvl="1"/>
            <a:r>
              <a:rPr lang="el-GR"/>
              <a:t>Δεύτερο επίπεδο</a:t>
            </a:r>
          </a:p>
          <a:p>
            <a:pPr lvl="2"/>
            <a:r>
              <a:rPr lang="el-GR"/>
              <a:t>Τρίτο επίπεδο</a:t>
            </a:r>
          </a:p>
          <a:p>
            <a:pPr lvl="3"/>
            <a:r>
              <a:rPr lang="el-GR"/>
              <a:t>Τέταρτο επίπεδο</a:t>
            </a:r>
          </a:p>
          <a:p>
            <a:pPr lvl="4"/>
            <a:r>
              <a:rPr lang="el-GR"/>
              <a:t>Πέμπτο επίπεδο</a:t>
            </a:r>
          </a:p>
        </p:txBody>
      </p:sp>
      <p:sp>
        <p:nvSpPr>
          <p:cNvPr id="4" name="Θέση κειμένου 3">
            <a:extLst>
              <a:ext uri="{FF2B5EF4-FFF2-40B4-BE49-F238E27FC236}">
                <a16:creationId xmlns:a16="http://schemas.microsoft.com/office/drawing/2014/main" id="{16F1AF9A-BCBF-4FEE-E23D-9E8716917A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l-GR"/>
              <a:t>Στυλ κειμένου υποδείγματος</a:t>
            </a:r>
          </a:p>
        </p:txBody>
      </p:sp>
      <p:sp>
        <p:nvSpPr>
          <p:cNvPr id="5" name="Θέση ημερομηνίας 4">
            <a:extLst>
              <a:ext uri="{FF2B5EF4-FFF2-40B4-BE49-F238E27FC236}">
                <a16:creationId xmlns:a16="http://schemas.microsoft.com/office/drawing/2014/main" id="{AE209292-DA13-E712-0F08-993783B9C4A1}"/>
              </a:ext>
            </a:extLst>
          </p:cNvPr>
          <p:cNvSpPr>
            <a:spLocks noGrp="1"/>
          </p:cNvSpPr>
          <p:nvPr>
            <p:ph type="dt" sz="half" idx="10"/>
          </p:nvPr>
        </p:nvSpPr>
        <p:spPr/>
        <p:txBody>
          <a:bodyPr/>
          <a:lstStyle/>
          <a:p>
            <a:fld id="{33312B16-8557-4743-8EE6-3DDFEC79069C}" type="datetimeFigureOut">
              <a:rPr lang="el-GR" smtClean="0"/>
              <a:t>28/5/2024</a:t>
            </a:fld>
            <a:endParaRPr lang="el-GR"/>
          </a:p>
        </p:txBody>
      </p:sp>
      <p:sp>
        <p:nvSpPr>
          <p:cNvPr id="6" name="Θέση υποσέλιδου 5">
            <a:extLst>
              <a:ext uri="{FF2B5EF4-FFF2-40B4-BE49-F238E27FC236}">
                <a16:creationId xmlns:a16="http://schemas.microsoft.com/office/drawing/2014/main" id="{BCA5D16D-8992-6C3A-7D88-AB6205BCA122}"/>
              </a:ext>
            </a:extLst>
          </p:cNvPr>
          <p:cNvSpPr>
            <a:spLocks noGrp="1"/>
          </p:cNvSpPr>
          <p:nvPr>
            <p:ph type="ftr" sz="quarter" idx="11"/>
          </p:nvPr>
        </p:nvSpPr>
        <p:spPr/>
        <p:txBody>
          <a:bodyPr/>
          <a:lstStyle/>
          <a:p>
            <a:endParaRPr lang="el-GR"/>
          </a:p>
        </p:txBody>
      </p:sp>
      <p:sp>
        <p:nvSpPr>
          <p:cNvPr id="7" name="Θέση αριθμού διαφάνειας 6">
            <a:extLst>
              <a:ext uri="{FF2B5EF4-FFF2-40B4-BE49-F238E27FC236}">
                <a16:creationId xmlns:a16="http://schemas.microsoft.com/office/drawing/2014/main" id="{7CFBF6E2-149E-8E53-CE23-E07A765AF943}"/>
              </a:ext>
            </a:extLst>
          </p:cNvPr>
          <p:cNvSpPr>
            <a:spLocks noGrp="1"/>
          </p:cNvSpPr>
          <p:nvPr>
            <p:ph type="sldNum" sz="quarter" idx="12"/>
          </p:nvPr>
        </p:nvSpPr>
        <p:spPr/>
        <p:txBody>
          <a:bodyPr/>
          <a:lstStyle/>
          <a:p>
            <a:fld id="{C6DD6E9A-F6BC-4101-9D32-73E53CB7934B}" type="slidenum">
              <a:rPr lang="el-GR" smtClean="0"/>
              <a:t>‹#›</a:t>
            </a:fld>
            <a:endParaRPr lang="el-GR"/>
          </a:p>
        </p:txBody>
      </p:sp>
    </p:spTree>
    <p:extLst>
      <p:ext uri="{BB962C8B-B14F-4D97-AF65-F5344CB8AC3E}">
        <p14:creationId xmlns:p14="http://schemas.microsoft.com/office/powerpoint/2010/main" val="39986005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Εικόνα με λεζάντα">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0DDC8F0F-BA7E-7CB9-3A54-6BEA47971484}"/>
              </a:ext>
            </a:extLst>
          </p:cNvPr>
          <p:cNvSpPr>
            <a:spLocks noGrp="1"/>
          </p:cNvSpPr>
          <p:nvPr>
            <p:ph type="title"/>
          </p:nvPr>
        </p:nvSpPr>
        <p:spPr>
          <a:xfrm>
            <a:off x="839788" y="457200"/>
            <a:ext cx="3932237" cy="1600200"/>
          </a:xfrm>
        </p:spPr>
        <p:txBody>
          <a:bodyPr anchor="b"/>
          <a:lstStyle>
            <a:lvl1pPr>
              <a:defRPr sz="3200"/>
            </a:lvl1pPr>
          </a:lstStyle>
          <a:p>
            <a:r>
              <a:rPr lang="el-GR"/>
              <a:t>Κάντε κλικ για να επεξεργαστείτε τον τίτλο υποδείγματος</a:t>
            </a:r>
          </a:p>
        </p:txBody>
      </p:sp>
      <p:sp>
        <p:nvSpPr>
          <p:cNvPr id="3" name="Θέση εικόνας 2">
            <a:extLst>
              <a:ext uri="{FF2B5EF4-FFF2-40B4-BE49-F238E27FC236}">
                <a16:creationId xmlns:a16="http://schemas.microsoft.com/office/drawing/2014/main" id="{F0B75243-BBCD-43CE-822F-C6F6983528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l-GR"/>
          </a:p>
        </p:txBody>
      </p:sp>
      <p:sp>
        <p:nvSpPr>
          <p:cNvPr id="4" name="Θέση κειμένου 3">
            <a:extLst>
              <a:ext uri="{FF2B5EF4-FFF2-40B4-BE49-F238E27FC236}">
                <a16:creationId xmlns:a16="http://schemas.microsoft.com/office/drawing/2014/main" id="{DBB4CB97-2DE6-EC80-87E7-BD3E198C2D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l-GR"/>
              <a:t>Στυλ κειμένου υποδείγματος</a:t>
            </a:r>
          </a:p>
        </p:txBody>
      </p:sp>
      <p:sp>
        <p:nvSpPr>
          <p:cNvPr id="5" name="Θέση ημερομηνίας 4">
            <a:extLst>
              <a:ext uri="{FF2B5EF4-FFF2-40B4-BE49-F238E27FC236}">
                <a16:creationId xmlns:a16="http://schemas.microsoft.com/office/drawing/2014/main" id="{5733E93E-16E7-C099-DED5-97837B9E7858}"/>
              </a:ext>
            </a:extLst>
          </p:cNvPr>
          <p:cNvSpPr>
            <a:spLocks noGrp="1"/>
          </p:cNvSpPr>
          <p:nvPr>
            <p:ph type="dt" sz="half" idx="10"/>
          </p:nvPr>
        </p:nvSpPr>
        <p:spPr/>
        <p:txBody>
          <a:bodyPr/>
          <a:lstStyle/>
          <a:p>
            <a:fld id="{33312B16-8557-4743-8EE6-3DDFEC79069C}" type="datetimeFigureOut">
              <a:rPr lang="el-GR" smtClean="0"/>
              <a:t>28/5/2024</a:t>
            </a:fld>
            <a:endParaRPr lang="el-GR"/>
          </a:p>
        </p:txBody>
      </p:sp>
      <p:sp>
        <p:nvSpPr>
          <p:cNvPr id="6" name="Θέση υποσέλιδου 5">
            <a:extLst>
              <a:ext uri="{FF2B5EF4-FFF2-40B4-BE49-F238E27FC236}">
                <a16:creationId xmlns:a16="http://schemas.microsoft.com/office/drawing/2014/main" id="{AF45B22E-AFD4-EB40-0F5A-7DDF75411107}"/>
              </a:ext>
            </a:extLst>
          </p:cNvPr>
          <p:cNvSpPr>
            <a:spLocks noGrp="1"/>
          </p:cNvSpPr>
          <p:nvPr>
            <p:ph type="ftr" sz="quarter" idx="11"/>
          </p:nvPr>
        </p:nvSpPr>
        <p:spPr/>
        <p:txBody>
          <a:bodyPr/>
          <a:lstStyle/>
          <a:p>
            <a:endParaRPr lang="el-GR"/>
          </a:p>
        </p:txBody>
      </p:sp>
      <p:sp>
        <p:nvSpPr>
          <p:cNvPr id="7" name="Θέση αριθμού διαφάνειας 6">
            <a:extLst>
              <a:ext uri="{FF2B5EF4-FFF2-40B4-BE49-F238E27FC236}">
                <a16:creationId xmlns:a16="http://schemas.microsoft.com/office/drawing/2014/main" id="{2B6FC40F-9A36-69D8-5960-73B06ADCDBF5}"/>
              </a:ext>
            </a:extLst>
          </p:cNvPr>
          <p:cNvSpPr>
            <a:spLocks noGrp="1"/>
          </p:cNvSpPr>
          <p:nvPr>
            <p:ph type="sldNum" sz="quarter" idx="12"/>
          </p:nvPr>
        </p:nvSpPr>
        <p:spPr/>
        <p:txBody>
          <a:bodyPr/>
          <a:lstStyle/>
          <a:p>
            <a:fld id="{C6DD6E9A-F6BC-4101-9D32-73E53CB7934B}" type="slidenum">
              <a:rPr lang="el-GR" smtClean="0"/>
              <a:t>‹#›</a:t>
            </a:fld>
            <a:endParaRPr lang="el-GR"/>
          </a:p>
        </p:txBody>
      </p:sp>
    </p:spTree>
    <p:extLst>
      <p:ext uri="{BB962C8B-B14F-4D97-AF65-F5344CB8AC3E}">
        <p14:creationId xmlns:p14="http://schemas.microsoft.com/office/powerpoint/2010/main" val="37763218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Τίτλος και Κατακόρυφο κείμενο">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F55BD0E-ACB0-F32F-2E40-61B53F91E9AB}"/>
              </a:ext>
            </a:extLst>
          </p:cNvPr>
          <p:cNvSpPr>
            <a:spLocks noGrp="1"/>
          </p:cNvSpPr>
          <p:nvPr>
            <p:ph type="title"/>
          </p:nvPr>
        </p:nvSpPr>
        <p:spPr/>
        <p:txBody>
          <a:bodyPr/>
          <a:lstStyle/>
          <a:p>
            <a:r>
              <a:rPr lang="el-GR"/>
              <a:t>Κάντε κλικ για να επεξεργαστείτε τον τίτλο υποδείγματος</a:t>
            </a:r>
          </a:p>
        </p:txBody>
      </p:sp>
      <p:sp>
        <p:nvSpPr>
          <p:cNvPr id="3" name="Θέση κατακόρυφου κειμένου 2">
            <a:extLst>
              <a:ext uri="{FF2B5EF4-FFF2-40B4-BE49-F238E27FC236}">
                <a16:creationId xmlns:a16="http://schemas.microsoft.com/office/drawing/2014/main" id="{59647C48-58F9-1D41-3599-64F8768DB10A}"/>
              </a:ext>
            </a:extLst>
          </p:cNvPr>
          <p:cNvSpPr>
            <a:spLocks noGrp="1"/>
          </p:cNvSpPr>
          <p:nvPr>
            <p:ph type="body" orient="vert" idx="1"/>
          </p:nvPr>
        </p:nvSpPr>
        <p:spPr/>
        <p:txBody>
          <a:bodyPr vert="eaVert"/>
          <a:lstStyle/>
          <a:p>
            <a:pPr lvl="0"/>
            <a:r>
              <a:rPr lang="el-GR"/>
              <a:t>Στυλ κειμένου υποδείγματος</a:t>
            </a:r>
          </a:p>
          <a:p>
            <a:pPr lvl="1"/>
            <a:r>
              <a:rPr lang="el-GR"/>
              <a:t>Δεύτερο επίπεδο</a:t>
            </a:r>
          </a:p>
          <a:p>
            <a:pPr lvl="2"/>
            <a:r>
              <a:rPr lang="el-GR"/>
              <a:t>Τρίτο επίπεδο</a:t>
            </a:r>
          </a:p>
          <a:p>
            <a:pPr lvl="3"/>
            <a:r>
              <a:rPr lang="el-GR"/>
              <a:t>Τέταρτο επίπεδο</a:t>
            </a:r>
          </a:p>
          <a:p>
            <a:pPr lvl="4"/>
            <a:r>
              <a:rPr lang="el-GR"/>
              <a:t>Πέμπτο επίπεδο</a:t>
            </a:r>
          </a:p>
        </p:txBody>
      </p:sp>
      <p:sp>
        <p:nvSpPr>
          <p:cNvPr id="4" name="Θέση ημερομηνίας 3">
            <a:extLst>
              <a:ext uri="{FF2B5EF4-FFF2-40B4-BE49-F238E27FC236}">
                <a16:creationId xmlns:a16="http://schemas.microsoft.com/office/drawing/2014/main" id="{72EB6C4A-BE76-9C2C-CF1D-3B213480673C}"/>
              </a:ext>
            </a:extLst>
          </p:cNvPr>
          <p:cNvSpPr>
            <a:spLocks noGrp="1"/>
          </p:cNvSpPr>
          <p:nvPr>
            <p:ph type="dt" sz="half" idx="10"/>
          </p:nvPr>
        </p:nvSpPr>
        <p:spPr/>
        <p:txBody>
          <a:bodyPr/>
          <a:lstStyle/>
          <a:p>
            <a:fld id="{33312B16-8557-4743-8EE6-3DDFEC79069C}" type="datetimeFigureOut">
              <a:rPr lang="el-GR" smtClean="0"/>
              <a:t>28/5/2024</a:t>
            </a:fld>
            <a:endParaRPr lang="el-GR"/>
          </a:p>
        </p:txBody>
      </p:sp>
      <p:sp>
        <p:nvSpPr>
          <p:cNvPr id="5" name="Θέση υποσέλιδου 4">
            <a:extLst>
              <a:ext uri="{FF2B5EF4-FFF2-40B4-BE49-F238E27FC236}">
                <a16:creationId xmlns:a16="http://schemas.microsoft.com/office/drawing/2014/main" id="{4102D70D-9B4B-0C37-CBA9-2DE8780220C1}"/>
              </a:ext>
            </a:extLst>
          </p:cNvPr>
          <p:cNvSpPr>
            <a:spLocks noGrp="1"/>
          </p:cNvSpPr>
          <p:nvPr>
            <p:ph type="ftr" sz="quarter" idx="11"/>
          </p:nvPr>
        </p:nvSpPr>
        <p:spPr/>
        <p:txBody>
          <a:bodyPr/>
          <a:lstStyle/>
          <a:p>
            <a:endParaRPr lang="el-GR"/>
          </a:p>
        </p:txBody>
      </p:sp>
      <p:sp>
        <p:nvSpPr>
          <p:cNvPr id="6" name="Θέση αριθμού διαφάνειας 5">
            <a:extLst>
              <a:ext uri="{FF2B5EF4-FFF2-40B4-BE49-F238E27FC236}">
                <a16:creationId xmlns:a16="http://schemas.microsoft.com/office/drawing/2014/main" id="{2202EDDF-5764-A8EC-CADA-CCA704B90D43}"/>
              </a:ext>
            </a:extLst>
          </p:cNvPr>
          <p:cNvSpPr>
            <a:spLocks noGrp="1"/>
          </p:cNvSpPr>
          <p:nvPr>
            <p:ph type="sldNum" sz="quarter" idx="12"/>
          </p:nvPr>
        </p:nvSpPr>
        <p:spPr/>
        <p:txBody>
          <a:bodyPr/>
          <a:lstStyle/>
          <a:p>
            <a:fld id="{C6DD6E9A-F6BC-4101-9D32-73E53CB7934B}" type="slidenum">
              <a:rPr lang="el-GR" smtClean="0"/>
              <a:t>‹#›</a:t>
            </a:fld>
            <a:endParaRPr lang="el-GR"/>
          </a:p>
        </p:txBody>
      </p:sp>
    </p:spTree>
    <p:extLst>
      <p:ext uri="{BB962C8B-B14F-4D97-AF65-F5344CB8AC3E}">
        <p14:creationId xmlns:p14="http://schemas.microsoft.com/office/powerpoint/2010/main" val="18165221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Κατακόρυφος τίτλος και Κείμενο">
    <p:spTree>
      <p:nvGrpSpPr>
        <p:cNvPr id="1" name=""/>
        <p:cNvGrpSpPr/>
        <p:nvPr/>
      </p:nvGrpSpPr>
      <p:grpSpPr>
        <a:xfrm>
          <a:off x="0" y="0"/>
          <a:ext cx="0" cy="0"/>
          <a:chOff x="0" y="0"/>
          <a:chExt cx="0" cy="0"/>
        </a:xfrm>
      </p:grpSpPr>
      <p:sp>
        <p:nvSpPr>
          <p:cNvPr id="2" name="Κατακόρυφος τίτλος 1">
            <a:extLst>
              <a:ext uri="{FF2B5EF4-FFF2-40B4-BE49-F238E27FC236}">
                <a16:creationId xmlns:a16="http://schemas.microsoft.com/office/drawing/2014/main" id="{B77DC1C3-C346-6B0A-080D-73E65C565F59}"/>
              </a:ext>
            </a:extLst>
          </p:cNvPr>
          <p:cNvSpPr>
            <a:spLocks noGrp="1"/>
          </p:cNvSpPr>
          <p:nvPr>
            <p:ph type="title" orient="vert"/>
          </p:nvPr>
        </p:nvSpPr>
        <p:spPr>
          <a:xfrm>
            <a:off x="8724900" y="365125"/>
            <a:ext cx="2628900" cy="5811838"/>
          </a:xfrm>
        </p:spPr>
        <p:txBody>
          <a:bodyPr vert="eaVert"/>
          <a:lstStyle/>
          <a:p>
            <a:r>
              <a:rPr lang="el-GR"/>
              <a:t>Κάντε κλικ για να επεξεργαστείτε τον τίτλο υποδείγματος</a:t>
            </a:r>
          </a:p>
        </p:txBody>
      </p:sp>
      <p:sp>
        <p:nvSpPr>
          <p:cNvPr id="3" name="Θέση κατακόρυφου κειμένου 2">
            <a:extLst>
              <a:ext uri="{FF2B5EF4-FFF2-40B4-BE49-F238E27FC236}">
                <a16:creationId xmlns:a16="http://schemas.microsoft.com/office/drawing/2014/main" id="{1DBF89DD-2E67-7AAC-5247-4A9E9D00A524}"/>
              </a:ext>
            </a:extLst>
          </p:cNvPr>
          <p:cNvSpPr>
            <a:spLocks noGrp="1"/>
          </p:cNvSpPr>
          <p:nvPr>
            <p:ph type="body" orient="vert" idx="1"/>
          </p:nvPr>
        </p:nvSpPr>
        <p:spPr>
          <a:xfrm>
            <a:off x="838200" y="365125"/>
            <a:ext cx="7734300" cy="5811838"/>
          </a:xfrm>
        </p:spPr>
        <p:txBody>
          <a:bodyPr vert="eaVert"/>
          <a:lstStyle/>
          <a:p>
            <a:pPr lvl="0"/>
            <a:r>
              <a:rPr lang="el-GR"/>
              <a:t>Στυλ κειμένου υποδείγματος</a:t>
            </a:r>
          </a:p>
          <a:p>
            <a:pPr lvl="1"/>
            <a:r>
              <a:rPr lang="el-GR"/>
              <a:t>Δεύτερο επίπεδο</a:t>
            </a:r>
          </a:p>
          <a:p>
            <a:pPr lvl="2"/>
            <a:r>
              <a:rPr lang="el-GR"/>
              <a:t>Τρίτο επίπεδο</a:t>
            </a:r>
          </a:p>
          <a:p>
            <a:pPr lvl="3"/>
            <a:r>
              <a:rPr lang="el-GR"/>
              <a:t>Τέταρτο επίπεδο</a:t>
            </a:r>
          </a:p>
          <a:p>
            <a:pPr lvl="4"/>
            <a:r>
              <a:rPr lang="el-GR"/>
              <a:t>Πέμπτο επίπεδο</a:t>
            </a:r>
          </a:p>
        </p:txBody>
      </p:sp>
      <p:sp>
        <p:nvSpPr>
          <p:cNvPr id="4" name="Θέση ημερομηνίας 3">
            <a:extLst>
              <a:ext uri="{FF2B5EF4-FFF2-40B4-BE49-F238E27FC236}">
                <a16:creationId xmlns:a16="http://schemas.microsoft.com/office/drawing/2014/main" id="{22C0E958-0C65-C4CA-3376-45E282750974}"/>
              </a:ext>
            </a:extLst>
          </p:cNvPr>
          <p:cNvSpPr>
            <a:spLocks noGrp="1"/>
          </p:cNvSpPr>
          <p:nvPr>
            <p:ph type="dt" sz="half" idx="10"/>
          </p:nvPr>
        </p:nvSpPr>
        <p:spPr/>
        <p:txBody>
          <a:bodyPr/>
          <a:lstStyle/>
          <a:p>
            <a:fld id="{33312B16-8557-4743-8EE6-3DDFEC79069C}" type="datetimeFigureOut">
              <a:rPr lang="el-GR" smtClean="0"/>
              <a:t>28/5/2024</a:t>
            </a:fld>
            <a:endParaRPr lang="el-GR"/>
          </a:p>
        </p:txBody>
      </p:sp>
      <p:sp>
        <p:nvSpPr>
          <p:cNvPr id="5" name="Θέση υποσέλιδου 4">
            <a:extLst>
              <a:ext uri="{FF2B5EF4-FFF2-40B4-BE49-F238E27FC236}">
                <a16:creationId xmlns:a16="http://schemas.microsoft.com/office/drawing/2014/main" id="{B64282EE-F41D-7F6B-2076-C658F59BDB16}"/>
              </a:ext>
            </a:extLst>
          </p:cNvPr>
          <p:cNvSpPr>
            <a:spLocks noGrp="1"/>
          </p:cNvSpPr>
          <p:nvPr>
            <p:ph type="ftr" sz="quarter" idx="11"/>
          </p:nvPr>
        </p:nvSpPr>
        <p:spPr/>
        <p:txBody>
          <a:bodyPr/>
          <a:lstStyle/>
          <a:p>
            <a:endParaRPr lang="el-GR"/>
          </a:p>
        </p:txBody>
      </p:sp>
      <p:sp>
        <p:nvSpPr>
          <p:cNvPr id="6" name="Θέση αριθμού διαφάνειας 5">
            <a:extLst>
              <a:ext uri="{FF2B5EF4-FFF2-40B4-BE49-F238E27FC236}">
                <a16:creationId xmlns:a16="http://schemas.microsoft.com/office/drawing/2014/main" id="{B64A46E9-1CC2-A7D2-B18C-69D2B3FBE553}"/>
              </a:ext>
            </a:extLst>
          </p:cNvPr>
          <p:cNvSpPr>
            <a:spLocks noGrp="1"/>
          </p:cNvSpPr>
          <p:nvPr>
            <p:ph type="sldNum" sz="quarter" idx="12"/>
          </p:nvPr>
        </p:nvSpPr>
        <p:spPr/>
        <p:txBody>
          <a:bodyPr/>
          <a:lstStyle/>
          <a:p>
            <a:fld id="{C6DD6E9A-F6BC-4101-9D32-73E53CB7934B}" type="slidenum">
              <a:rPr lang="el-GR" smtClean="0"/>
              <a:t>‹#›</a:t>
            </a:fld>
            <a:endParaRPr lang="el-GR"/>
          </a:p>
        </p:txBody>
      </p:sp>
    </p:spTree>
    <p:extLst>
      <p:ext uri="{BB962C8B-B14F-4D97-AF65-F5344CB8AC3E}">
        <p14:creationId xmlns:p14="http://schemas.microsoft.com/office/powerpoint/2010/main" val="22391997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Διαφάνεια τίτλου">
    <p:spTree>
      <p:nvGrpSpPr>
        <p:cNvPr id="1" name=""/>
        <p:cNvGrpSpPr/>
        <p:nvPr/>
      </p:nvGrpSpPr>
      <p:grpSpPr>
        <a:xfrm>
          <a:off x="0" y="0"/>
          <a:ext cx="0" cy="0"/>
          <a:chOff x="0" y="0"/>
          <a:chExt cx="0" cy="0"/>
        </a:xfrm>
      </p:grpSpPr>
      <p:sp>
        <p:nvSpPr>
          <p:cNvPr id="4" name="Θέση ημερομηνίας 3">
            <a:extLst>
              <a:ext uri="{FF2B5EF4-FFF2-40B4-BE49-F238E27FC236}">
                <a16:creationId xmlns:a16="http://schemas.microsoft.com/office/drawing/2014/main" id="{6752D1B5-BA53-6481-474E-2EE7A6D1FF12}"/>
              </a:ext>
            </a:extLst>
          </p:cNvPr>
          <p:cNvSpPr>
            <a:spLocks noGrp="1"/>
          </p:cNvSpPr>
          <p:nvPr>
            <p:ph type="dt" sz="half" idx="10"/>
          </p:nvPr>
        </p:nvSpPr>
        <p:spPr/>
        <p:txBody>
          <a:bodyPr/>
          <a:lstStyle/>
          <a:p>
            <a:fld id="{FA18AEA9-71C6-468C-BEB2-7FB1CAECB70F}" type="datetimeFigureOut">
              <a:rPr lang="el-GR" smtClean="0"/>
              <a:t>28/5/2024</a:t>
            </a:fld>
            <a:endParaRPr lang="el-GR"/>
          </a:p>
        </p:txBody>
      </p:sp>
      <p:sp>
        <p:nvSpPr>
          <p:cNvPr id="5" name="Θέση υποσέλιδου 4">
            <a:extLst>
              <a:ext uri="{FF2B5EF4-FFF2-40B4-BE49-F238E27FC236}">
                <a16:creationId xmlns:a16="http://schemas.microsoft.com/office/drawing/2014/main" id="{DB707AFC-FF13-3D18-A576-6BFF1AD4DF51}"/>
              </a:ext>
            </a:extLst>
          </p:cNvPr>
          <p:cNvSpPr>
            <a:spLocks noGrp="1"/>
          </p:cNvSpPr>
          <p:nvPr>
            <p:ph type="ftr" sz="quarter" idx="11"/>
          </p:nvPr>
        </p:nvSpPr>
        <p:spPr/>
        <p:txBody>
          <a:bodyPr/>
          <a:lstStyle/>
          <a:p>
            <a:endParaRPr lang="el-GR"/>
          </a:p>
        </p:txBody>
      </p:sp>
      <p:sp>
        <p:nvSpPr>
          <p:cNvPr id="6" name="Θέση αριθμού διαφάνειας 5">
            <a:extLst>
              <a:ext uri="{FF2B5EF4-FFF2-40B4-BE49-F238E27FC236}">
                <a16:creationId xmlns:a16="http://schemas.microsoft.com/office/drawing/2014/main" id="{EBA11A37-CB44-6D2D-E490-97C6255F48DB}"/>
              </a:ext>
            </a:extLst>
          </p:cNvPr>
          <p:cNvSpPr>
            <a:spLocks noGrp="1"/>
          </p:cNvSpPr>
          <p:nvPr>
            <p:ph type="sldNum" sz="quarter" idx="12"/>
          </p:nvPr>
        </p:nvSpPr>
        <p:spPr/>
        <p:txBody>
          <a:bodyPr/>
          <a:lstStyle/>
          <a:p>
            <a:fld id="{F8B1DC26-6129-45E6-B3DE-8F39747A7F71}" type="slidenum">
              <a:rPr lang="el-GR" smtClean="0"/>
              <a:t>‹#›</a:t>
            </a:fld>
            <a:endParaRPr lang="el-GR"/>
          </a:p>
        </p:txBody>
      </p:sp>
      <p:sp>
        <p:nvSpPr>
          <p:cNvPr id="7" name="Θέση τίτλου 1">
            <a:extLst>
              <a:ext uri="{FF2B5EF4-FFF2-40B4-BE49-F238E27FC236}">
                <a16:creationId xmlns:a16="http://schemas.microsoft.com/office/drawing/2014/main" id="{7E16175E-F3D0-4B46-2EE5-9C896A109045}"/>
              </a:ext>
            </a:extLst>
          </p:cNvPr>
          <p:cNvSpPr>
            <a:spLocks noGrp="1"/>
          </p:cNvSpPr>
          <p:nvPr>
            <p:ph type="title"/>
          </p:nvPr>
        </p:nvSpPr>
        <p:spPr>
          <a:xfrm>
            <a:off x="707571" y="887639"/>
            <a:ext cx="10515600" cy="1325563"/>
          </a:xfrm>
          <a:prstGeom prst="rect">
            <a:avLst/>
          </a:prstGeom>
        </p:spPr>
        <p:txBody>
          <a:bodyPr vert="horz" lIns="91440" tIns="45720" rIns="91440" bIns="45720" rtlCol="0" anchor="ctr">
            <a:normAutofit/>
          </a:bodyPr>
          <a:lstStyle/>
          <a:p>
            <a:r>
              <a:rPr lang="el-GR" dirty="0"/>
              <a:t>Κάντε κλικ για να επεξεργαστείτε τον τίτλο υποδείγματος</a:t>
            </a:r>
          </a:p>
        </p:txBody>
      </p:sp>
    </p:spTree>
    <p:extLst>
      <p:ext uri="{BB962C8B-B14F-4D97-AF65-F5344CB8AC3E}">
        <p14:creationId xmlns:p14="http://schemas.microsoft.com/office/powerpoint/2010/main" val="31351459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Τίτλος και περιεχόμενο">
    <p:spTree>
      <p:nvGrpSpPr>
        <p:cNvPr id="1" name=""/>
        <p:cNvGrpSpPr/>
        <p:nvPr/>
      </p:nvGrpSpPr>
      <p:grpSpPr>
        <a:xfrm>
          <a:off x="0" y="0"/>
          <a:ext cx="0" cy="0"/>
          <a:chOff x="0" y="0"/>
          <a:chExt cx="0" cy="0"/>
        </a:xfrm>
      </p:grpSpPr>
    </p:spTree>
    <p:extLst>
      <p:ext uri="{BB962C8B-B14F-4D97-AF65-F5344CB8AC3E}">
        <p14:creationId xmlns:p14="http://schemas.microsoft.com/office/powerpoint/2010/main" val="2503746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theme" Target="../theme/theme2.xml"/><Relationship Id="rId1" Type="http://schemas.openxmlformats.org/officeDocument/2006/relationships/slideLayout" Target="../slideLayouts/slideLayout1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theme" Target="../theme/theme3.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Εικόνα 7">
            <a:extLst>
              <a:ext uri="{FF2B5EF4-FFF2-40B4-BE49-F238E27FC236}">
                <a16:creationId xmlns:a16="http://schemas.microsoft.com/office/drawing/2014/main" id="{2396CA78-E66D-AA14-B2F5-C8BA18BBFBF2}"/>
              </a:ext>
            </a:extLst>
          </p:cNvPr>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1269" y="0"/>
            <a:ext cx="12189461" cy="6858000"/>
          </a:xfrm>
          <a:prstGeom prst="rect">
            <a:avLst/>
          </a:prstGeom>
        </p:spPr>
      </p:pic>
      <p:sp>
        <p:nvSpPr>
          <p:cNvPr id="2" name="Θέση τίτλου 1">
            <a:extLst>
              <a:ext uri="{FF2B5EF4-FFF2-40B4-BE49-F238E27FC236}">
                <a16:creationId xmlns:a16="http://schemas.microsoft.com/office/drawing/2014/main" id="{751C3A3A-2600-909B-C7FA-BAFEDE7B28D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l-GR" dirty="0"/>
              <a:t>Κάντε κλικ για να επεξεργαστείτε τον τίτλο υποδείγματος</a:t>
            </a:r>
          </a:p>
        </p:txBody>
      </p:sp>
      <p:sp>
        <p:nvSpPr>
          <p:cNvPr id="3" name="Θέση κειμένου 2">
            <a:extLst>
              <a:ext uri="{FF2B5EF4-FFF2-40B4-BE49-F238E27FC236}">
                <a16:creationId xmlns:a16="http://schemas.microsoft.com/office/drawing/2014/main" id="{E1C4AA6C-A549-9668-BC95-EFB9918480C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l-GR" dirty="0"/>
              <a:t>Στυλ κειμένου υποδείγματος</a:t>
            </a:r>
          </a:p>
          <a:p>
            <a:pPr lvl="1"/>
            <a:r>
              <a:rPr lang="el-GR" dirty="0"/>
              <a:t>Δεύτερο επίπεδο</a:t>
            </a:r>
          </a:p>
          <a:p>
            <a:pPr lvl="2"/>
            <a:r>
              <a:rPr lang="el-GR" dirty="0"/>
              <a:t>Τρίτο επίπεδο</a:t>
            </a:r>
          </a:p>
          <a:p>
            <a:pPr lvl="3"/>
            <a:r>
              <a:rPr lang="el-GR" dirty="0"/>
              <a:t>Τέταρτο επίπεδο</a:t>
            </a:r>
          </a:p>
          <a:p>
            <a:pPr lvl="4"/>
            <a:r>
              <a:rPr lang="el-GR" dirty="0"/>
              <a:t>Πέμπτο επίπεδο</a:t>
            </a:r>
          </a:p>
        </p:txBody>
      </p:sp>
      <p:sp>
        <p:nvSpPr>
          <p:cNvPr id="4" name="Θέση ημερομηνίας 3">
            <a:extLst>
              <a:ext uri="{FF2B5EF4-FFF2-40B4-BE49-F238E27FC236}">
                <a16:creationId xmlns:a16="http://schemas.microsoft.com/office/drawing/2014/main" id="{C052320E-A551-2E40-8D7A-9CCB3B42C8F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312B16-8557-4743-8EE6-3DDFEC79069C}" type="datetimeFigureOut">
              <a:rPr lang="el-GR" smtClean="0"/>
              <a:t>28/5/2024</a:t>
            </a:fld>
            <a:endParaRPr lang="el-GR"/>
          </a:p>
        </p:txBody>
      </p:sp>
      <p:sp>
        <p:nvSpPr>
          <p:cNvPr id="5" name="Θέση υποσέλιδου 4">
            <a:extLst>
              <a:ext uri="{FF2B5EF4-FFF2-40B4-BE49-F238E27FC236}">
                <a16:creationId xmlns:a16="http://schemas.microsoft.com/office/drawing/2014/main" id="{295BD96A-21E8-290D-D80B-E4C72C952E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l-GR"/>
          </a:p>
        </p:txBody>
      </p:sp>
      <p:sp>
        <p:nvSpPr>
          <p:cNvPr id="6" name="Θέση αριθμού διαφάνειας 5">
            <a:extLst>
              <a:ext uri="{FF2B5EF4-FFF2-40B4-BE49-F238E27FC236}">
                <a16:creationId xmlns:a16="http://schemas.microsoft.com/office/drawing/2014/main" id="{CA3E2E86-9DD1-AA85-BEF6-A05BBC05D63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ctr">
              <a:defRPr sz="1200">
                <a:solidFill>
                  <a:srgbClr val="0D4F8C"/>
                </a:solidFill>
              </a:defRPr>
            </a:lvl1pPr>
          </a:lstStyle>
          <a:p>
            <a:fld id="{C6DD6E9A-F6BC-4101-9D32-73E53CB7934B}" type="slidenum">
              <a:rPr lang="el-GR" smtClean="0"/>
              <a:pPr/>
              <a:t>‹#›</a:t>
            </a:fld>
            <a:endParaRPr lang="el-GR" dirty="0"/>
          </a:p>
        </p:txBody>
      </p:sp>
      <p:pic>
        <p:nvPicPr>
          <p:cNvPr id="9" name="Εικόνα 8">
            <a:extLst>
              <a:ext uri="{FF2B5EF4-FFF2-40B4-BE49-F238E27FC236}">
                <a16:creationId xmlns:a16="http://schemas.microsoft.com/office/drawing/2014/main" id="{3D71919C-7B8B-91A4-B0A8-D0AF9F0448D2}"/>
              </a:ext>
            </a:extLst>
          </p:cNvPr>
          <p:cNvPicPr>
            <a:picLocks noChangeAspect="1"/>
          </p:cNvPicPr>
          <p:nvPr userDrawn="1"/>
        </p:nvPicPr>
        <p:blipFill>
          <a:blip r:embed="rId15"/>
          <a:stretch>
            <a:fillRect/>
          </a:stretch>
        </p:blipFill>
        <p:spPr>
          <a:xfrm>
            <a:off x="764771" y="6198569"/>
            <a:ext cx="3208713" cy="631482"/>
          </a:xfrm>
          <a:prstGeom prst="rect">
            <a:avLst/>
          </a:prstGeom>
        </p:spPr>
      </p:pic>
    </p:spTree>
    <p:extLst>
      <p:ext uri="{BB962C8B-B14F-4D97-AF65-F5344CB8AC3E}">
        <p14:creationId xmlns:p14="http://schemas.microsoft.com/office/powerpoint/2010/main" val="3038709312"/>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l" defTabSz="914400" rtl="0" eaLnBrk="1" latinLnBrk="0" hangingPunct="1">
        <a:lnSpc>
          <a:spcPct val="90000"/>
        </a:lnSpc>
        <a:spcBef>
          <a:spcPct val="0"/>
        </a:spcBef>
        <a:buNone/>
        <a:defRPr sz="4400" kern="1200">
          <a:solidFill>
            <a:srgbClr val="19BEDE"/>
          </a:solidFill>
          <a:latin typeface="Trebuchet MS" panose="020B0603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D4F8C"/>
          </a:solidFill>
          <a:latin typeface="Trebuchet MS" panose="020B0603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D4F8C"/>
          </a:solidFill>
          <a:latin typeface="Trebuchet MS" panose="020B0603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D4F8C"/>
          </a:solidFill>
          <a:latin typeface="Trebuchet MS" panose="020B0603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D4F8C"/>
          </a:solidFill>
          <a:latin typeface="Trebuchet MS" panose="020B0603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D4F8C"/>
          </a:solidFill>
          <a:latin typeface="Trebuchet MS" panose="020B0603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l-G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Θέση τίτλου 1">
            <a:extLst>
              <a:ext uri="{FF2B5EF4-FFF2-40B4-BE49-F238E27FC236}">
                <a16:creationId xmlns:a16="http://schemas.microsoft.com/office/drawing/2014/main" id="{72EFEEE7-16A3-129E-A980-495951F3EEFA}"/>
              </a:ext>
            </a:extLst>
          </p:cNvPr>
          <p:cNvSpPr>
            <a:spLocks noGrp="1"/>
          </p:cNvSpPr>
          <p:nvPr>
            <p:ph type="title"/>
          </p:nvPr>
        </p:nvSpPr>
        <p:spPr>
          <a:xfrm>
            <a:off x="707571" y="887639"/>
            <a:ext cx="10515600" cy="1325563"/>
          </a:xfrm>
          <a:prstGeom prst="rect">
            <a:avLst/>
          </a:prstGeom>
        </p:spPr>
        <p:txBody>
          <a:bodyPr vert="horz" lIns="91440" tIns="45720" rIns="91440" bIns="45720" rtlCol="0" anchor="ctr">
            <a:normAutofit/>
          </a:bodyPr>
          <a:lstStyle/>
          <a:p>
            <a:r>
              <a:rPr lang="el-GR" dirty="0"/>
              <a:t>Κάντε κλικ για να επεξεργαστείτε τον τίτλο υποδείγματος</a:t>
            </a:r>
          </a:p>
        </p:txBody>
      </p:sp>
      <p:sp>
        <p:nvSpPr>
          <p:cNvPr id="4" name="Θέση ημερομηνίας 3">
            <a:extLst>
              <a:ext uri="{FF2B5EF4-FFF2-40B4-BE49-F238E27FC236}">
                <a16:creationId xmlns:a16="http://schemas.microsoft.com/office/drawing/2014/main" id="{6DB554EC-C5F1-0DD1-BF83-B5ECC01592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18AEA9-71C6-468C-BEB2-7FB1CAECB70F}" type="datetimeFigureOut">
              <a:rPr lang="el-GR" smtClean="0"/>
              <a:t>28/5/2024</a:t>
            </a:fld>
            <a:endParaRPr lang="el-GR"/>
          </a:p>
        </p:txBody>
      </p:sp>
      <p:sp>
        <p:nvSpPr>
          <p:cNvPr id="5" name="Θέση υποσέλιδου 4">
            <a:extLst>
              <a:ext uri="{FF2B5EF4-FFF2-40B4-BE49-F238E27FC236}">
                <a16:creationId xmlns:a16="http://schemas.microsoft.com/office/drawing/2014/main" id="{40269398-EA6B-43F4-1772-65E972F5A30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l-GR"/>
          </a:p>
        </p:txBody>
      </p:sp>
      <p:sp>
        <p:nvSpPr>
          <p:cNvPr id="6" name="Θέση αριθμού διαφάνειας 5">
            <a:extLst>
              <a:ext uri="{FF2B5EF4-FFF2-40B4-BE49-F238E27FC236}">
                <a16:creationId xmlns:a16="http://schemas.microsoft.com/office/drawing/2014/main" id="{2CDBA4EF-1999-F613-70F6-2AD4EF7FFCD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8B1DC26-6129-45E6-B3DE-8F39747A7F71}" type="slidenum">
              <a:rPr lang="el-GR" smtClean="0"/>
              <a:t>‹#›</a:t>
            </a:fld>
            <a:endParaRPr lang="el-GR"/>
          </a:p>
        </p:txBody>
      </p:sp>
    </p:spTree>
    <p:extLst>
      <p:ext uri="{BB962C8B-B14F-4D97-AF65-F5344CB8AC3E}">
        <p14:creationId xmlns:p14="http://schemas.microsoft.com/office/powerpoint/2010/main" val="3857993587"/>
      </p:ext>
    </p:extLst>
  </p:cSld>
  <p:clrMap bg1="lt1" tx1="dk1" bg2="lt2" tx2="dk2" accent1="accent1" accent2="accent2" accent3="accent3" accent4="accent4" accent5="accent5" accent6="accent6" hlink="hlink" folHlink="folHlink"/>
  <p:sldLayoutIdLst>
    <p:sldLayoutId id="2147483664" r:id="rId1"/>
  </p:sldLayoutIdLst>
  <p:txStyles>
    <p:titleStyle>
      <a:lvl1pPr algn="l" defTabSz="914400" rtl="0" eaLnBrk="1" latinLnBrk="0" hangingPunct="1">
        <a:lnSpc>
          <a:spcPct val="90000"/>
        </a:lnSpc>
        <a:spcBef>
          <a:spcPct val="0"/>
        </a:spcBef>
        <a:buNone/>
        <a:defRPr sz="3600" kern="1200">
          <a:solidFill>
            <a:srgbClr val="19BEDE"/>
          </a:solidFill>
          <a:latin typeface="Trebuchet MS" panose="020B0603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l-G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2571069"/>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l-G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5" Type="http://schemas.openxmlformats.org/officeDocument/2006/relationships/image" Target="../media/image29.jpeg"/><Relationship Id="rId4" Type="http://schemas.openxmlformats.org/officeDocument/2006/relationships/image" Target="../media/image28.png"/></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1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 Id="rId5" Type="http://schemas.openxmlformats.org/officeDocument/2006/relationships/image" Target="../media/image37.png"/><Relationship Id="rId4" Type="http://schemas.openxmlformats.org/officeDocument/2006/relationships/image" Target="../media/image36.png"/></Relationships>
</file>

<file path=ppt/slides/_rels/slide1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1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1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4.png"/></Relationships>
</file>

<file path=ppt/slides/_rels/slide19.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61.e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2.e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emf"/><Relationship Id="rId1" Type="http://schemas.openxmlformats.org/officeDocument/2006/relationships/slideLayout" Target="../slideLayouts/slideLayout2.xml"/><Relationship Id="rId4" Type="http://schemas.openxmlformats.org/officeDocument/2006/relationships/image" Target="../media/image65.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2.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image" Target="../media/image69.png"/></Relationships>
</file>

<file path=ppt/slides/_rels/slide36.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png"/><Relationship Id="rId1" Type="http://schemas.openxmlformats.org/officeDocument/2006/relationships/slideLayout" Target="../slideLayouts/slideLayout2.xml"/><Relationship Id="rId5" Type="http://schemas.openxmlformats.org/officeDocument/2006/relationships/image" Target="../media/image77.png"/><Relationship Id="rId4" Type="http://schemas.openxmlformats.org/officeDocument/2006/relationships/image" Target="../media/image76.png"/></Relationships>
</file>

<file path=ppt/slides/_rels/slide39.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84.jp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6.png"/><Relationship Id="rId1" Type="http://schemas.openxmlformats.org/officeDocument/2006/relationships/slideLayout" Target="../slideLayouts/slideLayout2.xml"/><Relationship Id="rId4" Type="http://schemas.openxmlformats.org/officeDocument/2006/relationships/image" Target="../media/image98.png"/></Relationships>
</file>

<file path=ppt/slides/_rels/slide65.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png"/><Relationship Id="rId1" Type="http://schemas.openxmlformats.org/officeDocument/2006/relationships/slideLayout" Target="../slideLayouts/slideLayout2.xml"/><Relationship Id="rId4" Type="http://schemas.openxmlformats.org/officeDocument/2006/relationships/image" Target="../media/image101.png"/></Relationships>
</file>

<file path=ppt/slides/_rels/slide66.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image" Target="../media/image102.png"/><Relationship Id="rId1" Type="http://schemas.openxmlformats.org/officeDocument/2006/relationships/slideLayout" Target="../slideLayouts/slideLayout2.xml"/><Relationship Id="rId4" Type="http://schemas.openxmlformats.org/officeDocument/2006/relationships/hyperlink" Target="https://evrosmeta.gr/#pMvDIiHeMRPU" TargetMode="Externa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104.emf"/><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104.emf"/><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105.emf"/><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1.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80.xml.rels><?xml version="1.0" encoding="UTF-8" standalone="yes"?>
<Relationships xmlns="http://schemas.openxmlformats.org/package/2006/relationships"><Relationship Id="rId2" Type="http://schemas.openxmlformats.org/officeDocument/2006/relationships/image" Target="../media/image1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8408" y="319177"/>
            <a:ext cx="2820837" cy="1414732"/>
          </a:xfrm>
          <a:prstGeom prst="rect">
            <a:avLst/>
          </a:prstGeom>
          <a:solidFill>
            <a:srgbClr val="0D4F8C"/>
          </a:solidFill>
        </p:spPr>
        <p:txBody>
          <a:bodyPr wrap="square" rtlCol="0">
            <a:spAutoFit/>
          </a:bodyPr>
          <a:lstStyle/>
          <a:p>
            <a:endParaRPr lang="el-GR" dirty="0"/>
          </a:p>
        </p:txBody>
      </p:sp>
      <p:sp>
        <p:nvSpPr>
          <p:cNvPr id="2" name="Τίτλος 1">
            <a:extLst>
              <a:ext uri="{FF2B5EF4-FFF2-40B4-BE49-F238E27FC236}">
                <a16:creationId xmlns:a16="http://schemas.microsoft.com/office/drawing/2014/main" id="{4EA2F15A-455E-E61D-541D-C3483ADD1525}"/>
              </a:ext>
            </a:extLst>
          </p:cNvPr>
          <p:cNvSpPr>
            <a:spLocks noGrp="1"/>
          </p:cNvSpPr>
          <p:nvPr>
            <p:ph type="ctrTitle"/>
          </p:nvPr>
        </p:nvSpPr>
        <p:spPr>
          <a:xfrm>
            <a:off x="0" y="570901"/>
            <a:ext cx="12192000" cy="1463675"/>
          </a:xfrm>
        </p:spPr>
        <p:txBody>
          <a:bodyPr anchor="ctr">
            <a:noAutofit/>
          </a:bodyPr>
          <a:lstStyle/>
          <a:p>
            <a:pPr algn="ctr">
              <a:lnSpc>
                <a:spcPct val="120000"/>
              </a:lnSpc>
            </a:pPr>
            <a:r>
              <a:rPr lang="el-GR" sz="2800" b="1" dirty="0"/>
              <a:t>Ενημέρωση για την πρόοδο</a:t>
            </a:r>
            <a:r>
              <a:rPr lang="en-US" sz="2800" b="1" dirty="0"/>
              <a:t> - </a:t>
            </a:r>
            <a:r>
              <a:rPr lang="el-GR" sz="2800" b="1" dirty="0"/>
              <a:t>ολοκλήρωση του </a:t>
            </a:r>
            <a:br>
              <a:rPr lang="el-GR" sz="2800" b="1" dirty="0"/>
            </a:br>
            <a:r>
              <a:rPr lang="el-GR" sz="2800" b="1" dirty="0"/>
              <a:t>Επιχειρησιακού Προγράμματος </a:t>
            </a:r>
            <a:br>
              <a:rPr lang="el-GR" sz="2800" b="1" dirty="0"/>
            </a:br>
            <a:r>
              <a:rPr lang="el-GR" sz="2800" b="1" dirty="0"/>
              <a:t>«Ανατολική Μακεδονία και Θράκη» 2014-2020</a:t>
            </a:r>
            <a:endParaRPr lang="el-GR" sz="2400" dirty="0"/>
          </a:p>
        </p:txBody>
      </p:sp>
      <p:sp>
        <p:nvSpPr>
          <p:cNvPr id="3" name="Υπότιτλος 2">
            <a:extLst>
              <a:ext uri="{FF2B5EF4-FFF2-40B4-BE49-F238E27FC236}">
                <a16:creationId xmlns:a16="http://schemas.microsoft.com/office/drawing/2014/main" id="{AF4C35F4-0304-55DE-B493-0D5FA8737181}"/>
              </a:ext>
            </a:extLst>
          </p:cNvPr>
          <p:cNvSpPr>
            <a:spLocks noGrp="1"/>
          </p:cNvSpPr>
          <p:nvPr>
            <p:ph type="subTitle" idx="1"/>
          </p:nvPr>
        </p:nvSpPr>
        <p:spPr>
          <a:xfrm>
            <a:off x="1500122" y="2774599"/>
            <a:ext cx="4412998" cy="803707"/>
          </a:xfrm>
        </p:spPr>
        <p:txBody>
          <a:bodyPr>
            <a:normAutofit fontScale="92500"/>
          </a:bodyPr>
          <a:lstStyle/>
          <a:p>
            <a:r>
              <a:rPr lang="el-GR" sz="1700" b="1" dirty="0">
                <a:solidFill>
                  <a:srgbClr val="00BFE0"/>
                </a:solidFill>
              </a:rPr>
              <a:t>3η Συνεδρίαση Επιτροπής Παρακολούθησης</a:t>
            </a:r>
          </a:p>
          <a:p>
            <a:r>
              <a:rPr lang="el-GR" b="1" dirty="0">
                <a:solidFill>
                  <a:srgbClr val="00BFE0"/>
                </a:solidFill>
              </a:rPr>
              <a:t>Καβάλα, 30/0</a:t>
            </a:r>
            <a:r>
              <a:rPr lang="en-US" b="1" dirty="0">
                <a:solidFill>
                  <a:srgbClr val="00BFE0"/>
                </a:solidFill>
              </a:rPr>
              <a:t>5</a:t>
            </a:r>
            <a:r>
              <a:rPr lang="el-GR" b="1" dirty="0">
                <a:solidFill>
                  <a:srgbClr val="00BFE0"/>
                </a:solidFill>
              </a:rPr>
              <a:t>/2024</a:t>
            </a:r>
          </a:p>
        </p:txBody>
      </p:sp>
      <p:sp>
        <p:nvSpPr>
          <p:cNvPr id="8" name="7 - TextBox">
            <a:extLst>
              <a:ext uri="{FF2B5EF4-FFF2-40B4-BE49-F238E27FC236}">
                <a16:creationId xmlns:a16="http://schemas.microsoft.com/office/drawing/2014/main" id="{36796C4E-3A2D-4EC5-CE99-A5D7E00A7E3B}"/>
              </a:ext>
            </a:extLst>
          </p:cNvPr>
          <p:cNvSpPr txBox="1">
            <a:spLocks noChangeArrowheads="1"/>
          </p:cNvSpPr>
          <p:nvPr/>
        </p:nvSpPr>
        <p:spPr bwMode="auto">
          <a:xfrm>
            <a:off x="8100205" y="5637866"/>
            <a:ext cx="4091795"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80000"/>
              <a:buFont typeface="Wingdings" panose="05000000000000000000" pitchFamily="2" charset="2"/>
              <a:buChar char="Ø"/>
              <a:defRPr sz="3200">
                <a:solidFill>
                  <a:schemeClr val="tx1"/>
                </a:solidFill>
                <a:latin typeface="Arial" panose="020B0604020202020204" pitchFamily="34" charset="0"/>
              </a:defRPr>
            </a:lvl1pPr>
            <a:lvl2pPr marL="742950" indent="-285750">
              <a:spcBef>
                <a:spcPct val="20000"/>
              </a:spcBef>
              <a:buClr>
                <a:schemeClr val="tx2"/>
              </a:buClr>
              <a:buSzPct val="50000"/>
              <a:buFont typeface="Wingdings" panose="05000000000000000000" pitchFamily="2" charset="2"/>
              <a:buChar char="l"/>
              <a:defRPr sz="2800">
                <a:solidFill>
                  <a:schemeClr val="tx1"/>
                </a:solidFill>
                <a:latin typeface="Arial" panose="020B0604020202020204" pitchFamily="34" charset="0"/>
              </a:defRPr>
            </a:lvl2pPr>
            <a:lvl3pPr marL="1143000" indent="-228600">
              <a:spcBef>
                <a:spcPct val="20000"/>
              </a:spcBef>
              <a:buClr>
                <a:schemeClr val="accent2"/>
              </a:buClr>
              <a:buChar char="•"/>
              <a:defRPr sz="2400">
                <a:solidFill>
                  <a:schemeClr val="tx1"/>
                </a:solidFill>
                <a:latin typeface="Arial" panose="020B0604020202020204" pitchFamily="34" charset="0"/>
              </a:defRPr>
            </a:lvl3pPr>
            <a:lvl4pPr marL="1600200" indent="-228600">
              <a:spcBef>
                <a:spcPct val="20000"/>
              </a:spcBef>
              <a:buClr>
                <a:schemeClr val="folHlink"/>
              </a:buClr>
              <a:buSzPct val="50000"/>
              <a:buFont typeface="Wingdings" panose="05000000000000000000" pitchFamily="2" charset="2"/>
              <a:buChar char="l"/>
              <a:defRPr sz="2000">
                <a:solidFill>
                  <a:schemeClr val="tx1"/>
                </a:solidFill>
                <a:latin typeface="Arial" panose="020B0604020202020204" pitchFamily="34" charset="0"/>
              </a:defRPr>
            </a:lvl4pPr>
            <a:lvl5pPr marL="2057400" indent="-228600">
              <a:spcBef>
                <a:spcPct val="20000"/>
              </a:spcBef>
              <a:buClr>
                <a:schemeClr val="hlink"/>
              </a:buClr>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Char char="•"/>
              <a:defRPr sz="2000">
                <a:solidFill>
                  <a:schemeClr val="tx1"/>
                </a:solidFill>
                <a:latin typeface="Arial" panose="020B0604020202020204" pitchFamily="34" charset="0"/>
              </a:defRPr>
            </a:lvl9pPr>
          </a:lstStyle>
          <a:p>
            <a:pPr eaLnBrk="1" hangingPunct="1">
              <a:spcBef>
                <a:spcPct val="0"/>
              </a:spcBef>
              <a:buClrTx/>
              <a:buSzTx/>
              <a:buFontTx/>
              <a:buNone/>
            </a:pPr>
            <a:r>
              <a:rPr lang="el-GR" altLang="el-GR" sz="1800" b="1" dirty="0">
                <a:solidFill>
                  <a:srgbClr val="144E8C"/>
                </a:solidFill>
                <a:latin typeface="Calibri" panose="020F0502020204030204" pitchFamily="34" charset="0"/>
                <a:cs typeface="Arial" panose="020B0604020202020204" pitchFamily="34" charset="0"/>
              </a:rPr>
              <a:t>Παναγιώτης </a:t>
            </a:r>
            <a:r>
              <a:rPr lang="el-GR" altLang="el-GR" sz="1800" b="1" dirty="0" err="1">
                <a:solidFill>
                  <a:srgbClr val="144E8C"/>
                </a:solidFill>
                <a:latin typeface="Calibri" panose="020F0502020204030204" pitchFamily="34" charset="0"/>
                <a:cs typeface="Arial" panose="020B0604020202020204" pitchFamily="34" charset="0"/>
              </a:rPr>
              <a:t>Κουδουμάκης</a:t>
            </a:r>
            <a:endParaRPr lang="en-US" altLang="el-GR" sz="1800" b="1" dirty="0">
              <a:solidFill>
                <a:srgbClr val="144E8C"/>
              </a:solidFill>
              <a:latin typeface="Calibri" panose="020F0502020204030204" pitchFamily="34" charset="0"/>
              <a:cs typeface="Arial" panose="020B0604020202020204" pitchFamily="34" charset="0"/>
            </a:endParaRPr>
          </a:p>
          <a:p>
            <a:pPr eaLnBrk="1" hangingPunct="1">
              <a:spcBef>
                <a:spcPct val="0"/>
              </a:spcBef>
              <a:buClrTx/>
              <a:buSzTx/>
              <a:buFontTx/>
              <a:buNone/>
            </a:pPr>
            <a:r>
              <a:rPr lang="el-GR" altLang="el-GR" sz="1600" dirty="0">
                <a:solidFill>
                  <a:srgbClr val="144E8C"/>
                </a:solidFill>
                <a:latin typeface="Calibri" panose="020F0502020204030204" pitchFamily="34" charset="0"/>
                <a:cs typeface="Arial" panose="020B0604020202020204" pitchFamily="34" charset="0"/>
              </a:rPr>
              <a:t>Προϊστάμενος</a:t>
            </a:r>
            <a:endParaRPr lang="en-US" altLang="el-GR" sz="1600" dirty="0">
              <a:solidFill>
                <a:srgbClr val="144E8C"/>
              </a:solidFill>
              <a:latin typeface="Calibri" panose="020F0502020204030204" pitchFamily="34" charset="0"/>
              <a:cs typeface="Arial" panose="020B0604020202020204" pitchFamily="34" charset="0"/>
            </a:endParaRPr>
          </a:p>
          <a:p>
            <a:pPr eaLnBrk="1" hangingPunct="1">
              <a:spcBef>
                <a:spcPct val="0"/>
              </a:spcBef>
              <a:buClrTx/>
              <a:buSzTx/>
              <a:buFontTx/>
              <a:buNone/>
            </a:pPr>
            <a:r>
              <a:rPr lang="el-GR" altLang="el-GR" sz="1600" dirty="0">
                <a:solidFill>
                  <a:srgbClr val="144E8C"/>
                </a:solidFill>
                <a:latin typeface="Calibri" panose="020F0502020204030204" pitchFamily="34" charset="0"/>
                <a:cs typeface="Arial" panose="020B0604020202020204" pitchFamily="34" charset="0"/>
              </a:rPr>
              <a:t>Ειδικής Υπηρεσίας Διαχείρισης</a:t>
            </a:r>
            <a:r>
              <a:rPr lang="en-US" altLang="el-GR" sz="1600" dirty="0">
                <a:solidFill>
                  <a:srgbClr val="144E8C"/>
                </a:solidFill>
                <a:latin typeface="Calibri" panose="020F0502020204030204" pitchFamily="34" charset="0"/>
                <a:cs typeface="Arial" panose="020B0604020202020204" pitchFamily="34" charset="0"/>
              </a:rPr>
              <a:t> </a:t>
            </a:r>
            <a:r>
              <a:rPr lang="el-GR" altLang="el-GR" sz="1600" dirty="0">
                <a:solidFill>
                  <a:srgbClr val="144E8C"/>
                </a:solidFill>
                <a:latin typeface="Calibri" panose="020F0502020204030204" pitchFamily="34" charset="0"/>
                <a:cs typeface="Arial" panose="020B0604020202020204" pitchFamily="34" charset="0"/>
              </a:rPr>
              <a:t>Προγράμματος «Ανατολική Μακεδονία, Θράκη»</a:t>
            </a:r>
          </a:p>
        </p:txBody>
      </p:sp>
      <p:pic>
        <p:nvPicPr>
          <p:cNvPr id="6" name="Εικόνα 5" descr="Εικόνα που περιέχει κείμενο, γραμματοσειρά, στιγμιότυπο οθόνης&#10;&#10;Περιγραφή που δημιουργήθηκε αυτόματα">
            <a:extLst>
              <a:ext uri="{FF2B5EF4-FFF2-40B4-BE49-F238E27FC236}">
                <a16:creationId xmlns:a16="http://schemas.microsoft.com/office/drawing/2014/main" id="{4C601897-827B-F776-18F9-3AD47DCDD3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408" y="5857489"/>
            <a:ext cx="3794271" cy="668749"/>
          </a:xfrm>
          <a:prstGeom prst="rect">
            <a:avLst/>
          </a:prstGeom>
        </p:spPr>
      </p:pic>
    </p:spTree>
    <p:extLst>
      <p:ext uri="{BB962C8B-B14F-4D97-AF65-F5344CB8AC3E}">
        <p14:creationId xmlns:p14="http://schemas.microsoft.com/office/powerpoint/2010/main" val="3204296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checkerboard(across)">
                                      <p:cBhvr>
                                        <p:cTn id="10" dur="500"/>
                                        <p:tgtEl>
                                          <p:spTgt spid="3">
                                            <p:txEl>
                                              <p:pRg st="0" end="0"/>
                                            </p:txEl>
                                          </p:spTgt>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checkerboard(across)">
                                      <p:cBhvr>
                                        <p:cTn id="13" dur="500"/>
                                        <p:tgtEl>
                                          <p:spTgt spid="3">
                                            <p:txEl>
                                              <p:pRg st="1" end="1"/>
                                            </p:txEl>
                                          </p:spTgt>
                                        </p:tgtEl>
                                      </p:cBhvr>
                                    </p:animEffect>
                                  </p:childTnLst>
                                </p:cTn>
                              </p:par>
                              <p:par>
                                <p:cTn id="14" presetID="5" presetClass="entr" presetSubtype="10"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checkerboard(across)">
                                      <p:cBhvr>
                                        <p:cTn id="1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8" grpId="0"/>
    </p:bldLst>
  </p:timing>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2393E41-F761-1A9B-E6BF-0C7425F91796}"/>
              </a:ext>
            </a:extLst>
          </p:cNvPr>
          <p:cNvSpPr txBox="1"/>
          <p:nvPr/>
        </p:nvSpPr>
        <p:spPr>
          <a:xfrm>
            <a:off x="0" y="0"/>
            <a:ext cx="12192000" cy="6858000"/>
          </a:xfrm>
          <a:prstGeom prst="rect">
            <a:avLst/>
          </a:prstGeom>
        </p:spPr>
        <p:txBody>
          <a:bodyPr vert="horz" lIns="91440" tIns="1080000" rIns="91440" bIns="36000" rtlCol="0" anchor="t" anchorCtr="0">
            <a:normAutofit/>
          </a:bodyPr>
          <a:lstStyle>
            <a:defPPr>
              <a:defRPr lang="el-GR"/>
            </a:defPPr>
            <a:lvl1pPr algn="just">
              <a:lnSpc>
                <a:spcPct val="150000"/>
              </a:lnSpc>
              <a:spcBef>
                <a:spcPct val="0"/>
              </a:spcBef>
              <a:buNone/>
              <a:defRPr sz="2800" b="0">
                <a:solidFill>
                  <a:schemeClr val="accent1">
                    <a:lumMod val="75000"/>
                  </a:schemeClr>
                </a:solidFill>
                <a:effectLst/>
                <a:latin typeface="Calibri" panose="020F0502020204030204" pitchFamily="34" charset="0"/>
                <a:ea typeface="Times New Roman" panose="02020603050405020304" pitchFamily="18" charset="0"/>
                <a:cs typeface="+mj-cs"/>
              </a:defRPr>
            </a:lvl1pPr>
          </a:lstStyle>
          <a:p>
            <a:pPr marL="0" marR="0" lvl="0" indent="0" algn="just" defTabSz="914400" rtl="0" eaLnBrk="1" fontAlgn="auto" latinLnBrk="0" hangingPunct="1">
              <a:lnSpc>
                <a:spcPct val="150000"/>
              </a:lnSpc>
              <a:spcBef>
                <a:spcPct val="0"/>
              </a:spcBef>
              <a:spcAft>
                <a:spcPts val="0"/>
              </a:spcAft>
              <a:buClrTx/>
              <a:buSzTx/>
              <a:buFontTx/>
              <a:buNone/>
              <a:tabLst/>
              <a:defRPr/>
            </a:pPr>
            <a:r>
              <a:rPr lang="el-GR" i="1" dirty="0">
                <a:solidFill>
                  <a:srgbClr val="4472C4">
                    <a:lumMod val="75000"/>
                  </a:srgbClr>
                </a:solidFill>
              </a:rPr>
              <a:t>… το ΕΚΤ ολοκληρώνεται με ασφάλεια στο 115% των διαθέσιμων πόρων</a:t>
            </a:r>
            <a:endParaRPr kumimoji="0" lang="el-GR" sz="2800" b="0" i="1" u="none" strike="noStrike" kern="1200" cap="none" spc="0" normalizeH="0" baseline="0" noProof="0" dirty="0">
              <a:ln>
                <a:noFill/>
              </a:ln>
              <a:solidFill>
                <a:srgbClr val="4472C4">
                  <a:lumMod val="75000"/>
                </a:srgbClr>
              </a:solidFill>
              <a:effectLst/>
              <a:uLnTx/>
              <a:uFillTx/>
              <a:latin typeface="Calibri" panose="020F0502020204030204" pitchFamily="34" charset="0"/>
              <a:cs typeface="+mj-cs"/>
            </a:endParaRPr>
          </a:p>
          <a:p>
            <a:pPr marL="0" marR="0" lvl="0" indent="0" algn="just" defTabSz="914400" rtl="0" eaLnBrk="1" fontAlgn="auto" latinLnBrk="0" hangingPunct="1">
              <a:lnSpc>
                <a:spcPct val="150000"/>
              </a:lnSpc>
              <a:spcBef>
                <a:spcPct val="0"/>
              </a:spcBef>
              <a:spcAft>
                <a:spcPts val="0"/>
              </a:spcAft>
              <a:buClrTx/>
              <a:buSzTx/>
              <a:buFontTx/>
              <a:buNone/>
              <a:tabLst/>
              <a:defRPr/>
            </a:pPr>
            <a:r>
              <a:rPr kumimoji="0" lang="el-GR" sz="2800" b="0" i="1" u="none" strike="noStrike" kern="1200" cap="none" spc="0" normalizeH="0" baseline="0" noProof="0" dirty="0">
                <a:ln>
                  <a:noFill/>
                </a:ln>
                <a:solidFill>
                  <a:srgbClr val="4472C4">
                    <a:lumMod val="75000"/>
                  </a:srgbClr>
                </a:solidFill>
                <a:effectLst/>
                <a:uLnTx/>
                <a:uFillTx/>
                <a:latin typeface="Calibri" panose="020F0502020204030204" pitchFamily="34" charset="0"/>
                <a:cs typeface="+mj-cs"/>
              </a:rPr>
              <a:t>…για το </a:t>
            </a:r>
            <a:r>
              <a:rPr kumimoji="0" lang="el-GR" sz="2800" b="0" i="1" u="none" strike="noStrike" kern="1200" cap="none" spc="0" normalizeH="0" baseline="0" noProof="0" dirty="0" err="1">
                <a:ln>
                  <a:noFill/>
                </a:ln>
                <a:solidFill>
                  <a:srgbClr val="4472C4">
                    <a:lumMod val="75000"/>
                  </a:srgbClr>
                </a:solidFill>
                <a:effectLst/>
                <a:uLnTx/>
                <a:uFillTx/>
                <a:latin typeface="Calibri" panose="020F0502020204030204" pitchFamily="34" charset="0"/>
                <a:cs typeface="+mj-cs"/>
              </a:rPr>
              <a:t>ΕΤΠΑ</a:t>
            </a:r>
            <a:r>
              <a:rPr kumimoji="0" lang="el-GR" sz="2800" b="0" i="1" u="none" strike="noStrike" kern="1200" cap="none" spc="0" normalizeH="0" baseline="0" noProof="0" dirty="0">
                <a:ln>
                  <a:noFill/>
                </a:ln>
                <a:solidFill>
                  <a:srgbClr val="4472C4">
                    <a:lumMod val="75000"/>
                  </a:srgbClr>
                </a:solidFill>
                <a:effectLst/>
                <a:uLnTx/>
                <a:uFillTx/>
                <a:latin typeface="Calibri" panose="020F0502020204030204" pitchFamily="34" charset="0"/>
                <a:cs typeface="+mj-cs"/>
              </a:rPr>
              <a:t> απαιτούνται πρόσθετες δαπάνες: </a:t>
            </a:r>
            <a:r>
              <a:rPr kumimoji="0" lang="el-GR" sz="2800" b="1" i="1" u="none" strike="noStrike" kern="1200" cap="none" spc="0" normalizeH="0" baseline="0" noProof="0" dirty="0">
                <a:ln>
                  <a:noFill/>
                </a:ln>
                <a:solidFill>
                  <a:srgbClr val="4472C4">
                    <a:lumMod val="75000"/>
                  </a:srgbClr>
                </a:solidFill>
                <a:effectLst/>
                <a:highlight>
                  <a:srgbClr val="FFFF00"/>
                </a:highlight>
                <a:uLnTx/>
                <a:uFillTx/>
                <a:latin typeface="Calibri" panose="020F0502020204030204" pitchFamily="34" charset="0"/>
                <a:cs typeface="+mj-cs"/>
              </a:rPr>
              <a:t>50 εκατ. € έως 85 </a:t>
            </a:r>
            <a:r>
              <a:rPr kumimoji="0" lang="el-GR" sz="3700" b="1" i="1" u="none" strike="noStrike" kern="1200" cap="none" spc="0" normalizeH="0" baseline="0" noProof="0" dirty="0">
                <a:ln>
                  <a:noFill/>
                </a:ln>
                <a:solidFill>
                  <a:srgbClr val="4472C4">
                    <a:lumMod val="75000"/>
                  </a:srgbClr>
                </a:solidFill>
                <a:effectLst/>
                <a:highlight>
                  <a:srgbClr val="FFFF00"/>
                </a:highlight>
                <a:uLnTx/>
                <a:uFillTx/>
                <a:latin typeface="Calibri" panose="020F0502020204030204" pitchFamily="34" charset="0"/>
                <a:cs typeface="+mj-cs"/>
              </a:rPr>
              <a:t>εκατ</a:t>
            </a:r>
            <a:r>
              <a:rPr kumimoji="0" lang="el-GR" sz="2800" b="1" i="1" u="none" strike="noStrike" kern="1200" cap="none" spc="0" normalizeH="0" baseline="0" noProof="0" dirty="0">
                <a:ln>
                  <a:noFill/>
                </a:ln>
                <a:solidFill>
                  <a:srgbClr val="4472C4">
                    <a:lumMod val="75000"/>
                  </a:srgbClr>
                </a:solidFill>
                <a:effectLst/>
                <a:highlight>
                  <a:srgbClr val="FFFF00"/>
                </a:highlight>
                <a:uLnTx/>
                <a:uFillTx/>
                <a:latin typeface="Calibri" panose="020F0502020204030204" pitchFamily="34" charset="0"/>
                <a:cs typeface="+mj-cs"/>
              </a:rPr>
              <a:t>. €… έως 31-12-2023</a:t>
            </a:r>
          </a:p>
        </p:txBody>
      </p:sp>
      <p:sp>
        <p:nvSpPr>
          <p:cNvPr id="2" name="Τίτλος 1">
            <a:extLst>
              <a:ext uri="{FF2B5EF4-FFF2-40B4-BE49-F238E27FC236}">
                <a16:creationId xmlns:a16="http://schemas.microsoft.com/office/drawing/2014/main" id="{B163B7B5-61E7-0595-DE0B-394C7A058D1E}"/>
              </a:ext>
            </a:extLst>
          </p:cNvPr>
          <p:cNvSpPr txBox="1">
            <a:spLocks/>
          </p:cNvSpPr>
          <p:nvPr/>
        </p:nvSpPr>
        <p:spPr>
          <a:xfrm>
            <a:off x="0" y="0"/>
            <a:ext cx="12192000" cy="1006764"/>
          </a:xfrm>
          <a:prstGeom prst="rect">
            <a:avLst/>
          </a:prstGeom>
        </p:spPr>
        <p:txBody>
          <a:bodyPr vert="horz" lIns="91440" tIns="45720" rIns="91440" bIns="45720" rtlCol="0" anchor="ctr">
            <a:normAutofit fontScale="77500" lnSpcReduction="20000"/>
          </a:bodyPr>
          <a:lstStyle>
            <a:lvl1pPr algn="l" defTabSz="914400" rtl="0" eaLnBrk="1" latinLnBrk="0" hangingPunct="1">
              <a:lnSpc>
                <a:spcPct val="90000"/>
              </a:lnSpc>
              <a:spcBef>
                <a:spcPct val="0"/>
              </a:spcBef>
              <a:buNone/>
              <a:defRPr sz="4400" kern="1200">
                <a:solidFill>
                  <a:srgbClr val="19BEDE"/>
                </a:solidFill>
                <a:latin typeface="Trebuchet MS" panose="020B0603020202020204" pitchFamily="34" charset="0"/>
                <a:ea typeface="+mj-ea"/>
                <a:cs typeface="+mj-cs"/>
              </a:defRPr>
            </a:lvl1pPr>
          </a:lstStyle>
          <a:p>
            <a:pPr algn="ctr">
              <a:lnSpc>
                <a:spcPct val="150000"/>
              </a:lnSpc>
            </a:pPr>
            <a:r>
              <a:rPr lang="el-GR" sz="3400" b="1" dirty="0">
                <a:solidFill>
                  <a:srgbClr val="144E8C"/>
                </a:solidFill>
                <a:latin typeface="Calibri" panose="020F0502020204030204" pitchFamily="34" charset="0"/>
                <a:ea typeface="Times New Roman" panose="02020603050405020304" pitchFamily="18" charset="0"/>
              </a:rPr>
              <a:t>Πρόοδος Υλοποίησης</a:t>
            </a:r>
            <a:br>
              <a:rPr lang="el-GR" sz="3400" b="1" dirty="0">
                <a:solidFill>
                  <a:srgbClr val="144E8C"/>
                </a:solidFill>
                <a:latin typeface="Calibri" panose="020F0502020204030204" pitchFamily="34" charset="0"/>
                <a:ea typeface="Times New Roman" panose="02020603050405020304" pitchFamily="18" charset="0"/>
              </a:rPr>
            </a:br>
            <a:r>
              <a:rPr lang="el-GR" sz="2900" i="1" dirty="0">
                <a:solidFill>
                  <a:srgbClr val="144E8C"/>
                </a:solidFill>
                <a:latin typeface="Calibri" panose="020F0502020204030204" pitchFamily="34" charset="0"/>
                <a:ea typeface="Times New Roman" panose="02020603050405020304" pitchFamily="18" charset="0"/>
              </a:rPr>
              <a:t>(στοιχεία προηγούμενης συνεδρίασης 30 Ιουνίου 2023 στη Δράμα)</a:t>
            </a:r>
            <a:endParaRPr lang="el-GR" sz="2900" i="1" dirty="0">
              <a:solidFill>
                <a:srgbClr val="144E8C"/>
              </a:solidFill>
            </a:endParaRPr>
          </a:p>
        </p:txBody>
      </p:sp>
      <p:sp>
        <p:nvSpPr>
          <p:cNvPr id="4" name="Rectangle 2">
            <a:extLst>
              <a:ext uri="{FF2B5EF4-FFF2-40B4-BE49-F238E27FC236}">
                <a16:creationId xmlns:a16="http://schemas.microsoft.com/office/drawing/2014/main" id="{1BD9D35E-DD71-F089-1074-610C13614C0E}"/>
              </a:ext>
            </a:extLst>
          </p:cNvPr>
          <p:cNvSpPr>
            <a:spLocks noChangeArrowheads="1"/>
          </p:cNvSpPr>
          <p:nvPr/>
        </p:nvSpPr>
        <p:spPr bwMode="auto">
          <a:xfrm>
            <a:off x="6971005" y="3412262"/>
            <a:ext cx="916126" cy="458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itchFamily="34" charset="0"/>
              </a:defRPr>
            </a:lvl1pPr>
            <a:lvl2pPr marL="742950" indent="-285750">
              <a:spcBef>
                <a:spcPct val="20000"/>
              </a:spcBef>
              <a:buChar char="–"/>
              <a:defRPr sz="2800">
                <a:solidFill>
                  <a:schemeClr val="tx1"/>
                </a:solidFill>
                <a:latin typeface="Arial" pitchFamily="34" charset="0"/>
              </a:defRPr>
            </a:lvl2pPr>
            <a:lvl3pPr marL="1143000" indent="-228600">
              <a:spcBef>
                <a:spcPct val="20000"/>
              </a:spcBef>
              <a:buChar char="•"/>
              <a:defRPr sz="2400">
                <a:solidFill>
                  <a:schemeClr val="tx1"/>
                </a:solidFill>
                <a:latin typeface="Arial" pitchFamily="34" charset="0"/>
              </a:defRPr>
            </a:lvl3pPr>
            <a:lvl4pPr marL="1600200" indent="-228600">
              <a:spcBef>
                <a:spcPct val="20000"/>
              </a:spcBef>
              <a:buChar char="–"/>
              <a:defRPr sz="2000">
                <a:solidFill>
                  <a:schemeClr val="tx1"/>
                </a:solidFill>
                <a:latin typeface="Arial" pitchFamily="34" charset="0"/>
              </a:defRPr>
            </a:lvl4pPr>
            <a:lvl5pPr marL="2057400" indent="-22860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ts val="0"/>
              </a:spcBef>
              <a:buNone/>
            </a:pPr>
            <a:r>
              <a:rPr lang="el-GR" sz="2400" b="1" dirty="0">
                <a:solidFill>
                  <a:srgbClr val="FF0000"/>
                </a:solidFill>
                <a:latin typeface="Calibri" panose="020F0502020204030204" pitchFamily="34" charset="0"/>
                <a:cs typeface="Calibri" panose="020F0502020204030204" pitchFamily="34" charset="0"/>
              </a:rPr>
              <a:t>100%</a:t>
            </a:r>
          </a:p>
        </p:txBody>
      </p:sp>
      <p:sp>
        <p:nvSpPr>
          <p:cNvPr id="5" name="Rectangle 2">
            <a:extLst>
              <a:ext uri="{FF2B5EF4-FFF2-40B4-BE49-F238E27FC236}">
                <a16:creationId xmlns:a16="http://schemas.microsoft.com/office/drawing/2014/main" id="{747DB879-2FD6-D926-1BA9-9FC2AFB8E10F}"/>
              </a:ext>
            </a:extLst>
          </p:cNvPr>
          <p:cNvSpPr>
            <a:spLocks noChangeArrowheads="1"/>
          </p:cNvSpPr>
          <p:nvPr/>
        </p:nvSpPr>
        <p:spPr bwMode="auto">
          <a:xfrm>
            <a:off x="9252381" y="3412262"/>
            <a:ext cx="916126" cy="458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itchFamily="34" charset="0"/>
              </a:defRPr>
            </a:lvl1pPr>
            <a:lvl2pPr marL="742950" indent="-285750">
              <a:spcBef>
                <a:spcPct val="20000"/>
              </a:spcBef>
              <a:buChar char="–"/>
              <a:defRPr sz="2800">
                <a:solidFill>
                  <a:schemeClr val="tx1"/>
                </a:solidFill>
                <a:latin typeface="Arial" pitchFamily="34" charset="0"/>
              </a:defRPr>
            </a:lvl2pPr>
            <a:lvl3pPr marL="1143000" indent="-228600">
              <a:spcBef>
                <a:spcPct val="20000"/>
              </a:spcBef>
              <a:buChar char="•"/>
              <a:defRPr sz="2400">
                <a:solidFill>
                  <a:schemeClr val="tx1"/>
                </a:solidFill>
                <a:latin typeface="Arial" pitchFamily="34" charset="0"/>
              </a:defRPr>
            </a:lvl3pPr>
            <a:lvl4pPr marL="1600200" indent="-228600">
              <a:spcBef>
                <a:spcPct val="20000"/>
              </a:spcBef>
              <a:buChar char="–"/>
              <a:defRPr sz="2000">
                <a:solidFill>
                  <a:schemeClr val="tx1"/>
                </a:solidFill>
                <a:latin typeface="Arial" pitchFamily="34" charset="0"/>
              </a:defRPr>
            </a:lvl4pPr>
            <a:lvl5pPr marL="2057400" indent="-22860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ts val="0"/>
              </a:spcBef>
              <a:buNone/>
            </a:pPr>
            <a:r>
              <a:rPr lang="el-GR" sz="2400" b="1" dirty="0">
                <a:solidFill>
                  <a:srgbClr val="FF0000"/>
                </a:solidFill>
                <a:latin typeface="Calibri" panose="020F0502020204030204" pitchFamily="34" charset="0"/>
                <a:cs typeface="Calibri" panose="020F0502020204030204" pitchFamily="34" charset="0"/>
              </a:rPr>
              <a:t>110%</a:t>
            </a:r>
          </a:p>
        </p:txBody>
      </p:sp>
      <p:cxnSp>
        <p:nvCxnSpPr>
          <p:cNvPr id="6" name="Ευθύγραμμο βέλος σύνδεσης 5">
            <a:extLst>
              <a:ext uri="{FF2B5EF4-FFF2-40B4-BE49-F238E27FC236}">
                <a16:creationId xmlns:a16="http://schemas.microsoft.com/office/drawing/2014/main" id="{3692C269-3545-5385-6510-F9E127EF8D97}"/>
              </a:ext>
            </a:extLst>
          </p:cNvPr>
          <p:cNvCxnSpPr>
            <a:cxnSpLocks/>
          </p:cNvCxnSpPr>
          <p:nvPr/>
        </p:nvCxnSpPr>
        <p:spPr bwMode="auto">
          <a:xfrm>
            <a:off x="7429068" y="2494254"/>
            <a:ext cx="0" cy="840112"/>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8" name="Ευθύγραμμο βέλος σύνδεσης 7">
            <a:extLst>
              <a:ext uri="{FF2B5EF4-FFF2-40B4-BE49-F238E27FC236}">
                <a16:creationId xmlns:a16="http://schemas.microsoft.com/office/drawing/2014/main" id="{95000C95-4015-F4BF-A0F2-AA6CCDB7FB2E}"/>
              </a:ext>
            </a:extLst>
          </p:cNvPr>
          <p:cNvCxnSpPr>
            <a:cxnSpLocks/>
          </p:cNvCxnSpPr>
          <p:nvPr/>
        </p:nvCxnSpPr>
        <p:spPr bwMode="auto">
          <a:xfrm>
            <a:off x="9676519" y="2494254"/>
            <a:ext cx="0" cy="840112"/>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Tree>
    <p:extLst>
      <p:ext uri="{BB962C8B-B14F-4D97-AF65-F5344CB8AC3E}">
        <p14:creationId xmlns:p14="http://schemas.microsoft.com/office/powerpoint/2010/main" val="1951259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heckerboard(across)">
                                      <p:cBhvr>
                                        <p:cTn id="7" dur="500"/>
                                        <p:tgtEl>
                                          <p:spTgt spid="3"/>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checkerboard(across)">
                                      <p:cBhvr>
                                        <p:cTn id="10" dur="5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5" presetClass="entr" presetSubtype="1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checkerboard(across)">
                                      <p:cBhvr>
                                        <p:cTn id="15" dur="500"/>
                                        <p:tgtEl>
                                          <p:spTgt spid="4"/>
                                        </p:tgtEl>
                                      </p:cBhvr>
                                    </p:animEffect>
                                  </p:childTnLst>
                                </p:cTn>
                              </p:par>
                              <p:par>
                                <p:cTn id="16" presetID="5" presetClass="entr" presetSubtype="10" fill="hold" grpId="0"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checkerboard(across)">
                                      <p:cBhvr>
                                        <p:cTn id="18" dur="500"/>
                                        <p:tgtEl>
                                          <p:spTgt spid="5"/>
                                        </p:tgtEl>
                                      </p:cBhvr>
                                    </p:animEffect>
                                  </p:childTnLst>
                                </p:cTn>
                              </p:par>
                              <p:par>
                                <p:cTn id="19" presetID="5" presetClass="entr" presetSubtype="1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checkerboard(across)">
                                      <p:cBhvr>
                                        <p:cTn id="21" dur="500"/>
                                        <p:tgtEl>
                                          <p:spTgt spid="6"/>
                                        </p:tgtEl>
                                      </p:cBhvr>
                                    </p:animEffect>
                                  </p:childTnLst>
                                </p:cTn>
                              </p:par>
                              <p:par>
                                <p:cTn id="22" presetID="5" presetClass="entr" presetSubtype="10" fill="hold" nodeType="with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checkerboard(across)">
                                      <p:cBhvr>
                                        <p:cTn id="2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1006764"/>
          </a:xfrm>
        </p:spPr>
        <p:txBody>
          <a:bodyPr>
            <a:normAutofit/>
          </a:bodyPr>
          <a:lstStyle/>
          <a:p>
            <a:pPr algn="ctr"/>
            <a:r>
              <a:rPr lang="el-GR" sz="3400" b="1" dirty="0">
                <a:solidFill>
                  <a:srgbClr val="144E8C"/>
                </a:solidFill>
                <a:effectLst/>
                <a:latin typeface="Calibri" panose="020F0502020204030204" pitchFamily="34" charset="0"/>
                <a:ea typeface="Times New Roman" panose="02020603050405020304" pitchFamily="18" charset="0"/>
              </a:rPr>
              <a:t>Πρόοδος Υλοποίησης</a:t>
            </a:r>
            <a:br>
              <a:rPr lang="el-GR" sz="3400" b="1" dirty="0">
                <a:solidFill>
                  <a:srgbClr val="144E8C"/>
                </a:solidFill>
                <a:effectLst/>
                <a:latin typeface="Calibri" panose="020F0502020204030204" pitchFamily="34" charset="0"/>
                <a:ea typeface="Times New Roman" panose="02020603050405020304" pitchFamily="18" charset="0"/>
              </a:rPr>
            </a:br>
            <a:r>
              <a:rPr lang="el-GR" sz="2900" i="1" dirty="0">
                <a:solidFill>
                  <a:srgbClr val="144E8C"/>
                </a:solidFill>
                <a:effectLst/>
                <a:latin typeface="Calibri" panose="020F0502020204030204" pitchFamily="34" charset="0"/>
                <a:ea typeface="Times New Roman" panose="02020603050405020304" pitchFamily="18" charset="0"/>
              </a:rPr>
              <a:t>(στοιχεία προηγούμενης συνεδρίασης 30 Ιουνίου 2023 στην Δράμα)</a:t>
            </a:r>
            <a:endParaRPr lang="el-GR" sz="2900" i="1" dirty="0">
              <a:solidFill>
                <a:srgbClr val="144E8C"/>
              </a:solidFill>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pPr>
            <a:endParaRPr lang="el-GR" sz="2600" b="0" dirty="0">
              <a:solidFill>
                <a:schemeClr val="accent1">
                  <a:lumMod val="75000"/>
                </a:schemeClr>
              </a:solidFill>
            </a:endParaRPr>
          </a:p>
        </p:txBody>
      </p:sp>
      <p:sp>
        <p:nvSpPr>
          <p:cNvPr id="19" name="TextBox 18">
            <a:extLst>
              <a:ext uri="{FF2B5EF4-FFF2-40B4-BE49-F238E27FC236}">
                <a16:creationId xmlns:a16="http://schemas.microsoft.com/office/drawing/2014/main" id="{057C9C12-DE50-6077-6A51-85BC95F6BE77}"/>
              </a:ext>
            </a:extLst>
          </p:cNvPr>
          <p:cNvSpPr txBox="1"/>
          <p:nvPr/>
        </p:nvSpPr>
        <p:spPr>
          <a:xfrm>
            <a:off x="0" y="1006765"/>
            <a:ext cx="12192000" cy="2835562"/>
          </a:xfrm>
          <a:prstGeom prst="rect">
            <a:avLst/>
          </a:prstGeom>
        </p:spPr>
        <p:txBody>
          <a:bodyPr vert="horz" lIns="91440" tIns="45720" rIns="91440" bIns="45720" rtlCol="0" anchor="t">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pPr>
            <a:r>
              <a:rPr lang="el-GR" sz="2000" b="0" i="1" dirty="0">
                <a:solidFill>
                  <a:srgbClr val="4472C4">
                    <a:lumMod val="75000"/>
                  </a:srgbClr>
                </a:solidFill>
              </a:rPr>
              <a:t>Είμαστε εξαιρετικά ικανοποιημένοι με την πρόοδο που έχει συντελεστεί</a:t>
            </a:r>
            <a:r>
              <a:rPr lang="en-US" sz="2000" b="0" i="1" dirty="0">
                <a:solidFill>
                  <a:srgbClr val="4472C4">
                    <a:lumMod val="75000"/>
                  </a:srgbClr>
                </a:solidFill>
              </a:rPr>
              <a:t>…</a:t>
            </a:r>
            <a:r>
              <a:rPr lang="el-GR" sz="2000" b="0" i="1" dirty="0">
                <a:solidFill>
                  <a:srgbClr val="4472C4">
                    <a:lumMod val="75000"/>
                  </a:srgbClr>
                </a:solidFill>
              </a:rPr>
              <a:t> </a:t>
            </a:r>
            <a:r>
              <a:rPr lang="en-US" sz="2000" b="0" i="1" dirty="0">
                <a:solidFill>
                  <a:srgbClr val="4472C4">
                    <a:lumMod val="75000"/>
                  </a:srgbClr>
                </a:solidFill>
              </a:rPr>
              <a:t>.a</a:t>
            </a:r>
            <a:r>
              <a:rPr lang="el-GR" sz="2000" b="0" i="1" dirty="0" err="1">
                <a:solidFill>
                  <a:srgbClr val="4472C4">
                    <a:lumMod val="75000"/>
                  </a:srgbClr>
                </a:solidFill>
              </a:rPr>
              <a:t>υτή</a:t>
            </a:r>
            <a:r>
              <a:rPr lang="el-GR" sz="2000" b="0" i="1" dirty="0">
                <a:solidFill>
                  <a:srgbClr val="4472C4">
                    <a:lumMod val="75000"/>
                  </a:srgbClr>
                </a:solidFill>
              </a:rPr>
              <a:t> τη στιγμή βρισκόμαστε πάνω από το </a:t>
            </a:r>
            <a:r>
              <a:rPr lang="el-GR" sz="2000" b="0" i="1" dirty="0">
                <a:solidFill>
                  <a:srgbClr val="4472C4">
                    <a:lumMod val="75000"/>
                  </a:srgbClr>
                </a:solidFill>
                <a:highlight>
                  <a:srgbClr val="FFFF00"/>
                </a:highlight>
              </a:rPr>
              <a:t>91%</a:t>
            </a:r>
            <a:r>
              <a:rPr lang="el-GR" sz="2000" b="0" i="1" dirty="0">
                <a:solidFill>
                  <a:srgbClr val="4472C4">
                    <a:lumMod val="75000"/>
                  </a:srgbClr>
                </a:solidFill>
              </a:rPr>
              <a:t> σε ποσοστό ολοκλήρωσης. Αυτό σημαίνει ότι έγινε ένα πολύ μεγάλο άλμα από την προηγούμενη μας συνάντηση, όπου ήμασταν γύρω στο </a:t>
            </a:r>
            <a:r>
              <a:rPr lang="el-GR" sz="2000" b="0" i="1" dirty="0">
                <a:solidFill>
                  <a:srgbClr val="4472C4">
                    <a:lumMod val="75000"/>
                  </a:srgbClr>
                </a:solidFill>
                <a:highlight>
                  <a:srgbClr val="FFFF00"/>
                </a:highlight>
              </a:rPr>
              <a:t>77%</a:t>
            </a:r>
            <a:r>
              <a:rPr lang="el-GR" sz="2000" b="0" i="1" dirty="0">
                <a:solidFill>
                  <a:srgbClr val="4472C4">
                    <a:lumMod val="75000"/>
                  </a:srgbClr>
                </a:solidFill>
              </a:rPr>
              <a:t>.. σημαίνει ότι </a:t>
            </a:r>
            <a:r>
              <a:rPr lang="el-GR" sz="2000" b="0" i="1" dirty="0">
                <a:solidFill>
                  <a:srgbClr val="4472C4">
                    <a:lumMod val="75000"/>
                  </a:srgbClr>
                </a:solidFill>
                <a:highlight>
                  <a:srgbClr val="FFFF00"/>
                </a:highlight>
              </a:rPr>
              <a:t>έχει γίνει πολύ σημαντική και σκληρή δουλειά</a:t>
            </a:r>
            <a:r>
              <a:rPr lang="el-GR" sz="2000" b="0" i="1" dirty="0">
                <a:solidFill>
                  <a:srgbClr val="4472C4">
                    <a:lumMod val="75000"/>
                  </a:srgbClr>
                </a:solidFill>
              </a:rPr>
              <a:t>. </a:t>
            </a:r>
            <a:r>
              <a:rPr lang="en-US" sz="2000" b="0" i="1" dirty="0">
                <a:solidFill>
                  <a:srgbClr val="4472C4">
                    <a:lumMod val="75000"/>
                  </a:srgbClr>
                </a:solidFill>
              </a:rPr>
              <a:t>…</a:t>
            </a:r>
            <a:r>
              <a:rPr lang="el-GR" sz="2000" b="0" i="1" dirty="0">
                <a:solidFill>
                  <a:srgbClr val="4472C4">
                    <a:lumMod val="75000"/>
                  </a:srgbClr>
                </a:solidFill>
              </a:rPr>
              <a:t>. Υπάρχουν ακόμη κονδύλια που μπορούν να δαπανηθούν, </a:t>
            </a:r>
            <a:r>
              <a:rPr lang="el-GR" sz="2000" b="0" i="1" dirty="0">
                <a:solidFill>
                  <a:srgbClr val="4472C4">
                    <a:lumMod val="75000"/>
                  </a:srgbClr>
                </a:solidFill>
                <a:highlight>
                  <a:srgbClr val="FFFF00"/>
                </a:highlight>
              </a:rPr>
              <a:t>8</a:t>
            </a:r>
            <a:r>
              <a:rPr lang="en-US" sz="2000" b="0" i="1" dirty="0">
                <a:solidFill>
                  <a:srgbClr val="4472C4">
                    <a:lumMod val="75000"/>
                  </a:srgbClr>
                </a:solidFill>
                <a:highlight>
                  <a:srgbClr val="FFFF00"/>
                </a:highlight>
              </a:rPr>
              <a:t>5</a:t>
            </a:r>
            <a:r>
              <a:rPr lang="el-GR" sz="2000" b="0" i="1" dirty="0">
                <a:solidFill>
                  <a:srgbClr val="4472C4">
                    <a:lumMod val="75000"/>
                  </a:srgbClr>
                </a:solidFill>
                <a:highlight>
                  <a:srgbClr val="FFFF00"/>
                </a:highlight>
              </a:rPr>
              <a:t> εκατομμύρια μέχρι το τέλος της χρονιάς</a:t>
            </a:r>
            <a:r>
              <a:rPr lang="el-GR" sz="2000" b="0" i="1" dirty="0">
                <a:solidFill>
                  <a:srgbClr val="4472C4">
                    <a:lumMod val="75000"/>
                  </a:srgbClr>
                </a:solidFill>
              </a:rPr>
              <a:t>, …. </a:t>
            </a:r>
            <a:r>
              <a:rPr lang="el-GR" sz="2000" b="0" i="1" dirty="0">
                <a:solidFill>
                  <a:srgbClr val="4472C4">
                    <a:lumMod val="75000"/>
                  </a:srgbClr>
                </a:solidFill>
                <a:highlight>
                  <a:srgbClr val="FFFF00"/>
                </a:highlight>
              </a:rPr>
              <a:t>Αυτό σημαίνει ότι ανά ώρα ανά ημέρα, ανά εργάσιμη μέρα περίπου 635.000€ με βάση τις μέρες μας μένουν μέχρι την ολοκλήρωση της χρονιάς</a:t>
            </a:r>
            <a:r>
              <a:rPr lang="el-GR" sz="2000" b="0" i="1" dirty="0">
                <a:solidFill>
                  <a:srgbClr val="4472C4">
                    <a:lumMod val="75000"/>
                  </a:srgbClr>
                </a:solidFill>
              </a:rPr>
              <a:t>, … </a:t>
            </a:r>
            <a:r>
              <a:rPr lang="el-GR" sz="2000" b="0" i="1" dirty="0">
                <a:solidFill>
                  <a:srgbClr val="4472C4">
                    <a:lumMod val="75000"/>
                  </a:srgbClr>
                </a:solidFill>
                <a:highlight>
                  <a:srgbClr val="FFFF00"/>
                </a:highlight>
              </a:rPr>
              <a:t>Μπορείτε όμως να τα καταφέρετε</a:t>
            </a:r>
            <a:r>
              <a:rPr lang="en-US" sz="2000" b="0" i="1" dirty="0">
                <a:solidFill>
                  <a:srgbClr val="4472C4">
                    <a:lumMod val="75000"/>
                  </a:srgbClr>
                </a:solidFill>
                <a:highlight>
                  <a:srgbClr val="FFFF00"/>
                </a:highlight>
              </a:rPr>
              <a:t>…</a:t>
            </a:r>
            <a:r>
              <a:rPr lang="el-GR" sz="2000" b="0" i="1" dirty="0">
                <a:solidFill>
                  <a:srgbClr val="4472C4">
                    <a:lumMod val="75000"/>
                  </a:srgbClr>
                </a:solidFill>
              </a:rPr>
              <a:t>.</a:t>
            </a:r>
          </a:p>
        </p:txBody>
      </p:sp>
      <p:sp>
        <p:nvSpPr>
          <p:cNvPr id="22" name="Τίτλος 1">
            <a:extLst>
              <a:ext uri="{FF2B5EF4-FFF2-40B4-BE49-F238E27FC236}">
                <a16:creationId xmlns:a16="http://schemas.microsoft.com/office/drawing/2014/main" id="{2647C80B-B884-B4A5-0593-D9F6133F52C6}"/>
              </a:ext>
            </a:extLst>
          </p:cNvPr>
          <p:cNvSpPr txBox="1">
            <a:spLocks/>
          </p:cNvSpPr>
          <p:nvPr/>
        </p:nvSpPr>
        <p:spPr>
          <a:xfrm>
            <a:off x="0" y="3793514"/>
            <a:ext cx="12192000" cy="50800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19BEDE"/>
                </a:solidFill>
                <a:latin typeface="Trebuchet MS" panose="020B0603020202020204" pitchFamily="34" charset="0"/>
                <a:ea typeface="+mj-ea"/>
                <a:cs typeface="+mj-cs"/>
              </a:defRPr>
            </a:lvl1pPr>
          </a:lstStyle>
          <a:p>
            <a:r>
              <a:rPr lang="el-GR" sz="1800" i="1" dirty="0">
                <a:solidFill>
                  <a:srgbClr val="144E8C"/>
                </a:solidFill>
                <a:latin typeface="Calibri" panose="020F0502020204030204" pitchFamily="34" charset="0"/>
                <a:ea typeface="Times New Roman" panose="02020603050405020304" pitchFamily="18" charset="0"/>
              </a:rPr>
              <a:t>Απόσπασμα Πρακτικών 7</a:t>
            </a:r>
            <a:r>
              <a:rPr lang="el-GR" sz="1800" i="1" baseline="30000" dirty="0">
                <a:solidFill>
                  <a:srgbClr val="144E8C"/>
                </a:solidFill>
                <a:latin typeface="Calibri" panose="020F0502020204030204" pitchFamily="34" charset="0"/>
                <a:ea typeface="Times New Roman" panose="02020603050405020304" pitchFamily="18" charset="0"/>
              </a:rPr>
              <a:t>ης</a:t>
            </a:r>
            <a:r>
              <a:rPr lang="el-GR" sz="1800" i="1" dirty="0">
                <a:solidFill>
                  <a:srgbClr val="144E8C"/>
                </a:solidFill>
                <a:latin typeface="Calibri" panose="020F0502020204030204" pitchFamily="34" charset="0"/>
                <a:ea typeface="Times New Roman" panose="02020603050405020304" pitchFamily="18" charset="0"/>
              </a:rPr>
              <a:t> Συνεδρίασης: </a:t>
            </a:r>
            <a:r>
              <a:rPr lang="en-GB" sz="1800" i="1" dirty="0">
                <a:solidFill>
                  <a:srgbClr val="144E8C"/>
                </a:solidFill>
                <a:latin typeface="Calibri" panose="020F0502020204030204" pitchFamily="34" charset="0"/>
                <a:ea typeface="Times New Roman" panose="02020603050405020304" pitchFamily="18" charset="0"/>
              </a:rPr>
              <a:t>Carsten Rasmussen, </a:t>
            </a:r>
            <a:r>
              <a:rPr lang="el-GR" sz="1800" i="1" dirty="0">
                <a:solidFill>
                  <a:srgbClr val="144E8C"/>
                </a:solidFill>
                <a:latin typeface="Calibri" panose="020F0502020204030204" pitchFamily="34" charset="0"/>
                <a:ea typeface="Times New Roman" panose="02020603050405020304" pitchFamily="18" charset="0"/>
              </a:rPr>
              <a:t>Δράμα, 30-06-2023</a:t>
            </a:r>
          </a:p>
        </p:txBody>
      </p:sp>
      <p:sp>
        <p:nvSpPr>
          <p:cNvPr id="3" name="TextBox 2">
            <a:extLst>
              <a:ext uri="{FF2B5EF4-FFF2-40B4-BE49-F238E27FC236}">
                <a16:creationId xmlns:a16="http://schemas.microsoft.com/office/drawing/2014/main" id="{2F1CE2EB-0086-0D56-0659-F944A21D22E4}"/>
              </a:ext>
            </a:extLst>
          </p:cNvPr>
          <p:cNvSpPr txBox="1"/>
          <p:nvPr/>
        </p:nvSpPr>
        <p:spPr>
          <a:xfrm>
            <a:off x="0" y="4218385"/>
            <a:ext cx="12192000" cy="1328057"/>
          </a:xfrm>
          <a:prstGeom prst="rect">
            <a:avLst/>
          </a:prstGeom>
        </p:spPr>
        <p:txBody>
          <a:bodyPr vert="horz" lIns="91440" tIns="45720" rIns="91440" bIns="45720" rtlCol="0" anchor="ctr">
            <a:normAutofit/>
          </a:bodyPr>
          <a:lstStyle>
            <a:defPPr>
              <a:defRPr lang="el-GR"/>
            </a:defPPr>
            <a:lvl1pPr algn="just">
              <a:lnSpc>
                <a:spcPct val="150000"/>
              </a:lnSpc>
              <a:spcBef>
                <a:spcPct val="0"/>
              </a:spcBef>
              <a:buNone/>
              <a:defRPr sz="2800" b="0">
                <a:solidFill>
                  <a:schemeClr val="accent1">
                    <a:lumMod val="75000"/>
                  </a:schemeClr>
                </a:solidFill>
                <a:effectLst/>
                <a:latin typeface="Calibri" panose="020F0502020204030204" pitchFamily="34" charset="0"/>
                <a:ea typeface="Times New Roman" panose="02020603050405020304" pitchFamily="18" charset="0"/>
                <a:cs typeface="+mj-cs"/>
              </a:defRPr>
            </a:lvl1pPr>
          </a:lstStyle>
          <a:p>
            <a:pPr marL="457200" marR="0" lvl="0" indent="-457200" algn="just" defTabSz="914400" rtl="0" eaLnBrk="1" fontAlgn="auto" latinLnBrk="0" hangingPunct="1">
              <a:lnSpc>
                <a:spcPct val="150000"/>
              </a:lnSpc>
              <a:spcBef>
                <a:spcPct val="0"/>
              </a:spcBef>
              <a:spcAft>
                <a:spcPts val="0"/>
              </a:spcAft>
              <a:buClrTx/>
              <a:buSzTx/>
              <a:buFontTx/>
              <a:buChar char="-"/>
              <a:tabLst/>
              <a:defRPr/>
            </a:pPr>
            <a:r>
              <a:rPr kumimoji="0" lang="en-US" sz="2800" b="1" i="1" u="none" strike="noStrike" kern="1200" cap="none" spc="0" normalizeH="0" baseline="0" noProof="0" dirty="0">
                <a:ln>
                  <a:noFill/>
                </a:ln>
                <a:solidFill>
                  <a:srgbClr val="4472C4">
                    <a:lumMod val="75000"/>
                  </a:srgbClr>
                </a:solidFill>
                <a:effectLst/>
                <a:uLnTx/>
                <a:uFillTx/>
              </a:rPr>
              <a:t>85 </a:t>
            </a:r>
            <a:r>
              <a:rPr kumimoji="0" lang="el-GR" sz="2800" b="1" i="1" u="none" strike="noStrike" kern="1200" cap="none" spc="0" normalizeH="0" baseline="0" noProof="0" dirty="0">
                <a:ln>
                  <a:noFill/>
                </a:ln>
                <a:solidFill>
                  <a:srgbClr val="4472C4">
                    <a:lumMod val="75000"/>
                  </a:srgbClr>
                </a:solidFill>
                <a:effectLst/>
                <a:uLnTx/>
                <a:uFillTx/>
              </a:rPr>
              <a:t>εκατ.</a:t>
            </a:r>
            <a:r>
              <a:rPr kumimoji="0" lang="el-GR" sz="2800" b="1" i="1" u="none" strike="noStrike" kern="1200" cap="none" spc="0" normalizeH="0" noProof="0" dirty="0">
                <a:ln>
                  <a:noFill/>
                </a:ln>
                <a:solidFill>
                  <a:srgbClr val="4472C4">
                    <a:lumMod val="75000"/>
                  </a:srgbClr>
                </a:solidFill>
                <a:effectLst/>
                <a:uLnTx/>
                <a:uFillTx/>
              </a:rPr>
              <a:t> € / 13</a:t>
            </a:r>
            <a:r>
              <a:rPr kumimoji="0" lang="en-US" sz="2800" b="1" i="1" u="none" strike="noStrike" kern="1200" cap="none" spc="0" normalizeH="0" noProof="0" dirty="0">
                <a:ln>
                  <a:noFill/>
                </a:ln>
                <a:solidFill>
                  <a:srgbClr val="4472C4">
                    <a:lumMod val="75000"/>
                  </a:srgbClr>
                </a:solidFill>
                <a:effectLst/>
                <a:uLnTx/>
                <a:uFillTx/>
              </a:rPr>
              <a:t>4</a:t>
            </a:r>
            <a:r>
              <a:rPr kumimoji="0" lang="el-GR" sz="2800" b="1" i="1" u="none" strike="noStrike" kern="1200" cap="none" spc="0" normalizeH="0" noProof="0" dirty="0">
                <a:ln>
                  <a:noFill/>
                </a:ln>
                <a:solidFill>
                  <a:srgbClr val="4472C4">
                    <a:lumMod val="75000"/>
                  </a:srgbClr>
                </a:solidFill>
                <a:effectLst/>
                <a:uLnTx/>
                <a:uFillTx/>
              </a:rPr>
              <a:t> εργάσιμες ημέρες </a:t>
            </a:r>
            <a:r>
              <a:rPr lang="el-GR" b="1" i="1" dirty="0">
                <a:solidFill>
                  <a:srgbClr val="4472C4">
                    <a:lumMod val="75000"/>
                  </a:srgbClr>
                </a:solidFill>
              </a:rPr>
              <a:t>=</a:t>
            </a:r>
            <a:r>
              <a:rPr kumimoji="0" lang="el-GR" sz="2800" b="1" i="1" u="none" strike="noStrike" kern="1200" cap="none" spc="0" normalizeH="0" noProof="0" dirty="0">
                <a:ln>
                  <a:noFill/>
                </a:ln>
                <a:solidFill>
                  <a:srgbClr val="4472C4">
                    <a:lumMod val="75000"/>
                  </a:srgbClr>
                </a:solidFill>
                <a:effectLst/>
                <a:uLnTx/>
                <a:uFillTx/>
              </a:rPr>
              <a:t> 63</a:t>
            </a:r>
            <a:r>
              <a:rPr kumimoji="0" lang="en-US" sz="2800" b="1" i="1" u="none" strike="noStrike" kern="1200" cap="none" spc="0" normalizeH="0" noProof="0" dirty="0">
                <a:ln>
                  <a:noFill/>
                </a:ln>
                <a:solidFill>
                  <a:srgbClr val="4472C4">
                    <a:lumMod val="75000"/>
                  </a:srgbClr>
                </a:solidFill>
                <a:effectLst/>
                <a:uLnTx/>
                <a:uFillTx/>
              </a:rPr>
              <a:t>4</a:t>
            </a:r>
            <a:r>
              <a:rPr kumimoji="0" lang="el-GR" sz="2800" b="1" i="1" u="none" strike="noStrike" kern="1200" cap="none" spc="0" normalizeH="0" noProof="0" dirty="0">
                <a:ln>
                  <a:noFill/>
                </a:ln>
                <a:solidFill>
                  <a:srgbClr val="4472C4">
                    <a:lumMod val="75000"/>
                  </a:srgbClr>
                </a:solidFill>
                <a:effectLst/>
                <a:uLnTx/>
                <a:uFillTx/>
              </a:rPr>
              <a:t>.</a:t>
            </a:r>
            <a:r>
              <a:rPr kumimoji="0" lang="en-US" sz="2800" b="1" i="1" u="none" strike="noStrike" kern="1200" cap="none" spc="0" normalizeH="0" noProof="0" dirty="0">
                <a:ln>
                  <a:noFill/>
                </a:ln>
                <a:solidFill>
                  <a:srgbClr val="4472C4">
                    <a:lumMod val="75000"/>
                  </a:srgbClr>
                </a:solidFill>
                <a:effectLst/>
                <a:uLnTx/>
                <a:uFillTx/>
              </a:rPr>
              <a:t>328</a:t>
            </a:r>
            <a:r>
              <a:rPr kumimoji="0" lang="el-GR" sz="2800" b="1" i="1" u="none" strike="noStrike" kern="1200" cap="none" spc="0" normalizeH="0" noProof="0" dirty="0">
                <a:ln>
                  <a:noFill/>
                </a:ln>
                <a:solidFill>
                  <a:srgbClr val="4472C4">
                    <a:lumMod val="75000"/>
                  </a:srgbClr>
                </a:solidFill>
                <a:effectLst/>
                <a:uLnTx/>
                <a:uFillTx/>
              </a:rPr>
              <a:t> € - Στόχος</a:t>
            </a:r>
          </a:p>
          <a:p>
            <a:pPr marL="457200" marR="0" lvl="0" indent="-457200" algn="just" defTabSz="914400" rtl="0" eaLnBrk="1" fontAlgn="auto" latinLnBrk="0" hangingPunct="1">
              <a:lnSpc>
                <a:spcPct val="150000"/>
              </a:lnSpc>
              <a:spcBef>
                <a:spcPct val="0"/>
              </a:spcBef>
              <a:spcAft>
                <a:spcPts val="0"/>
              </a:spcAft>
              <a:buClrTx/>
              <a:buSzTx/>
              <a:buFontTx/>
              <a:buChar char="-"/>
              <a:tabLst/>
              <a:defRPr/>
            </a:pPr>
            <a:r>
              <a:rPr lang="el-GR" b="1" i="1" dirty="0">
                <a:solidFill>
                  <a:srgbClr val="4472C4">
                    <a:lumMod val="75000"/>
                  </a:srgbClr>
                </a:solidFill>
              </a:rPr>
              <a:t>82 εκατ. € / 13</a:t>
            </a:r>
            <a:r>
              <a:rPr lang="en-US" b="1" i="1" dirty="0">
                <a:solidFill>
                  <a:srgbClr val="4472C4">
                    <a:lumMod val="75000"/>
                  </a:srgbClr>
                </a:solidFill>
              </a:rPr>
              <a:t>4</a:t>
            </a:r>
            <a:r>
              <a:rPr lang="el-GR" b="1" i="1" dirty="0">
                <a:solidFill>
                  <a:srgbClr val="4472C4">
                    <a:lumMod val="75000"/>
                  </a:srgbClr>
                </a:solidFill>
              </a:rPr>
              <a:t> εργάσιμες ημέρες = 61</a:t>
            </a:r>
            <a:r>
              <a:rPr lang="en-US" b="1" i="1" dirty="0">
                <a:solidFill>
                  <a:srgbClr val="4472C4">
                    <a:lumMod val="75000"/>
                  </a:srgbClr>
                </a:solidFill>
              </a:rPr>
              <a:t>4</a:t>
            </a:r>
            <a:r>
              <a:rPr lang="el-GR" b="1" i="1" dirty="0">
                <a:solidFill>
                  <a:srgbClr val="4472C4">
                    <a:lumMod val="75000"/>
                  </a:srgbClr>
                </a:solidFill>
              </a:rPr>
              <a:t>.</a:t>
            </a:r>
            <a:r>
              <a:rPr lang="en-US" b="1" i="1" dirty="0">
                <a:solidFill>
                  <a:srgbClr val="4472C4">
                    <a:lumMod val="75000"/>
                  </a:srgbClr>
                </a:solidFill>
              </a:rPr>
              <a:t>767</a:t>
            </a:r>
            <a:r>
              <a:rPr lang="el-GR" b="1" i="1" dirty="0">
                <a:solidFill>
                  <a:srgbClr val="4472C4">
                    <a:lumMod val="75000"/>
                  </a:srgbClr>
                </a:solidFill>
              </a:rPr>
              <a:t> €</a:t>
            </a:r>
            <a:r>
              <a:rPr kumimoji="0" lang="el-GR" sz="2800" b="1" i="1" u="none" strike="noStrike" kern="1200" cap="none" spc="0" normalizeH="0" noProof="0" dirty="0">
                <a:ln>
                  <a:noFill/>
                </a:ln>
                <a:solidFill>
                  <a:srgbClr val="4472C4">
                    <a:lumMod val="75000"/>
                  </a:srgbClr>
                </a:solidFill>
                <a:effectLst/>
                <a:uLnTx/>
                <a:uFillTx/>
              </a:rPr>
              <a:t>  - Επίτευξη</a:t>
            </a:r>
            <a:endParaRPr kumimoji="0" lang="el-GR" sz="2800" b="1" i="1" u="none" strike="noStrike" kern="1200" cap="none" spc="0" normalizeH="0" baseline="0" noProof="0" dirty="0">
              <a:ln>
                <a:noFill/>
              </a:ln>
              <a:solidFill>
                <a:srgbClr val="4472C4">
                  <a:lumMod val="75000"/>
                </a:srgbClr>
              </a:solidFill>
              <a:effectLst/>
              <a:highlight>
                <a:srgbClr val="FFFF00"/>
              </a:highlight>
              <a:uLnTx/>
              <a:uFillTx/>
            </a:endParaRPr>
          </a:p>
        </p:txBody>
      </p:sp>
      <p:sp>
        <p:nvSpPr>
          <p:cNvPr id="5" name="TextBox 4">
            <a:extLst>
              <a:ext uri="{FF2B5EF4-FFF2-40B4-BE49-F238E27FC236}">
                <a16:creationId xmlns:a16="http://schemas.microsoft.com/office/drawing/2014/main" id="{BD91098F-D22D-0F9C-BEE2-41051962CDFA}"/>
              </a:ext>
            </a:extLst>
          </p:cNvPr>
          <p:cNvSpPr txBox="1"/>
          <p:nvPr/>
        </p:nvSpPr>
        <p:spPr>
          <a:xfrm>
            <a:off x="0" y="5733155"/>
            <a:ext cx="12192000" cy="746167"/>
          </a:xfrm>
          <a:prstGeom prst="rect">
            <a:avLst/>
          </a:prstGeom>
        </p:spPr>
        <p:txBody>
          <a:bodyPr vert="horz" lIns="91440" tIns="45720" rIns="91440" bIns="45720" rtlCol="0" anchor="ctr">
            <a:normAutofit/>
          </a:bodyPr>
          <a:lstStyle>
            <a:defPPr>
              <a:defRPr lang="el-GR"/>
            </a:defPPr>
            <a:lvl1pPr algn="just">
              <a:lnSpc>
                <a:spcPct val="150000"/>
              </a:lnSpc>
              <a:spcBef>
                <a:spcPct val="0"/>
              </a:spcBef>
              <a:buNone/>
              <a:defRPr sz="2800" b="0">
                <a:solidFill>
                  <a:schemeClr val="accent1">
                    <a:lumMod val="75000"/>
                  </a:schemeClr>
                </a:solidFill>
                <a:effectLst/>
                <a:latin typeface="Calibri" panose="020F0502020204030204" pitchFamily="34" charset="0"/>
                <a:ea typeface="Times New Roman" panose="02020603050405020304" pitchFamily="18" charset="0"/>
                <a:cs typeface="+mj-cs"/>
              </a:defRPr>
            </a:lvl1pPr>
          </a:lstStyle>
          <a:p>
            <a:pPr marR="0" lvl="0" algn="ctr" defTabSz="914400" rtl="0" eaLnBrk="1" fontAlgn="auto" latinLnBrk="0" hangingPunct="1">
              <a:lnSpc>
                <a:spcPct val="150000"/>
              </a:lnSpc>
              <a:spcBef>
                <a:spcPct val="0"/>
              </a:spcBef>
              <a:spcAft>
                <a:spcPts val="0"/>
              </a:spcAft>
              <a:buClrTx/>
              <a:buSzTx/>
              <a:tabLst/>
              <a:defRPr/>
            </a:pPr>
            <a:r>
              <a:rPr lang="el-GR" sz="2700" b="1" dirty="0">
                <a:solidFill>
                  <a:srgbClr val="4472C4">
                    <a:lumMod val="75000"/>
                  </a:srgbClr>
                </a:solidFill>
              </a:rPr>
              <a:t>Συνολικά οι πόροι που επενδύθηκαν στην Π-ΑΜΘ το 2023 ξεπερνούν τα 130 εκατ. € </a:t>
            </a:r>
            <a:endParaRPr kumimoji="0" lang="el-GR" sz="2700" b="1" u="none" strike="noStrike" kern="1200" cap="none" spc="0" normalizeH="0" noProof="0" dirty="0">
              <a:ln>
                <a:noFill/>
              </a:ln>
              <a:solidFill>
                <a:srgbClr val="4472C4">
                  <a:lumMod val="75000"/>
                </a:srgbClr>
              </a:solidFill>
              <a:effectLst/>
              <a:uLnTx/>
              <a:uFillTx/>
            </a:endParaRPr>
          </a:p>
        </p:txBody>
      </p:sp>
    </p:spTree>
    <p:extLst>
      <p:ext uri="{BB962C8B-B14F-4D97-AF65-F5344CB8AC3E}">
        <p14:creationId xmlns:p14="http://schemas.microsoft.com/office/powerpoint/2010/main" val="1252662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par>
                                <p:cTn id="8" presetID="5" presetClass="entr" presetSubtype="10" fill="hold" grpId="0" nodeType="withEffect" nodePh="1">
                                  <p:stCondLst>
                                    <p:cond delay="0"/>
                                  </p:stCondLst>
                                  <p:endCondLst>
                                    <p:cond evt="begin" delay="0">
                                      <p:tn val="8"/>
                                    </p:cond>
                                  </p:endCondLst>
                                  <p:childTnLst>
                                    <p:set>
                                      <p:cBhvr>
                                        <p:cTn id="9" dur="1" fill="hold">
                                          <p:stCondLst>
                                            <p:cond delay="0"/>
                                          </p:stCondLst>
                                        </p:cTn>
                                        <p:tgtEl>
                                          <p:spTgt spid="21"/>
                                        </p:tgtEl>
                                        <p:attrNameLst>
                                          <p:attrName>style.visibility</p:attrName>
                                        </p:attrNameLst>
                                      </p:cBhvr>
                                      <p:to>
                                        <p:strVal val="visible"/>
                                      </p:to>
                                    </p:set>
                                    <p:animEffect transition="in" filter="checkerboard(across)">
                                      <p:cBhvr>
                                        <p:cTn id="10" dur="500"/>
                                        <p:tgtEl>
                                          <p:spTgt spid="21"/>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checkerboard(across)">
                                      <p:cBhvr>
                                        <p:cTn id="13" dur="500"/>
                                        <p:tgtEl>
                                          <p:spTgt spid="19"/>
                                        </p:tgtEl>
                                      </p:cBhvr>
                                    </p:animEffect>
                                  </p:childTnLst>
                                </p:cTn>
                              </p:par>
                              <p:par>
                                <p:cTn id="14" presetID="5" presetClass="entr" presetSubtype="10" fill="hold" grpId="0" nodeType="withEffect">
                                  <p:stCondLst>
                                    <p:cond delay="0"/>
                                  </p:stCondLst>
                                  <p:childTnLst>
                                    <p:set>
                                      <p:cBhvr>
                                        <p:cTn id="15" dur="1" fill="hold">
                                          <p:stCondLst>
                                            <p:cond delay="0"/>
                                          </p:stCondLst>
                                        </p:cTn>
                                        <p:tgtEl>
                                          <p:spTgt spid="22"/>
                                        </p:tgtEl>
                                        <p:attrNameLst>
                                          <p:attrName>style.visibility</p:attrName>
                                        </p:attrNameLst>
                                      </p:cBhvr>
                                      <p:to>
                                        <p:strVal val="visible"/>
                                      </p:to>
                                    </p:set>
                                    <p:animEffect transition="in" filter="checkerboard(across)">
                                      <p:cBhvr>
                                        <p:cTn id="16" dur="500"/>
                                        <p:tgtEl>
                                          <p:spTgt spid="22"/>
                                        </p:tgtEl>
                                      </p:cBhvr>
                                    </p:animEffect>
                                  </p:childTnLst>
                                </p:cTn>
                              </p:par>
                            </p:childTnLst>
                          </p:cTn>
                        </p:par>
                      </p:childTnLst>
                    </p:cTn>
                  </p:par>
                  <p:par>
                    <p:cTn id="17" fill="hold">
                      <p:stCondLst>
                        <p:cond delay="indefinite"/>
                      </p:stCondLst>
                      <p:childTnLst>
                        <p:par>
                          <p:cTn id="18" fill="hold">
                            <p:stCondLst>
                              <p:cond delay="0"/>
                            </p:stCondLst>
                            <p:childTnLst>
                              <p:par>
                                <p:cTn id="19" presetID="5" presetClass="entr" presetSubtype="1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checkerboard(across)">
                                      <p:cBhvr>
                                        <p:cTn id="21" dur="500"/>
                                        <p:tgtEl>
                                          <p:spTgt spid="3"/>
                                        </p:tgtEl>
                                      </p:cBhvr>
                                    </p:animEffect>
                                  </p:childTnLst>
                                </p:cTn>
                              </p:par>
                            </p:childTnLst>
                          </p:cTn>
                        </p:par>
                      </p:childTnLst>
                    </p:cTn>
                  </p:par>
                  <p:par>
                    <p:cTn id="22" fill="hold">
                      <p:stCondLst>
                        <p:cond delay="indefinite"/>
                      </p:stCondLst>
                      <p:childTnLst>
                        <p:par>
                          <p:cTn id="23" fill="hold">
                            <p:stCondLst>
                              <p:cond delay="0"/>
                            </p:stCondLst>
                            <p:childTnLst>
                              <p:par>
                                <p:cTn id="24" presetID="5" presetClass="entr" presetSubtype="10"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checkerboard(across)">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1" grpId="0"/>
      <p:bldP spid="19" grpId="0"/>
      <p:bldP spid="22" grpId="0"/>
      <p:bldP spid="3"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5" name="Εικόνα 4">
            <a:extLst>
              <a:ext uri="{FF2B5EF4-FFF2-40B4-BE49-F238E27FC236}">
                <a16:creationId xmlns:a16="http://schemas.microsoft.com/office/drawing/2014/main" id="{1077B16F-C7D6-99AE-4A45-F8230F1E36EC}"/>
              </a:ext>
            </a:extLst>
          </p:cNvPr>
          <p:cNvPicPr>
            <a:picLocks noChangeAspect="1"/>
          </p:cNvPicPr>
          <p:nvPr/>
        </p:nvPicPr>
        <p:blipFill>
          <a:blip r:embed="rId2"/>
          <a:stretch>
            <a:fillRect/>
          </a:stretch>
        </p:blipFill>
        <p:spPr>
          <a:xfrm>
            <a:off x="76632" y="1592649"/>
            <a:ext cx="10683733" cy="2768920"/>
          </a:xfrm>
          <a:prstGeom prst="rect">
            <a:avLst/>
          </a:prstGeom>
        </p:spPr>
      </p:pic>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1006764"/>
          </a:xfrm>
        </p:spPr>
        <p:txBody>
          <a:bodyPr>
            <a:normAutofit fontScale="90000"/>
          </a:bodyPr>
          <a:lstStyle/>
          <a:p>
            <a:pPr algn="ctr"/>
            <a:r>
              <a:rPr lang="el-GR" sz="3400" b="1" dirty="0">
                <a:solidFill>
                  <a:srgbClr val="144E8C"/>
                </a:solidFill>
                <a:effectLst/>
                <a:latin typeface="Calibri" panose="020F0502020204030204" pitchFamily="34" charset="0"/>
                <a:ea typeface="Times New Roman" panose="02020603050405020304" pitchFamily="18" charset="0"/>
              </a:rPr>
              <a:t>Πρόοδος Υλοποίησης</a:t>
            </a:r>
            <a:br>
              <a:rPr lang="el-GR" sz="3400" b="1" dirty="0">
                <a:solidFill>
                  <a:srgbClr val="144E8C"/>
                </a:solidFill>
                <a:effectLst/>
                <a:latin typeface="Calibri" panose="020F0502020204030204" pitchFamily="34" charset="0"/>
                <a:ea typeface="Times New Roman" panose="02020603050405020304" pitchFamily="18" charset="0"/>
              </a:rPr>
            </a:br>
            <a:r>
              <a:rPr lang="el-GR" sz="3400" b="1" dirty="0">
                <a:solidFill>
                  <a:srgbClr val="144E8C"/>
                </a:solidFill>
                <a:effectLst/>
                <a:latin typeface="Calibri" panose="020F0502020204030204" pitchFamily="34" charset="0"/>
                <a:ea typeface="Times New Roman" panose="02020603050405020304" pitchFamily="18" charset="0"/>
              </a:rPr>
              <a:t>Πρόβλεψη ολοκλήρωσης </a:t>
            </a:r>
            <a:r>
              <a:rPr lang="el-GR" sz="3400" b="1" dirty="0" err="1">
                <a:solidFill>
                  <a:srgbClr val="144E8C"/>
                </a:solidFill>
                <a:effectLst/>
                <a:latin typeface="Calibri" panose="020F0502020204030204" pitchFamily="34" charset="0"/>
                <a:ea typeface="Times New Roman" panose="02020603050405020304" pitchFamily="18" charset="0"/>
              </a:rPr>
              <a:t>ΕΠ</a:t>
            </a:r>
            <a:r>
              <a:rPr lang="el-GR" sz="3400" b="1" dirty="0">
                <a:solidFill>
                  <a:srgbClr val="144E8C"/>
                </a:solidFill>
                <a:effectLst/>
                <a:latin typeface="Calibri" panose="020F0502020204030204" pitchFamily="34" charset="0"/>
                <a:ea typeface="Times New Roman" panose="02020603050405020304" pitchFamily="18" charset="0"/>
              </a:rPr>
              <a:t> ΑΜΘ 2014-2020</a:t>
            </a:r>
            <a:endParaRPr lang="el-GR" sz="2900" i="1" dirty="0">
              <a:solidFill>
                <a:srgbClr val="144E8C"/>
              </a:solidFill>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pPr>
            <a:endParaRPr lang="el-GR" sz="2600" b="0" dirty="0">
              <a:solidFill>
                <a:schemeClr val="accent1">
                  <a:lumMod val="75000"/>
                </a:schemeClr>
              </a:solidFill>
            </a:endParaRPr>
          </a:p>
        </p:txBody>
      </p:sp>
      <p:sp>
        <p:nvSpPr>
          <p:cNvPr id="13" name="Rectangle 2">
            <a:extLst>
              <a:ext uri="{FF2B5EF4-FFF2-40B4-BE49-F238E27FC236}">
                <a16:creationId xmlns:a16="http://schemas.microsoft.com/office/drawing/2014/main" id="{44EBBBFB-0D79-8562-A412-A839C59A1D37}"/>
              </a:ext>
            </a:extLst>
          </p:cNvPr>
          <p:cNvSpPr>
            <a:spLocks noChangeArrowheads="1"/>
          </p:cNvSpPr>
          <p:nvPr/>
        </p:nvSpPr>
        <p:spPr bwMode="auto">
          <a:xfrm>
            <a:off x="10972799" y="2659000"/>
            <a:ext cx="916126" cy="458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itchFamily="34" charset="0"/>
              </a:defRPr>
            </a:lvl1pPr>
            <a:lvl2pPr marL="742950" indent="-285750">
              <a:spcBef>
                <a:spcPct val="20000"/>
              </a:spcBef>
              <a:buChar char="–"/>
              <a:defRPr sz="2800">
                <a:solidFill>
                  <a:schemeClr val="tx1"/>
                </a:solidFill>
                <a:latin typeface="Arial" pitchFamily="34" charset="0"/>
              </a:defRPr>
            </a:lvl2pPr>
            <a:lvl3pPr marL="1143000" indent="-228600">
              <a:spcBef>
                <a:spcPct val="20000"/>
              </a:spcBef>
              <a:buChar char="•"/>
              <a:defRPr sz="2400">
                <a:solidFill>
                  <a:schemeClr val="tx1"/>
                </a:solidFill>
                <a:latin typeface="Arial" pitchFamily="34" charset="0"/>
              </a:defRPr>
            </a:lvl3pPr>
            <a:lvl4pPr marL="1600200" indent="-228600">
              <a:spcBef>
                <a:spcPct val="20000"/>
              </a:spcBef>
              <a:buChar char="–"/>
              <a:defRPr sz="2000">
                <a:solidFill>
                  <a:schemeClr val="tx1"/>
                </a:solidFill>
                <a:latin typeface="Arial" pitchFamily="34" charset="0"/>
              </a:defRPr>
            </a:lvl4pPr>
            <a:lvl5pPr marL="2057400" indent="-22860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ts val="0"/>
              </a:spcBef>
              <a:buNone/>
            </a:pPr>
            <a:r>
              <a:rPr lang="el-GR" sz="2000" dirty="0">
                <a:solidFill>
                  <a:srgbClr val="FF0000"/>
                </a:solidFill>
                <a:latin typeface="Calibri" panose="020F0502020204030204" pitchFamily="34" charset="0"/>
                <a:cs typeface="Calibri" panose="020F0502020204030204" pitchFamily="34" charset="0"/>
              </a:rPr>
              <a:t>113%</a:t>
            </a:r>
          </a:p>
        </p:txBody>
      </p:sp>
      <p:sp>
        <p:nvSpPr>
          <p:cNvPr id="18" name="Rectangle 2">
            <a:extLst>
              <a:ext uri="{FF2B5EF4-FFF2-40B4-BE49-F238E27FC236}">
                <a16:creationId xmlns:a16="http://schemas.microsoft.com/office/drawing/2014/main" id="{370951FE-BAA9-78F3-70D7-7B5C672F4634}"/>
              </a:ext>
            </a:extLst>
          </p:cNvPr>
          <p:cNvSpPr>
            <a:spLocks noChangeArrowheads="1"/>
          </p:cNvSpPr>
          <p:nvPr/>
        </p:nvSpPr>
        <p:spPr bwMode="auto">
          <a:xfrm>
            <a:off x="10982036" y="3855207"/>
            <a:ext cx="916126" cy="458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itchFamily="34" charset="0"/>
              </a:defRPr>
            </a:lvl1pPr>
            <a:lvl2pPr marL="742950" indent="-285750">
              <a:spcBef>
                <a:spcPct val="20000"/>
              </a:spcBef>
              <a:buChar char="–"/>
              <a:defRPr sz="2800">
                <a:solidFill>
                  <a:schemeClr val="tx1"/>
                </a:solidFill>
                <a:latin typeface="Arial" pitchFamily="34" charset="0"/>
              </a:defRPr>
            </a:lvl2pPr>
            <a:lvl3pPr marL="1143000" indent="-228600">
              <a:spcBef>
                <a:spcPct val="20000"/>
              </a:spcBef>
              <a:buChar char="•"/>
              <a:defRPr sz="2400">
                <a:solidFill>
                  <a:schemeClr val="tx1"/>
                </a:solidFill>
                <a:latin typeface="Arial" pitchFamily="34" charset="0"/>
              </a:defRPr>
            </a:lvl3pPr>
            <a:lvl4pPr marL="1600200" indent="-228600">
              <a:spcBef>
                <a:spcPct val="20000"/>
              </a:spcBef>
              <a:buChar char="–"/>
              <a:defRPr sz="2000">
                <a:solidFill>
                  <a:schemeClr val="tx1"/>
                </a:solidFill>
                <a:latin typeface="Arial" pitchFamily="34" charset="0"/>
              </a:defRPr>
            </a:lvl4pPr>
            <a:lvl5pPr marL="2057400" indent="-22860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ts val="0"/>
              </a:spcBef>
              <a:buNone/>
            </a:pPr>
            <a:r>
              <a:rPr lang="el-GR" sz="2000" dirty="0">
                <a:solidFill>
                  <a:srgbClr val="FF0000"/>
                </a:solidFill>
                <a:latin typeface="Calibri" panose="020F0502020204030204" pitchFamily="34" charset="0"/>
                <a:cs typeface="Calibri" panose="020F0502020204030204" pitchFamily="34" charset="0"/>
              </a:rPr>
              <a:t>114%</a:t>
            </a:r>
          </a:p>
        </p:txBody>
      </p:sp>
      <p:cxnSp>
        <p:nvCxnSpPr>
          <p:cNvPr id="15" name="Ευθύγραμμο βέλος σύνδεσης 14">
            <a:extLst>
              <a:ext uri="{FF2B5EF4-FFF2-40B4-BE49-F238E27FC236}">
                <a16:creationId xmlns:a16="http://schemas.microsoft.com/office/drawing/2014/main" id="{585E6CBE-6564-0F9E-CB04-777B72EC61C3}"/>
              </a:ext>
            </a:extLst>
          </p:cNvPr>
          <p:cNvCxnSpPr>
            <a:cxnSpLocks/>
          </p:cNvCxnSpPr>
          <p:nvPr/>
        </p:nvCxnSpPr>
        <p:spPr bwMode="auto">
          <a:xfrm>
            <a:off x="9663640" y="2888294"/>
            <a:ext cx="1373815" cy="0"/>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
        <p:nvSpPr>
          <p:cNvPr id="6" name="Rectangle 2">
            <a:extLst>
              <a:ext uri="{FF2B5EF4-FFF2-40B4-BE49-F238E27FC236}">
                <a16:creationId xmlns:a16="http://schemas.microsoft.com/office/drawing/2014/main" id="{1056BB3B-8AA2-49ED-DAB7-656C29B71BBA}"/>
              </a:ext>
            </a:extLst>
          </p:cNvPr>
          <p:cNvSpPr>
            <a:spLocks noChangeArrowheads="1"/>
          </p:cNvSpPr>
          <p:nvPr/>
        </p:nvSpPr>
        <p:spPr bwMode="auto">
          <a:xfrm>
            <a:off x="10033089" y="2583910"/>
            <a:ext cx="698190" cy="374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itchFamily="34" charset="0"/>
              </a:defRPr>
            </a:lvl1pPr>
            <a:lvl2pPr marL="742950" indent="-285750">
              <a:spcBef>
                <a:spcPct val="20000"/>
              </a:spcBef>
              <a:buChar char="–"/>
              <a:defRPr sz="2800">
                <a:solidFill>
                  <a:schemeClr val="tx1"/>
                </a:solidFill>
                <a:latin typeface="Arial" pitchFamily="34" charset="0"/>
              </a:defRPr>
            </a:lvl2pPr>
            <a:lvl3pPr marL="1143000" indent="-228600">
              <a:spcBef>
                <a:spcPct val="20000"/>
              </a:spcBef>
              <a:buChar char="•"/>
              <a:defRPr sz="2400">
                <a:solidFill>
                  <a:schemeClr val="tx1"/>
                </a:solidFill>
                <a:latin typeface="Arial" pitchFamily="34" charset="0"/>
              </a:defRPr>
            </a:lvl3pPr>
            <a:lvl4pPr marL="1600200" indent="-228600">
              <a:spcBef>
                <a:spcPct val="20000"/>
              </a:spcBef>
              <a:buChar char="–"/>
              <a:defRPr sz="2000">
                <a:solidFill>
                  <a:schemeClr val="tx1"/>
                </a:solidFill>
                <a:latin typeface="Arial" pitchFamily="34" charset="0"/>
              </a:defRPr>
            </a:lvl4pPr>
            <a:lvl5pPr marL="2057400" indent="-22860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ts val="0"/>
              </a:spcBef>
              <a:buNone/>
            </a:pPr>
            <a:r>
              <a:rPr lang="en-US" sz="1600" dirty="0">
                <a:solidFill>
                  <a:srgbClr val="FF0000"/>
                </a:solidFill>
                <a:latin typeface="Calibri" panose="020F0502020204030204" pitchFamily="34" charset="0"/>
                <a:cs typeface="Calibri" panose="020F0502020204030204" pitchFamily="34" charset="0"/>
              </a:rPr>
              <a:t>STEP</a:t>
            </a:r>
            <a:endParaRPr lang="el-GR" sz="1600" dirty="0">
              <a:solidFill>
                <a:srgbClr val="FF0000"/>
              </a:solidFill>
              <a:latin typeface="Calibri" panose="020F0502020204030204" pitchFamily="34" charset="0"/>
              <a:cs typeface="Calibri" panose="020F0502020204030204" pitchFamily="34" charset="0"/>
            </a:endParaRPr>
          </a:p>
        </p:txBody>
      </p:sp>
      <p:cxnSp>
        <p:nvCxnSpPr>
          <p:cNvPr id="9" name="Ευθύγραμμο βέλος σύνδεσης 8">
            <a:extLst>
              <a:ext uri="{FF2B5EF4-FFF2-40B4-BE49-F238E27FC236}">
                <a16:creationId xmlns:a16="http://schemas.microsoft.com/office/drawing/2014/main" id="{43E24BBA-DDDE-C8AE-22BE-01A28150FE70}"/>
              </a:ext>
            </a:extLst>
          </p:cNvPr>
          <p:cNvCxnSpPr>
            <a:cxnSpLocks/>
          </p:cNvCxnSpPr>
          <p:nvPr/>
        </p:nvCxnSpPr>
        <p:spPr bwMode="auto">
          <a:xfrm>
            <a:off x="9663640" y="4091931"/>
            <a:ext cx="1373815" cy="0"/>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
        <p:nvSpPr>
          <p:cNvPr id="10" name="Rectangle 2">
            <a:extLst>
              <a:ext uri="{FF2B5EF4-FFF2-40B4-BE49-F238E27FC236}">
                <a16:creationId xmlns:a16="http://schemas.microsoft.com/office/drawing/2014/main" id="{A6DE4544-4C34-2875-C472-01D0AECA1E5A}"/>
              </a:ext>
            </a:extLst>
          </p:cNvPr>
          <p:cNvSpPr>
            <a:spLocks noChangeArrowheads="1"/>
          </p:cNvSpPr>
          <p:nvPr/>
        </p:nvSpPr>
        <p:spPr bwMode="auto">
          <a:xfrm>
            <a:off x="10023857" y="3787547"/>
            <a:ext cx="698190" cy="374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itchFamily="34" charset="0"/>
              </a:defRPr>
            </a:lvl1pPr>
            <a:lvl2pPr marL="742950" indent="-285750">
              <a:spcBef>
                <a:spcPct val="20000"/>
              </a:spcBef>
              <a:buChar char="–"/>
              <a:defRPr sz="2800">
                <a:solidFill>
                  <a:schemeClr val="tx1"/>
                </a:solidFill>
                <a:latin typeface="Arial" pitchFamily="34" charset="0"/>
              </a:defRPr>
            </a:lvl2pPr>
            <a:lvl3pPr marL="1143000" indent="-228600">
              <a:spcBef>
                <a:spcPct val="20000"/>
              </a:spcBef>
              <a:buChar char="•"/>
              <a:defRPr sz="2400">
                <a:solidFill>
                  <a:schemeClr val="tx1"/>
                </a:solidFill>
                <a:latin typeface="Arial" pitchFamily="34" charset="0"/>
              </a:defRPr>
            </a:lvl3pPr>
            <a:lvl4pPr marL="1600200" indent="-228600">
              <a:spcBef>
                <a:spcPct val="20000"/>
              </a:spcBef>
              <a:buChar char="–"/>
              <a:defRPr sz="2000">
                <a:solidFill>
                  <a:schemeClr val="tx1"/>
                </a:solidFill>
                <a:latin typeface="Arial" pitchFamily="34" charset="0"/>
              </a:defRPr>
            </a:lvl4pPr>
            <a:lvl5pPr marL="2057400" indent="-22860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ts val="0"/>
              </a:spcBef>
              <a:buNone/>
            </a:pPr>
            <a:r>
              <a:rPr lang="en-US" sz="1600" dirty="0">
                <a:solidFill>
                  <a:srgbClr val="FF0000"/>
                </a:solidFill>
                <a:latin typeface="Calibri" panose="020F0502020204030204" pitchFamily="34" charset="0"/>
                <a:cs typeface="Calibri" panose="020F0502020204030204" pitchFamily="34" charset="0"/>
              </a:rPr>
              <a:t>STEP</a:t>
            </a:r>
            <a:endParaRPr lang="el-GR" sz="1600" dirty="0">
              <a:solidFill>
                <a:srgbClr val="FF000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60021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checkerboard(across)">
                                      <p:cBhvr>
                                        <p:cTn id="10" dur="500"/>
                                        <p:tgtEl>
                                          <p:spTgt spid="2"/>
                                        </p:tgtEl>
                                      </p:cBhvr>
                                    </p:animEffect>
                                  </p:childTnLst>
                                </p:cTn>
                              </p:par>
                              <p:par>
                                <p:cTn id="11" presetID="5" presetClass="entr" presetSubtype="10" fill="hold" grpId="0" nodeType="withEffect" nodePh="1">
                                  <p:stCondLst>
                                    <p:cond delay="0"/>
                                  </p:stCondLst>
                                  <p:endCondLst>
                                    <p:cond evt="begin" delay="0">
                                      <p:tn val="11"/>
                                    </p:cond>
                                  </p:endCondLst>
                                  <p:childTnLst>
                                    <p:set>
                                      <p:cBhvr>
                                        <p:cTn id="12" dur="1" fill="hold">
                                          <p:stCondLst>
                                            <p:cond delay="0"/>
                                          </p:stCondLst>
                                        </p:cTn>
                                        <p:tgtEl>
                                          <p:spTgt spid="21"/>
                                        </p:tgtEl>
                                        <p:attrNameLst>
                                          <p:attrName>style.visibility</p:attrName>
                                        </p:attrNameLst>
                                      </p:cBhvr>
                                      <p:to>
                                        <p:strVal val="visible"/>
                                      </p:to>
                                    </p:set>
                                    <p:animEffect transition="in" filter="checkerboard(across)">
                                      <p:cBhvr>
                                        <p:cTn id="13" dur="500"/>
                                        <p:tgtEl>
                                          <p:spTgt spid="21"/>
                                        </p:tgtEl>
                                      </p:cBhvr>
                                    </p:animEffect>
                                  </p:childTnLst>
                                </p:cTn>
                              </p:par>
                            </p:childTnLst>
                          </p:cTn>
                        </p:par>
                      </p:childTnLst>
                    </p:cTn>
                  </p:par>
                  <p:par>
                    <p:cTn id="14" fill="hold">
                      <p:stCondLst>
                        <p:cond delay="indefinite"/>
                      </p:stCondLst>
                      <p:childTnLst>
                        <p:par>
                          <p:cTn id="15" fill="hold">
                            <p:stCondLst>
                              <p:cond delay="0"/>
                            </p:stCondLst>
                            <p:childTnLst>
                              <p:par>
                                <p:cTn id="16" presetID="5" presetClass="entr" presetSubtype="10" fill="hold" grpId="0" nodeType="clickEffect">
                                  <p:stCondLst>
                                    <p:cond delay="0"/>
                                  </p:stCondLst>
                                  <p:childTnLst>
                                    <p:set>
                                      <p:cBhvr>
                                        <p:cTn id="17" dur="1" fill="hold">
                                          <p:stCondLst>
                                            <p:cond delay="0"/>
                                          </p:stCondLst>
                                        </p:cTn>
                                        <p:tgtEl>
                                          <p:spTgt spid="13"/>
                                        </p:tgtEl>
                                        <p:attrNameLst>
                                          <p:attrName>style.visibility</p:attrName>
                                        </p:attrNameLst>
                                      </p:cBhvr>
                                      <p:to>
                                        <p:strVal val="visible"/>
                                      </p:to>
                                    </p:set>
                                    <p:animEffect transition="in" filter="checkerboard(across)">
                                      <p:cBhvr>
                                        <p:cTn id="18" dur="500"/>
                                        <p:tgtEl>
                                          <p:spTgt spid="13"/>
                                        </p:tgtEl>
                                      </p:cBhvr>
                                    </p:animEffect>
                                  </p:childTnLst>
                                </p:cTn>
                              </p:par>
                              <p:par>
                                <p:cTn id="19" presetID="5" presetClass="entr" presetSubtype="10" fill="hold" nodeType="with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checkerboard(across)">
                                      <p:cBhvr>
                                        <p:cTn id="21" dur="500"/>
                                        <p:tgtEl>
                                          <p:spTgt spid="15"/>
                                        </p:tgtEl>
                                      </p:cBhvr>
                                    </p:animEffect>
                                  </p:childTnLst>
                                </p:cTn>
                              </p:par>
                              <p:par>
                                <p:cTn id="22" presetID="5" presetClass="entr" presetSubtype="10" fill="hold" grpId="0" nodeType="withEffect">
                                  <p:stCondLst>
                                    <p:cond delay="0"/>
                                  </p:stCondLst>
                                  <p:childTnLst>
                                    <p:set>
                                      <p:cBhvr>
                                        <p:cTn id="23" dur="1" fill="hold">
                                          <p:stCondLst>
                                            <p:cond delay="0"/>
                                          </p:stCondLst>
                                        </p:cTn>
                                        <p:tgtEl>
                                          <p:spTgt spid="18"/>
                                        </p:tgtEl>
                                        <p:attrNameLst>
                                          <p:attrName>style.visibility</p:attrName>
                                        </p:attrNameLst>
                                      </p:cBhvr>
                                      <p:to>
                                        <p:strVal val="visible"/>
                                      </p:to>
                                    </p:set>
                                    <p:animEffect transition="in" filter="checkerboard(across)">
                                      <p:cBhvr>
                                        <p:cTn id="24" dur="500"/>
                                        <p:tgtEl>
                                          <p:spTgt spid="18"/>
                                        </p:tgtEl>
                                      </p:cBhvr>
                                    </p:animEffect>
                                  </p:childTnLst>
                                </p:cTn>
                              </p:par>
                              <p:par>
                                <p:cTn id="25" presetID="5" presetClass="entr" presetSubtype="10" fill="hold" grpId="0" nodeType="with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checkerboard(across)">
                                      <p:cBhvr>
                                        <p:cTn id="27" dur="500"/>
                                        <p:tgtEl>
                                          <p:spTgt spid="6"/>
                                        </p:tgtEl>
                                      </p:cBhvr>
                                    </p:animEffect>
                                  </p:childTnLst>
                                </p:cTn>
                              </p:par>
                              <p:par>
                                <p:cTn id="28" presetID="5" presetClass="entr" presetSubtype="10" fill="hold" nodeType="with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checkerboard(across)">
                                      <p:cBhvr>
                                        <p:cTn id="30" dur="500"/>
                                        <p:tgtEl>
                                          <p:spTgt spid="9"/>
                                        </p:tgtEl>
                                      </p:cBhvr>
                                    </p:animEffect>
                                  </p:childTnLst>
                                </p:cTn>
                              </p:par>
                              <p:par>
                                <p:cTn id="31" presetID="5" presetClass="entr" presetSubtype="10" fill="hold" grpId="0" nodeType="with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checkerboard(across)">
                                      <p:cBhvr>
                                        <p:cTn id="3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1" grpId="0"/>
      <p:bldP spid="13" grpId="0"/>
      <p:bldP spid="18" grpId="0"/>
      <p:bldP spid="6" grpId="0"/>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latin typeface="Calibri" panose="020F0502020204030204" pitchFamily="34" charset="0"/>
              </a:rPr>
              <a:t>Ολοκλήρωση Έργων</a:t>
            </a:r>
            <a:endParaRPr lang="el-GR" sz="3400" dirty="0">
              <a:solidFill>
                <a:srgbClr val="144E8C"/>
              </a:solidFill>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pPr>
            <a:endParaRPr lang="el-GR" sz="2600" b="0" dirty="0">
              <a:solidFill>
                <a:schemeClr val="accent1">
                  <a:lumMod val="75000"/>
                </a:schemeClr>
              </a:solidFill>
            </a:endParaRPr>
          </a:p>
        </p:txBody>
      </p:sp>
      <p:sp>
        <p:nvSpPr>
          <p:cNvPr id="6" name="Rectangle 2">
            <a:extLst>
              <a:ext uri="{FF2B5EF4-FFF2-40B4-BE49-F238E27FC236}">
                <a16:creationId xmlns:a16="http://schemas.microsoft.com/office/drawing/2014/main" id="{3DCE2F63-0F0B-3576-D4D1-4FD5061E5DCD}"/>
              </a:ext>
            </a:extLst>
          </p:cNvPr>
          <p:cNvSpPr>
            <a:spLocks noChangeArrowheads="1"/>
          </p:cNvSpPr>
          <p:nvPr/>
        </p:nvSpPr>
        <p:spPr bwMode="auto">
          <a:xfrm>
            <a:off x="0" y="1142842"/>
            <a:ext cx="12191999" cy="4798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itchFamily="34" charset="0"/>
              </a:defRPr>
            </a:lvl1pPr>
            <a:lvl2pPr marL="742950" indent="-285750">
              <a:spcBef>
                <a:spcPct val="20000"/>
              </a:spcBef>
              <a:buChar char="–"/>
              <a:defRPr sz="2800">
                <a:solidFill>
                  <a:schemeClr val="tx1"/>
                </a:solidFill>
                <a:latin typeface="Arial" pitchFamily="34" charset="0"/>
              </a:defRPr>
            </a:lvl2pPr>
            <a:lvl3pPr marL="1143000" indent="-228600">
              <a:spcBef>
                <a:spcPct val="20000"/>
              </a:spcBef>
              <a:buChar char="•"/>
              <a:defRPr sz="2400">
                <a:solidFill>
                  <a:schemeClr val="tx1"/>
                </a:solidFill>
                <a:latin typeface="Arial" pitchFamily="34" charset="0"/>
              </a:defRPr>
            </a:lvl3pPr>
            <a:lvl4pPr marL="1600200" indent="-228600">
              <a:spcBef>
                <a:spcPct val="20000"/>
              </a:spcBef>
              <a:buChar char="–"/>
              <a:defRPr sz="2000">
                <a:solidFill>
                  <a:schemeClr val="tx1"/>
                </a:solidFill>
                <a:latin typeface="Arial" pitchFamily="34" charset="0"/>
              </a:defRPr>
            </a:lvl4pPr>
            <a:lvl5pPr marL="2057400" indent="-22860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ts val="0"/>
              </a:spcBef>
              <a:buNone/>
            </a:pPr>
            <a:r>
              <a:rPr lang="el-GR" b="1" dirty="0">
                <a:solidFill>
                  <a:srgbClr val="FF0000"/>
                </a:solidFill>
                <a:latin typeface="Calibri" panose="020F0502020204030204" pitchFamily="34" charset="0"/>
                <a:cs typeface="Calibri" panose="020F0502020204030204" pitchFamily="34" charset="0"/>
              </a:rPr>
              <a:t>Αρχική κατάσταση</a:t>
            </a:r>
          </a:p>
        </p:txBody>
      </p:sp>
      <p:sp>
        <p:nvSpPr>
          <p:cNvPr id="9" name="Rectangle 2">
            <a:extLst>
              <a:ext uri="{FF2B5EF4-FFF2-40B4-BE49-F238E27FC236}">
                <a16:creationId xmlns:a16="http://schemas.microsoft.com/office/drawing/2014/main" id="{EBA28819-07CD-7531-DFF3-7132773DBAA5}"/>
              </a:ext>
            </a:extLst>
          </p:cNvPr>
          <p:cNvSpPr>
            <a:spLocks noChangeArrowheads="1"/>
          </p:cNvSpPr>
          <p:nvPr/>
        </p:nvSpPr>
        <p:spPr bwMode="auto">
          <a:xfrm>
            <a:off x="1338478" y="4031446"/>
            <a:ext cx="4852249" cy="4798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itchFamily="34" charset="0"/>
              </a:defRPr>
            </a:lvl1pPr>
            <a:lvl2pPr marL="742950" indent="-285750">
              <a:spcBef>
                <a:spcPct val="20000"/>
              </a:spcBef>
              <a:buChar char="–"/>
              <a:defRPr sz="2800">
                <a:solidFill>
                  <a:schemeClr val="tx1"/>
                </a:solidFill>
                <a:latin typeface="Arial" pitchFamily="34" charset="0"/>
              </a:defRPr>
            </a:lvl2pPr>
            <a:lvl3pPr marL="1143000" indent="-228600">
              <a:spcBef>
                <a:spcPct val="20000"/>
              </a:spcBef>
              <a:buChar char="•"/>
              <a:defRPr sz="2400">
                <a:solidFill>
                  <a:schemeClr val="tx1"/>
                </a:solidFill>
                <a:latin typeface="Arial" pitchFamily="34" charset="0"/>
              </a:defRPr>
            </a:lvl3pPr>
            <a:lvl4pPr marL="1600200" indent="-228600">
              <a:spcBef>
                <a:spcPct val="20000"/>
              </a:spcBef>
              <a:buChar char="–"/>
              <a:defRPr sz="2000">
                <a:solidFill>
                  <a:schemeClr val="tx1"/>
                </a:solidFill>
                <a:latin typeface="Arial" pitchFamily="34" charset="0"/>
              </a:defRPr>
            </a:lvl4pPr>
            <a:lvl5pPr marL="2057400" indent="-22860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ts val="0"/>
              </a:spcBef>
              <a:buNone/>
            </a:pPr>
            <a:r>
              <a:rPr lang="el-GR" dirty="0">
                <a:solidFill>
                  <a:srgbClr val="FF0000"/>
                </a:solidFill>
                <a:latin typeface="Calibri" panose="020F0502020204030204" pitchFamily="34" charset="0"/>
                <a:cs typeface="Calibri" panose="020F0502020204030204" pitchFamily="34" charset="0"/>
              </a:rPr>
              <a:t>Μάιος </a:t>
            </a:r>
            <a:r>
              <a:rPr lang="en-US" dirty="0">
                <a:solidFill>
                  <a:srgbClr val="FF0000"/>
                </a:solidFill>
                <a:latin typeface="Calibri" panose="020F0502020204030204" pitchFamily="34" charset="0"/>
                <a:cs typeface="Calibri" panose="020F0502020204030204" pitchFamily="34" charset="0"/>
              </a:rPr>
              <a:t>202</a:t>
            </a:r>
            <a:r>
              <a:rPr lang="el-GR" dirty="0">
                <a:solidFill>
                  <a:srgbClr val="FF0000"/>
                </a:solidFill>
                <a:latin typeface="Calibri" panose="020F0502020204030204" pitchFamily="34" charset="0"/>
                <a:cs typeface="Calibri" panose="020F0502020204030204" pitchFamily="34" charset="0"/>
              </a:rPr>
              <a:t>4</a:t>
            </a:r>
          </a:p>
        </p:txBody>
      </p:sp>
      <p:sp>
        <p:nvSpPr>
          <p:cNvPr id="11" name="Τίτλος 1">
            <a:extLst>
              <a:ext uri="{FF2B5EF4-FFF2-40B4-BE49-F238E27FC236}">
                <a16:creationId xmlns:a16="http://schemas.microsoft.com/office/drawing/2014/main" id="{A06DA843-6722-66F1-249F-66871077601A}"/>
              </a:ext>
            </a:extLst>
          </p:cNvPr>
          <p:cNvSpPr txBox="1">
            <a:spLocks/>
          </p:cNvSpPr>
          <p:nvPr/>
        </p:nvSpPr>
        <p:spPr>
          <a:xfrm>
            <a:off x="0" y="553817"/>
            <a:ext cx="12192000" cy="5979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19BEDE"/>
                </a:solidFill>
                <a:latin typeface="Trebuchet MS" panose="020B0603020202020204" pitchFamily="34" charset="0"/>
                <a:ea typeface="+mj-ea"/>
                <a:cs typeface="+mj-cs"/>
              </a:defRPr>
            </a:lvl1pPr>
          </a:lstStyle>
          <a:p>
            <a:pPr algn="ctr"/>
            <a:r>
              <a:rPr lang="el-GR" sz="2800" dirty="0">
                <a:solidFill>
                  <a:srgbClr val="144E8C"/>
                </a:solidFill>
                <a:latin typeface="Calibri" panose="020F0502020204030204" pitchFamily="34" charset="0"/>
              </a:rPr>
              <a:t>Μεγάλη Λέσχη Καβάλας</a:t>
            </a:r>
            <a:endParaRPr lang="el-GR" sz="2800" dirty="0">
              <a:solidFill>
                <a:srgbClr val="144E8C"/>
              </a:solidFill>
            </a:endParaRPr>
          </a:p>
        </p:txBody>
      </p:sp>
      <p:pic>
        <p:nvPicPr>
          <p:cNvPr id="14" name="Εικόνα 13">
            <a:extLst>
              <a:ext uri="{FF2B5EF4-FFF2-40B4-BE49-F238E27FC236}">
                <a16:creationId xmlns:a16="http://schemas.microsoft.com/office/drawing/2014/main" id="{38DD4279-B0D4-FC9A-C254-FBC22F6A7827}"/>
              </a:ext>
            </a:extLst>
          </p:cNvPr>
          <p:cNvPicPr>
            <a:picLocks noChangeAspect="1"/>
          </p:cNvPicPr>
          <p:nvPr/>
        </p:nvPicPr>
        <p:blipFill>
          <a:blip r:embed="rId2"/>
          <a:stretch>
            <a:fillRect/>
          </a:stretch>
        </p:blipFill>
        <p:spPr>
          <a:xfrm>
            <a:off x="71044" y="1638314"/>
            <a:ext cx="2014521" cy="3581371"/>
          </a:xfrm>
          <a:prstGeom prst="rect">
            <a:avLst/>
          </a:prstGeom>
        </p:spPr>
      </p:pic>
      <p:pic>
        <p:nvPicPr>
          <p:cNvPr id="15" name="Εικόνα 14">
            <a:extLst>
              <a:ext uri="{FF2B5EF4-FFF2-40B4-BE49-F238E27FC236}">
                <a16:creationId xmlns:a16="http://schemas.microsoft.com/office/drawing/2014/main" id="{8E1195E5-4A63-3C47-8F08-8C95B8C338EE}"/>
              </a:ext>
            </a:extLst>
          </p:cNvPr>
          <p:cNvPicPr>
            <a:picLocks noChangeAspect="1"/>
          </p:cNvPicPr>
          <p:nvPr/>
        </p:nvPicPr>
        <p:blipFill>
          <a:blip r:embed="rId3"/>
          <a:stretch>
            <a:fillRect/>
          </a:stretch>
        </p:blipFill>
        <p:spPr>
          <a:xfrm>
            <a:off x="2271210" y="1638314"/>
            <a:ext cx="4036511" cy="3027383"/>
          </a:xfrm>
          <a:prstGeom prst="rect">
            <a:avLst/>
          </a:prstGeom>
        </p:spPr>
      </p:pic>
      <p:pic>
        <p:nvPicPr>
          <p:cNvPr id="8" name="Εικόνα 7" descr="Εικόνα που περιέχει κτίριο, έδαφος, εξωτερικός χώρος/ύπαιθρος, μπετόν&#10;&#10;Περιγραφή που δημιουργήθηκε αυτόματα">
            <a:extLst>
              <a:ext uri="{FF2B5EF4-FFF2-40B4-BE49-F238E27FC236}">
                <a16:creationId xmlns:a16="http://schemas.microsoft.com/office/drawing/2014/main" id="{C6C291E3-3B59-7647-0954-42412132E82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936573" y="1638314"/>
            <a:ext cx="2184383" cy="2912511"/>
          </a:xfrm>
          <a:prstGeom prst="rect">
            <a:avLst/>
          </a:prstGeom>
        </p:spPr>
      </p:pic>
      <p:pic>
        <p:nvPicPr>
          <p:cNvPr id="12" name="Εικόνα 11">
            <a:extLst>
              <a:ext uri="{FF2B5EF4-FFF2-40B4-BE49-F238E27FC236}">
                <a16:creationId xmlns:a16="http://schemas.microsoft.com/office/drawing/2014/main" id="{0CA84BAE-1F75-626D-E4C5-705D7DFC81AF}"/>
              </a:ext>
            </a:extLst>
          </p:cNvPr>
          <p:cNvPicPr>
            <a:picLocks noChangeAspect="1"/>
          </p:cNvPicPr>
          <p:nvPr/>
        </p:nvPicPr>
        <p:blipFill>
          <a:blip r:embed="rId5"/>
          <a:stretch>
            <a:fillRect/>
          </a:stretch>
        </p:blipFill>
        <p:spPr>
          <a:xfrm>
            <a:off x="6388407" y="1645913"/>
            <a:ext cx="3421159" cy="2565870"/>
          </a:xfrm>
          <a:prstGeom prst="rect">
            <a:avLst/>
          </a:prstGeom>
        </p:spPr>
      </p:pic>
      <p:pic>
        <p:nvPicPr>
          <p:cNvPr id="13" name="Εικόνα 12">
            <a:extLst>
              <a:ext uri="{FF2B5EF4-FFF2-40B4-BE49-F238E27FC236}">
                <a16:creationId xmlns:a16="http://schemas.microsoft.com/office/drawing/2014/main" id="{C08B0DCF-2218-9BA1-5EC7-59F3DC5A59C6}"/>
              </a:ext>
            </a:extLst>
          </p:cNvPr>
          <p:cNvPicPr>
            <a:picLocks noChangeAspect="1"/>
          </p:cNvPicPr>
          <p:nvPr/>
        </p:nvPicPr>
        <p:blipFill>
          <a:blip r:embed="rId6"/>
          <a:stretch>
            <a:fillRect/>
          </a:stretch>
        </p:blipFill>
        <p:spPr>
          <a:xfrm>
            <a:off x="4296850" y="4688911"/>
            <a:ext cx="2841932" cy="2131449"/>
          </a:xfrm>
          <a:prstGeom prst="rect">
            <a:avLst/>
          </a:prstGeom>
        </p:spPr>
      </p:pic>
    </p:spTree>
    <p:extLst>
      <p:ext uri="{BB962C8B-B14F-4D97-AF65-F5344CB8AC3E}">
        <p14:creationId xmlns:p14="http://schemas.microsoft.com/office/powerpoint/2010/main" val="1593884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par>
                                <p:cTn id="8" presetID="5" presetClass="entr" presetSubtype="10" fill="hold" grpId="0" nodeType="withEffect" nodePh="1">
                                  <p:stCondLst>
                                    <p:cond delay="0"/>
                                  </p:stCondLst>
                                  <p:endCondLst>
                                    <p:cond evt="begin" delay="0">
                                      <p:tn val="8"/>
                                    </p:cond>
                                  </p:endCondLst>
                                  <p:childTnLst>
                                    <p:set>
                                      <p:cBhvr>
                                        <p:cTn id="9" dur="1" fill="hold">
                                          <p:stCondLst>
                                            <p:cond delay="0"/>
                                          </p:stCondLst>
                                        </p:cTn>
                                        <p:tgtEl>
                                          <p:spTgt spid="21"/>
                                        </p:tgtEl>
                                        <p:attrNameLst>
                                          <p:attrName>style.visibility</p:attrName>
                                        </p:attrNameLst>
                                      </p:cBhvr>
                                      <p:to>
                                        <p:strVal val="visible"/>
                                      </p:to>
                                    </p:set>
                                    <p:animEffect transition="in" filter="checkerboard(across)">
                                      <p:cBhvr>
                                        <p:cTn id="10" dur="500"/>
                                        <p:tgtEl>
                                          <p:spTgt spid="21"/>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checkerboard(across)">
                                      <p:cBhvr>
                                        <p:cTn id="13" dur="500"/>
                                        <p:tgtEl>
                                          <p:spTgt spid="6"/>
                                        </p:tgtEl>
                                      </p:cBhvr>
                                    </p:animEffect>
                                  </p:childTnLst>
                                </p:cTn>
                              </p:par>
                              <p:par>
                                <p:cTn id="14" presetID="5" presetClass="entr" presetSubtype="10" fill="hold" grpId="0" nodeType="with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checkerboard(across)">
                                      <p:cBhvr>
                                        <p:cTn id="16" dur="500"/>
                                        <p:tgtEl>
                                          <p:spTgt spid="9"/>
                                        </p:tgtEl>
                                      </p:cBhvr>
                                    </p:animEffect>
                                  </p:childTnLst>
                                </p:cTn>
                              </p:par>
                              <p:par>
                                <p:cTn id="17" presetID="5" presetClass="entr" presetSubtype="1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checkerboard(across)">
                                      <p:cBhvr>
                                        <p:cTn id="19" dur="500"/>
                                        <p:tgtEl>
                                          <p:spTgt spid="11"/>
                                        </p:tgtEl>
                                      </p:cBhvr>
                                    </p:animEffect>
                                  </p:childTnLst>
                                </p:cTn>
                              </p:par>
                              <p:par>
                                <p:cTn id="20" presetID="5" presetClass="entr" presetSubtype="10" fill="hold" nodeType="with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checkerboard(across)">
                                      <p:cBhvr>
                                        <p:cTn id="22" dur="500"/>
                                        <p:tgtEl>
                                          <p:spTgt spid="14"/>
                                        </p:tgtEl>
                                      </p:cBhvr>
                                    </p:animEffect>
                                  </p:childTnLst>
                                </p:cTn>
                              </p:par>
                              <p:par>
                                <p:cTn id="23" presetID="5" presetClass="entr" presetSubtype="10" fill="hold" nodeType="with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checkerboard(across)">
                                      <p:cBhvr>
                                        <p:cTn id="25" dur="500"/>
                                        <p:tgtEl>
                                          <p:spTgt spid="15"/>
                                        </p:tgtEl>
                                      </p:cBhvr>
                                    </p:animEffect>
                                  </p:childTnLst>
                                </p:cTn>
                              </p:par>
                              <p:par>
                                <p:cTn id="26" presetID="5" presetClass="entr" presetSubtype="10" fill="hold" nodeType="with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checkerboard(across)">
                                      <p:cBhvr>
                                        <p:cTn id="28" dur="500"/>
                                        <p:tgtEl>
                                          <p:spTgt spid="12"/>
                                        </p:tgtEl>
                                      </p:cBhvr>
                                    </p:animEffect>
                                  </p:childTnLst>
                                </p:cTn>
                              </p:par>
                              <p:par>
                                <p:cTn id="29" presetID="5" presetClass="entr" presetSubtype="10" fill="hold" nodeType="with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checkerboard(across)">
                                      <p:cBhvr>
                                        <p:cTn id="31" dur="500"/>
                                        <p:tgtEl>
                                          <p:spTgt spid="8"/>
                                        </p:tgtEl>
                                      </p:cBhvr>
                                    </p:animEffect>
                                  </p:childTnLst>
                                </p:cTn>
                              </p:par>
                              <p:par>
                                <p:cTn id="32" presetID="5" presetClass="entr" presetSubtype="10" fill="hold" nodeType="withEffect">
                                  <p:stCondLst>
                                    <p:cond delay="0"/>
                                  </p:stCondLst>
                                  <p:childTnLst>
                                    <p:set>
                                      <p:cBhvr>
                                        <p:cTn id="33" dur="1" fill="hold">
                                          <p:stCondLst>
                                            <p:cond delay="0"/>
                                          </p:stCondLst>
                                        </p:cTn>
                                        <p:tgtEl>
                                          <p:spTgt spid="13"/>
                                        </p:tgtEl>
                                        <p:attrNameLst>
                                          <p:attrName>style.visibility</p:attrName>
                                        </p:attrNameLst>
                                      </p:cBhvr>
                                      <p:to>
                                        <p:strVal val="visible"/>
                                      </p:to>
                                    </p:set>
                                    <p:animEffect transition="in" filter="checkerboard(across)">
                                      <p:cBhvr>
                                        <p:cTn id="34"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1" grpId="0"/>
      <p:bldP spid="6" grpId="0"/>
      <p:bldP spid="9" grpId="0"/>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latin typeface="Calibri" panose="020F0502020204030204" pitchFamily="34" charset="0"/>
              </a:rPr>
              <a:t>Ολοκλήρωση Έργων</a:t>
            </a:r>
            <a:endParaRPr lang="el-GR" sz="3400" dirty="0">
              <a:solidFill>
                <a:srgbClr val="144E8C"/>
              </a:solidFill>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pPr>
            <a:endParaRPr lang="el-GR" sz="2600" b="0" dirty="0">
              <a:solidFill>
                <a:schemeClr val="accent1">
                  <a:lumMod val="75000"/>
                </a:schemeClr>
              </a:solidFill>
            </a:endParaRPr>
          </a:p>
        </p:txBody>
      </p:sp>
      <p:sp>
        <p:nvSpPr>
          <p:cNvPr id="10" name="Rectangle 2">
            <a:extLst>
              <a:ext uri="{FF2B5EF4-FFF2-40B4-BE49-F238E27FC236}">
                <a16:creationId xmlns:a16="http://schemas.microsoft.com/office/drawing/2014/main" id="{81F12186-DE7B-D326-FE98-1150BF623285}"/>
              </a:ext>
            </a:extLst>
          </p:cNvPr>
          <p:cNvSpPr>
            <a:spLocks noChangeArrowheads="1"/>
          </p:cNvSpPr>
          <p:nvPr/>
        </p:nvSpPr>
        <p:spPr bwMode="auto">
          <a:xfrm>
            <a:off x="0" y="1225689"/>
            <a:ext cx="12191999" cy="4798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itchFamily="34" charset="0"/>
              </a:defRPr>
            </a:lvl1pPr>
            <a:lvl2pPr marL="742950" indent="-285750">
              <a:spcBef>
                <a:spcPct val="20000"/>
              </a:spcBef>
              <a:buChar char="–"/>
              <a:defRPr sz="2800">
                <a:solidFill>
                  <a:schemeClr val="tx1"/>
                </a:solidFill>
                <a:latin typeface="Arial" pitchFamily="34" charset="0"/>
              </a:defRPr>
            </a:lvl2pPr>
            <a:lvl3pPr marL="1143000" indent="-228600">
              <a:spcBef>
                <a:spcPct val="20000"/>
              </a:spcBef>
              <a:buChar char="•"/>
              <a:defRPr sz="2400">
                <a:solidFill>
                  <a:schemeClr val="tx1"/>
                </a:solidFill>
                <a:latin typeface="Arial" pitchFamily="34" charset="0"/>
              </a:defRPr>
            </a:lvl3pPr>
            <a:lvl4pPr marL="1600200" indent="-228600">
              <a:spcBef>
                <a:spcPct val="20000"/>
              </a:spcBef>
              <a:buChar char="–"/>
              <a:defRPr sz="2000">
                <a:solidFill>
                  <a:schemeClr val="tx1"/>
                </a:solidFill>
                <a:latin typeface="Arial" pitchFamily="34" charset="0"/>
              </a:defRPr>
            </a:lvl4pPr>
            <a:lvl5pPr marL="2057400" indent="-22860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ts val="0"/>
              </a:spcBef>
              <a:buNone/>
            </a:pPr>
            <a:r>
              <a:rPr lang="el-GR" b="1" dirty="0">
                <a:solidFill>
                  <a:srgbClr val="FF0000"/>
                </a:solidFill>
                <a:latin typeface="Calibri" panose="020F0502020204030204" pitchFamily="34" charset="0"/>
                <a:cs typeface="Calibri" panose="020F0502020204030204" pitchFamily="34" charset="0"/>
              </a:rPr>
              <a:t>Σήμερα</a:t>
            </a:r>
          </a:p>
        </p:txBody>
      </p:sp>
      <p:sp>
        <p:nvSpPr>
          <p:cNvPr id="11" name="Τίτλος 1">
            <a:extLst>
              <a:ext uri="{FF2B5EF4-FFF2-40B4-BE49-F238E27FC236}">
                <a16:creationId xmlns:a16="http://schemas.microsoft.com/office/drawing/2014/main" id="{A06DA843-6722-66F1-249F-66871077601A}"/>
              </a:ext>
            </a:extLst>
          </p:cNvPr>
          <p:cNvSpPr txBox="1">
            <a:spLocks/>
          </p:cNvSpPr>
          <p:nvPr/>
        </p:nvSpPr>
        <p:spPr>
          <a:xfrm>
            <a:off x="0" y="553817"/>
            <a:ext cx="12192000" cy="5979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19BEDE"/>
                </a:solidFill>
                <a:latin typeface="Trebuchet MS" panose="020B0603020202020204" pitchFamily="34" charset="0"/>
                <a:ea typeface="+mj-ea"/>
                <a:cs typeface="+mj-cs"/>
              </a:defRPr>
            </a:lvl1pPr>
          </a:lstStyle>
          <a:p>
            <a:pPr algn="ctr"/>
            <a:r>
              <a:rPr lang="el-GR" sz="2800" dirty="0">
                <a:solidFill>
                  <a:srgbClr val="144E8C"/>
                </a:solidFill>
                <a:latin typeface="Calibri" panose="020F0502020204030204" pitchFamily="34" charset="0"/>
              </a:rPr>
              <a:t>Μεγάλη Λέσχη Καβάλας</a:t>
            </a:r>
            <a:endParaRPr lang="el-GR" sz="2800" dirty="0">
              <a:solidFill>
                <a:srgbClr val="144E8C"/>
              </a:solidFill>
            </a:endParaRPr>
          </a:p>
        </p:txBody>
      </p:sp>
      <p:pic>
        <p:nvPicPr>
          <p:cNvPr id="3" name="Εικόνα 2" descr="Εικόνα που περιέχει εξωτερικός χώρος/ύπαιθρος, κτίριο, ουρανός, πρόσοψη&#10;&#10;Περιγραφή που δημιουργήθηκε αυτόματα">
            <a:extLst>
              <a:ext uri="{FF2B5EF4-FFF2-40B4-BE49-F238E27FC236}">
                <a16:creationId xmlns:a16="http://schemas.microsoft.com/office/drawing/2014/main" id="{6EC057E3-285B-43C9-D5F7-85572B82799C}"/>
              </a:ext>
            </a:extLst>
          </p:cNvPr>
          <p:cNvPicPr>
            <a:picLocks noChangeAspect="1"/>
          </p:cNvPicPr>
          <p:nvPr/>
        </p:nvPicPr>
        <p:blipFill rotWithShape="1">
          <a:blip r:embed="rId2">
            <a:extLst>
              <a:ext uri="{28A0092B-C50C-407E-A947-70E740481C1C}">
                <a14:useLocalDpi xmlns:a14="http://schemas.microsoft.com/office/drawing/2010/main" val="0"/>
              </a:ext>
            </a:extLst>
          </a:blip>
          <a:srcRect t="16664"/>
          <a:stretch/>
        </p:blipFill>
        <p:spPr>
          <a:xfrm>
            <a:off x="0" y="1779506"/>
            <a:ext cx="4655841" cy="2586650"/>
          </a:xfrm>
          <a:prstGeom prst="rect">
            <a:avLst/>
          </a:prstGeom>
        </p:spPr>
      </p:pic>
      <p:pic>
        <p:nvPicPr>
          <p:cNvPr id="16" name="Εικόνα 15">
            <a:extLst>
              <a:ext uri="{FF2B5EF4-FFF2-40B4-BE49-F238E27FC236}">
                <a16:creationId xmlns:a16="http://schemas.microsoft.com/office/drawing/2014/main" id="{DFD70293-ACE3-F463-40B8-BB6C192A5F82}"/>
              </a:ext>
            </a:extLst>
          </p:cNvPr>
          <p:cNvPicPr>
            <a:picLocks noChangeAspect="1"/>
          </p:cNvPicPr>
          <p:nvPr/>
        </p:nvPicPr>
        <p:blipFill>
          <a:blip r:embed="rId3"/>
          <a:stretch>
            <a:fillRect/>
          </a:stretch>
        </p:blipFill>
        <p:spPr>
          <a:xfrm>
            <a:off x="4746818" y="1764845"/>
            <a:ext cx="3404504" cy="4539338"/>
          </a:xfrm>
          <a:prstGeom prst="rect">
            <a:avLst/>
          </a:prstGeom>
        </p:spPr>
      </p:pic>
      <p:pic>
        <p:nvPicPr>
          <p:cNvPr id="17" name="Εικόνα 16">
            <a:extLst>
              <a:ext uri="{FF2B5EF4-FFF2-40B4-BE49-F238E27FC236}">
                <a16:creationId xmlns:a16="http://schemas.microsoft.com/office/drawing/2014/main" id="{16A2F76B-8D50-AA2E-4696-1661FEBA8BD2}"/>
              </a:ext>
            </a:extLst>
          </p:cNvPr>
          <p:cNvPicPr>
            <a:picLocks noChangeAspect="1"/>
          </p:cNvPicPr>
          <p:nvPr/>
        </p:nvPicPr>
        <p:blipFill>
          <a:blip r:embed="rId4"/>
          <a:stretch>
            <a:fillRect/>
          </a:stretch>
        </p:blipFill>
        <p:spPr>
          <a:xfrm>
            <a:off x="8277629" y="1756397"/>
            <a:ext cx="3788064" cy="5050752"/>
          </a:xfrm>
          <a:prstGeom prst="rect">
            <a:avLst/>
          </a:prstGeom>
        </p:spPr>
      </p:pic>
      <p:pic>
        <p:nvPicPr>
          <p:cNvPr id="18" name="Εικόνα 17">
            <a:extLst>
              <a:ext uri="{FF2B5EF4-FFF2-40B4-BE49-F238E27FC236}">
                <a16:creationId xmlns:a16="http://schemas.microsoft.com/office/drawing/2014/main" id="{D1848C6D-6301-A098-9BB8-3C1C78C00868}"/>
              </a:ext>
            </a:extLst>
          </p:cNvPr>
          <p:cNvPicPr>
            <a:picLocks noChangeAspect="1"/>
          </p:cNvPicPr>
          <p:nvPr/>
        </p:nvPicPr>
        <p:blipFill>
          <a:blip r:embed="rId5"/>
          <a:stretch>
            <a:fillRect/>
          </a:stretch>
        </p:blipFill>
        <p:spPr>
          <a:xfrm>
            <a:off x="27709" y="4440116"/>
            <a:ext cx="4592802" cy="2269670"/>
          </a:xfrm>
          <a:prstGeom prst="rect">
            <a:avLst/>
          </a:prstGeom>
        </p:spPr>
      </p:pic>
    </p:spTree>
    <p:extLst>
      <p:ext uri="{BB962C8B-B14F-4D97-AF65-F5344CB8AC3E}">
        <p14:creationId xmlns:p14="http://schemas.microsoft.com/office/powerpoint/2010/main" val="2395240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nodePh="1">
                                  <p:stCondLst>
                                    <p:cond delay="0"/>
                                  </p:stCondLst>
                                  <p:endCondLst>
                                    <p:cond evt="begin" delay="0">
                                      <p:tn val="5"/>
                                    </p:cond>
                                  </p:endCondLst>
                                  <p:childTnLst>
                                    <p:set>
                                      <p:cBhvr>
                                        <p:cTn id="6" dur="1" fill="hold">
                                          <p:stCondLst>
                                            <p:cond delay="0"/>
                                          </p:stCondLst>
                                        </p:cTn>
                                        <p:tgtEl>
                                          <p:spTgt spid="21"/>
                                        </p:tgtEl>
                                        <p:attrNameLst>
                                          <p:attrName>style.visibility</p:attrName>
                                        </p:attrNameLst>
                                      </p:cBhvr>
                                      <p:to>
                                        <p:strVal val="visible"/>
                                      </p:to>
                                    </p:set>
                                    <p:animEffect transition="in" filter="checkerboard(across)">
                                      <p:cBhvr>
                                        <p:cTn id="7" dur="500"/>
                                        <p:tgtEl>
                                          <p:spTgt spid="21"/>
                                        </p:tgtEl>
                                      </p:cBhvr>
                                    </p:animEffect>
                                  </p:childTnLst>
                                </p:cTn>
                              </p:par>
                              <p:par>
                                <p:cTn id="8" presetID="5" presetClass="entr" presetSubtype="1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checkerboard(across)">
                                      <p:cBhvr>
                                        <p:cTn id="10" dur="500"/>
                                        <p:tgtEl>
                                          <p:spTgt spid="3"/>
                                        </p:tgtEl>
                                      </p:cBhvr>
                                    </p:animEffect>
                                  </p:childTnLst>
                                </p:cTn>
                              </p:par>
                              <p:par>
                                <p:cTn id="11" presetID="5" presetClass="entr" presetSubtype="10" fill="hold" nodeType="withEffect">
                                  <p:stCondLst>
                                    <p:cond delay="0"/>
                                  </p:stCondLst>
                                  <p:childTnLst>
                                    <p:set>
                                      <p:cBhvr>
                                        <p:cTn id="12" dur="1" fill="hold">
                                          <p:stCondLst>
                                            <p:cond delay="0"/>
                                          </p:stCondLst>
                                        </p:cTn>
                                        <p:tgtEl>
                                          <p:spTgt spid="16"/>
                                        </p:tgtEl>
                                        <p:attrNameLst>
                                          <p:attrName>style.visibility</p:attrName>
                                        </p:attrNameLst>
                                      </p:cBhvr>
                                      <p:to>
                                        <p:strVal val="visible"/>
                                      </p:to>
                                    </p:set>
                                    <p:animEffect transition="in" filter="checkerboard(across)">
                                      <p:cBhvr>
                                        <p:cTn id="13" dur="500"/>
                                        <p:tgtEl>
                                          <p:spTgt spid="16"/>
                                        </p:tgtEl>
                                      </p:cBhvr>
                                    </p:animEffect>
                                  </p:childTnLst>
                                </p:cTn>
                              </p:par>
                              <p:par>
                                <p:cTn id="14" presetID="5" presetClass="entr" presetSubtype="10" fill="hold" nodeType="withEffect">
                                  <p:stCondLst>
                                    <p:cond delay="0"/>
                                  </p:stCondLst>
                                  <p:childTnLst>
                                    <p:set>
                                      <p:cBhvr>
                                        <p:cTn id="15" dur="1" fill="hold">
                                          <p:stCondLst>
                                            <p:cond delay="0"/>
                                          </p:stCondLst>
                                        </p:cTn>
                                        <p:tgtEl>
                                          <p:spTgt spid="17"/>
                                        </p:tgtEl>
                                        <p:attrNameLst>
                                          <p:attrName>style.visibility</p:attrName>
                                        </p:attrNameLst>
                                      </p:cBhvr>
                                      <p:to>
                                        <p:strVal val="visible"/>
                                      </p:to>
                                    </p:set>
                                    <p:animEffect transition="in" filter="checkerboard(across)">
                                      <p:cBhvr>
                                        <p:cTn id="16" dur="500"/>
                                        <p:tgtEl>
                                          <p:spTgt spid="17"/>
                                        </p:tgtEl>
                                      </p:cBhvr>
                                    </p:animEffect>
                                  </p:childTnLst>
                                </p:cTn>
                              </p:par>
                              <p:par>
                                <p:cTn id="17" presetID="5" presetClass="entr" presetSubtype="10" fill="hold" nodeType="with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checkerboard(across)">
                                      <p:cBhvr>
                                        <p:cTn id="19" dur="500"/>
                                        <p:tgtEl>
                                          <p:spTgt spid="18"/>
                                        </p:tgtEl>
                                      </p:cBhvr>
                                    </p:animEffect>
                                  </p:childTnLst>
                                </p:cTn>
                              </p:par>
                              <p:par>
                                <p:cTn id="20" presetID="5" presetClass="entr" presetSubtype="10" fill="hold" grpId="0" nodeType="with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checkerboard(across)">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latin typeface="Calibri" panose="020F0502020204030204" pitchFamily="34" charset="0"/>
              </a:rPr>
              <a:t>Ολοκλήρωση Έργων</a:t>
            </a:r>
            <a:endParaRPr lang="el-GR" sz="3400" dirty="0">
              <a:solidFill>
                <a:srgbClr val="144E8C"/>
              </a:solidFill>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pPr>
            <a:endParaRPr lang="el-GR" sz="2600" b="0" dirty="0">
              <a:solidFill>
                <a:schemeClr val="accent1">
                  <a:lumMod val="75000"/>
                </a:schemeClr>
              </a:solidFill>
            </a:endParaRPr>
          </a:p>
        </p:txBody>
      </p:sp>
      <p:pic>
        <p:nvPicPr>
          <p:cNvPr id="3" name="Εικόνα 2">
            <a:extLst>
              <a:ext uri="{FF2B5EF4-FFF2-40B4-BE49-F238E27FC236}">
                <a16:creationId xmlns:a16="http://schemas.microsoft.com/office/drawing/2014/main" id="{DD2233E9-2ECE-8826-6094-820712F3CA1D}"/>
              </a:ext>
            </a:extLst>
          </p:cNvPr>
          <p:cNvPicPr>
            <a:picLocks noChangeAspect="1"/>
          </p:cNvPicPr>
          <p:nvPr/>
        </p:nvPicPr>
        <p:blipFill>
          <a:blip r:embed="rId2"/>
          <a:stretch>
            <a:fillRect/>
          </a:stretch>
        </p:blipFill>
        <p:spPr>
          <a:xfrm>
            <a:off x="1243751" y="1667696"/>
            <a:ext cx="4852249" cy="2237155"/>
          </a:xfrm>
          <a:prstGeom prst="rect">
            <a:avLst/>
          </a:prstGeom>
        </p:spPr>
      </p:pic>
      <p:pic>
        <p:nvPicPr>
          <p:cNvPr id="4" name="Εικόνα 3">
            <a:extLst>
              <a:ext uri="{FF2B5EF4-FFF2-40B4-BE49-F238E27FC236}">
                <a16:creationId xmlns:a16="http://schemas.microsoft.com/office/drawing/2014/main" id="{3943ADC4-43B9-BD8E-60A9-1D654764B0B1}"/>
              </a:ext>
            </a:extLst>
          </p:cNvPr>
          <p:cNvPicPr>
            <a:picLocks noChangeAspect="1"/>
          </p:cNvPicPr>
          <p:nvPr/>
        </p:nvPicPr>
        <p:blipFill>
          <a:blip r:embed="rId3"/>
          <a:stretch>
            <a:fillRect/>
          </a:stretch>
        </p:blipFill>
        <p:spPr>
          <a:xfrm>
            <a:off x="1243751" y="4557832"/>
            <a:ext cx="4946976" cy="2226139"/>
          </a:xfrm>
          <a:prstGeom prst="rect">
            <a:avLst/>
          </a:prstGeom>
        </p:spPr>
      </p:pic>
      <p:pic>
        <p:nvPicPr>
          <p:cNvPr id="5" name="Εικόνα 4">
            <a:extLst>
              <a:ext uri="{FF2B5EF4-FFF2-40B4-BE49-F238E27FC236}">
                <a16:creationId xmlns:a16="http://schemas.microsoft.com/office/drawing/2014/main" id="{27DE728F-EB38-9F07-CD78-F05FBD1EF1A5}"/>
              </a:ext>
            </a:extLst>
          </p:cNvPr>
          <p:cNvPicPr>
            <a:picLocks noChangeAspect="1"/>
          </p:cNvPicPr>
          <p:nvPr/>
        </p:nvPicPr>
        <p:blipFill>
          <a:blip r:embed="rId4"/>
          <a:stretch>
            <a:fillRect/>
          </a:stretch>
        </p:blipFill>
        <p:spPr>
          <a:xfrm>
            <a:off x="6480863" y="4557832"/>
            <a:ext cx="4946976" cy="2226139"/>
          </a:xfrm>
          <a:prstGeom prst="rect">
            <a:avLst/>
          </a:prstGeom>
        </p:spPr>
      </p:pic>
      <p:sp>
        <p:nvSpPr>
          <p:cNvPr id="6" name="Rectangle 2">
            <a:extLst>
              <a:ext uri="{FF2B5EF4-FFF2-40B4-BE49-F238E27FC236}">
                <a16:creationId xmlns:a16="http://schemas.microsoft.com/office/drawing/2014/main" id="{3DCE2F63-0F0B-3576-D4D1-4FD5061E5DCD}"/>
              </a:ext>
            </a:extLst>
          </p:cNvPr>
          <p:cNvSpPr>
            <a:spLocks noChangeArrowheads="1"/>
          </p:cNvSpPr>
          <p:nvPr/>
        </p:nvSpPr>
        <p:spPr bwMode="auto">
          <a:xfrm>
            <a:off x="0" y="1142842"/>
            <a:ext cx="12192000" cy="4798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itchFamily="34" charset="0"/>
              </a:defRPr>
            </a:lvl1pPr>
            <a:lvl2pPr marL="742950" indent="-285750">
              <a:spcBef>
                <a:spcPct val="20000"/>
              </a:spcBef>
              <a:buChar char="–"/>
              <a:defRPr sz="2800">
                <a:solidFill>
                  <a:schemeClr val="tx1"/>
                </a:solidFill>
                <a:latin typeface="Arial" pitchFamily="34" charset="0"/>
              </a:defRPr>
            </a:lvl2pPr>
            <a:lvl3pPr marL="1143000" indent="-228600">
              <a:spcBef>
                <a:spcPct val="20000"/>
              </a:spcBef>
              <a:buChar char="•"/>
              <a:defRPr sz="2400">
                <a:solidFill>
                  <a:schemeClr val="tx1"/>
                </a:solidFill>
                <a:latin typeface="Arial" pitchFamily="34" charset="0"/>
              </a:defRPr>
            </a:lvl3pPr>
            <a:lvl4pPr marL="1600200" indent="-228600">
              <a:spcBef>
                <a:spcPct val="20000"/>
              </a:spcBef>
              <a:buChar char="–"/>
              <a:defRPr sz="2000">
                <a:solidFill>
                  <a:schemeClr val="tx1"/>
                </a:solidFill>
                <a:latin typeface="Arial" pitchFamily="34" charset="0"/>
              </a:defRPr>
            </a:lvl4pPr>
            <a:lvl5pPr marL="2057400" indent="-22860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ts val="0"/>
              </a:spcBef>
              <a:buNone/>
            </a:pPr>
            <a:r>
              <a:rPr lang="el-GR" b="1" dirty="0">
                <a:solidFill>
                  <a:srgbClr val="FF0000"/>
                </a:solidFill>
                <a:latin typeface="Calibri" panose="020F0502020204030204" pitchFamily="34" charset="0"/>
                <a:cs typeface="Calibri" panose="020F0502020204030204" pitchFamily="34" charset="0"/>
              </a:rPr>
              <a:t>Φεβρουάριος </a:t>
            </a:r>
            <a:r>
              <a:rPr lang="en-US" b="1" dirty="0">
                <a:solidFill>
                  <a:srgbClr val="FF0000"/>
                </a:solidFill>
                <a:latin typeface="Calibri" panose="020F0502020204030204" pitchFamily="34" charset="0"/>
                <a:cs typeface="Calibri" panose="020F0502020204030204" pitchFamily="34" charset="0"/>
              </a:rPr>
              <a:t>2023</a:t>
            </a:r>
            <a:endParaRPr lang="el-GR" b="1" dirty="0">
              <a:solidFill>
                <a:srgbClr val="FF0000"/>
              </a:solidFill>
              <a:latin typeface="Calibri" panose="020F0502020204030204" pitchFamily="34" charset="0"/>
              <a:cs typeface="Calibri" panose="020F0502020204030204" pitchFamily="34" charset="0"/>
            </a:endParaRPr>
          </a:p>
        </p:txBody>
      </p:sp>
      <p:sp>
        <p:nvSpPr>
          <p:cNvPr id="9" name="Rectangle 2">
            <a:extLst>
              <a:ext uri="{FF2B5EF4-FFF2-40B4-BE49-F238E27FC236}">
                <a16:creationId xmlns:a16="http://schemas.microsoft.com/office/drawing/2014/main" id="{EBA28819-07CD-7531-DFF3-7132773DBAA5}"/>
              </a:ext>
            </a:extLst>
          </p:cNvPr>
          <p:cNvSpPr>
            <a:spLocks noChangeArrowheads="1"/>
          </p:cNvSpPr>
          <p:nvPr/>
        </p:nvSpPr>
        <p:spPr bwMode="auto">
          <a:xfrm>
            <a:off x="0" y="4031446"/>
            <a:ext cx="12192000" cy="4798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itchFamily="34" charset="0"/>
              </a:defRPr>
            </a:lvl1pPr>
            <a:lvl2pPr marL="742950" indent="-285750">
              <a:spcBef>
                <a:spcPct val="20000"/>
              </a:spcBef>
              <a:buChar char="–"/>
              <a:defRPr sz="2800">
                <a:solidFill>
                  <a:schemeClr val="tx1"/>
                </a:solidFill>
                <a:latin typeface="Arial" pitchFamily="34" charset="0"/>
              </a:defRPr>
            </a:lvl2pPr>
            <a:lvl3pPr marL="1143000" indent="-228600">
              <a:spcBef>
                <a:spcPct val="20000"/>
              </a:spcBef>
              <a:buChar char="•"/>
              <a:defRPr sz="2400">
                <a:solidFill>
                  <a:schemeClr val="tx1"/>
                </a:solidFill>
                <a:latin typeface="Arial" pitchFamily="34" charset="0"/>
              </a:defRPr>
            </a:lvl3pPr>
            <a:lvl4pPr marL="1600200" indent="-228600">
              <a:spcBef>
                <a:spcPct val="20000"/>
              </a:spcBef>
              <a:buChar char="–"/>
              <a:defRPr sz="2000">
                <a:solidFill>
                  <a:schemeClr val="tx1"/>
                </a:solidFill>
                <a:latin typeface="Arial" pitchFamily="34" charset="0"/>
              </a:defRPr>
            </a:lvl4pPr>
            <a:lvl5pPr marL="2057400" indent="-22860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ts val="0"/>
              </a:spcBef>
              <a:buNone/>
            </a:pPr>
            <a:r>
              <a:rPr lang="el-GR" b="1" dirty="0">
                <a:solidFill>
                  <a:srgbClr val="FF0000"/>
                </a:solidFill>
                <a:latin typeface="Calibri" panose="020F0502020204030204" pitchFamily="34" charset="0"/>
                <a:cs typeface="Calibri" panose="020F0502020204030204" pitchFamily="34" charset="0"/>
              </a:rPr>
              <a:t>Μάιος </a:t>
            </a:r>
            <a:r>
              <a:rPr lang="en-US" b="1" dirty="0">
                <a:solidFill>
                  <a:srgbClr val="FF0000"/>
                </a:solidFill>
                <a:latin typeface="Calibri" panose="020F0502020204030204" pitchFamily="34" charset="0"/>
                <a:cs typeface="Calibri" panose="020F0502020204030204" pitchFamily="34" charset="0"/>
              </a:rPr>
              <a:t>202</a:t>
            </a:r>
            <a:r>
              <a:rPr lang="el-GR" b="1" dirty="0">
                <a:solidFill>
                  <a:srgbClr val="FF0000"/>
                </a:solidFill>
                <a:latin typeface="Calibri" panose="020F0502020204030204" pitchFamily="34" charset="0"/>
                <a:cs typeface="Calibri" panose="020F0502020204030204" pitchFamily="34" charset="0"/>
              </a:rPr>
              <a:t>4</a:t>
            </a:r>
          </a:p>
        </p:txBody>
      </p:sp>
      <p:sp>
        <p:nvSpPr>
          <p:cNvPr id="11" name="Τίτλος 1">
            <a:extLst>
              <a:ext uri="{FF2B5EF4-FFF2-40B4-BE49-F238E27FC236}">
                <a16:creationId xmlns:a16="http://schemas.microsoft.com/office/drawing/2014/main" id="{A06DA843-6722-66F1-249F-66871077601A}"/>
              </a:ext>
            </a:extLst>
          </p:cNvPr>
          <p:cNvSpPr txBox="1">
            <a:spLocks/>
          </p:cNvSpPr>
          <p:nvPr/>
        </p:nvSpPr>
        <p:spPr>
          <a:xfrm>
            <a:off x="0" y="553817"/>
            <a:ext cx="12192000" cy="5979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19BEDE"/>
                </a:solidFill>
                <a:latin typeface="Trebuchet MS" panose="020B0603020202020204" pitchFamily="34" charset="0"/>
                <a:ea typeface="+mj-ea"/>
                <a:cs typeface="+mj-cs"/>
              </a:defRPr>
            </a:lvl1pPr>
          </a:lstStyle>
          <a:p>
            <a:pPr algn="ctr"/>
            <a:r>
              <a:rPr lang="el-GR" sz="2800" dirty="0">
                <a:solidFill>
                  <a:srgbClr val="144E8C"/>
                </a:solidFill>
                <a:latin typeface="Calibri" panose="020F0502020204030204" pitchFamily="34" charset="0"/>
              </a:rPr>
              <a:t>Αποθήκες ΟΣΕ / </a:t>
            </a:r>
            <a:r>
              <a:rPr lang="el-GR" sz="2800" dirty="0" err="1">
                <a:solidFill>
                  <a:srgbClr val="144E8C"/>
                </a:solidFill>
                <a:latin typeface="Calibri" panose="020F0502020204030204" pitchFamily="34" charset="0"/>
              </a:rPr>
              <a:t>ΣΒΑΑ</a:t>
            </a:r>
            <a:r>
              <a:rPr lang="el-GR" sz="2800" dirty="0">
                <a:solidFill>
                  <a:srgbClr val="144E8C"/>
                </a:solidFill>
                <a:latin typeface="Calibri" panose="020F0502020204030204" pitchFamily="34" charset="0"/>
              </a:rPr>
              <a:t> Αλεξανδρούπολης</a:t>
            </a:r>
            <a:endParaRPr lang="el-GR" sz="2800" dirty="0">
              <a:solidFill>
                <a:srgbClr val="144E8C"/>
              </a:solidFill>
            </a:endParaRPr>
          </a:p>
        </p:txBody>
      </p:sp>
      <p:pic>
        <p:nvPicPr>
          <p:cNvPr id="13" name="Εικόνα 12">
            <a:extLst>
              <a:ext uri="{FF2B5EF4-FFF2-40B4-BE49-F238E27FC236}">
                <a16:creationId xmlns:a16="http://schemas.microsoft.com/office/drawing/2014/main" id="{00B72C36-B26A-25AE-357B-07222E9B3758}"/>
              </a:ext>
            </a:extLst>
          </p:cNvPr>
          <p:cNvPicPr>
            <a:picLocks noChangeAspect="1"/>
          </p:cNvPicPr>
          <p:nvPr/>
        </p:nvPicPr>
        <p:blipFill rotWithShape="1">
          <a:blip r:embed="rId5"/>
          <a:srcRect l="16547" t="18240" r="14717" b="27423"/>
          <a:stretch/>
        </p:blipFill>
        <p:spPr>
          <a:xfrm>
            <a:off x="6598172" y="1696659"/>
            <a:ext cx="4829667" cy="2208192"/>
          </a:xfrm>
          <a:prstGeom prst="rect">
            <a:avLst/>
          </a:prstGeom>
        </p:spPr>
      </p:pic>
    </p:spTree>
    <p:extLst>
      <p:ext uri="{BB962C8B-B14F-4D97-AF65-F5344CB8AC3E}">
        <p14:creationId xmlns:p14="http://schemas.microsoft.com/office/powerpoint/2010/main" val="1738287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par>
                                <p:cTn id="8" presetID="5" presetClass="entr" presetSubtype="10" fill="hold" grpId="0" nodeType="withEffect" nodePh="1">
                                  <p:stCondLst>
                                    <p:cond delay="0"/>
                                  </p:stCondLst>
                                  <p:endCondLst>
                                    <p:cond evt="begin" delay="0">
                                      <p:tn val="8"/>
                                    </p:cond>
                                  </p:endCondLst>
                                  <p:childTnLst>
                                    <p:set>
                                      <p:cBhvr>
                                        <p:cTn id="9" dur="1" fill="hold">
                                          <p:stCondLst>
                                            <p:cond delay="0"/>
                                          </p:stCondLst>
                                        </p:cTn>
                                        <p:tgtEl>
                                          <p:spTgt spid="21"/>
                                        </p:tgtEl>
                                        <p:attrNameLst>
                                          <p:attrName>style.visibility</p:attrName>
                                        </p:attrNameLst>
                                      </p:cBhvr>
                                      <p:to>
                                        <p:strVal val="visible"/>
                                      </p:to>
                                    </p:set>
                                    <p:animEffect transition="in" filter="checkerboard(across)">
                                      <p:cBhvr>
                                        <p:cTn id="10" dur="500"/>
                                        <p:tgtEl>
                                          <p:spTgt spid="21"/>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checkerboard(across)">
                                      <p:cBhvr>
                                        <p:cTn id="13" dur="500"/>
                                        <p:tgtEl>
                                          <p:spTgt spid="6"/>
                                        </p:tgtEl>
                                      </p:cBhvr>
                                    </p:animEffect>
                                  </p:childTnLst>
                                </p:cTn>
                              </p:par>
                              <p:par>
                                <p:cTn id="14" presetID="5" presetClass="entr" presetSubtype="10" fill="hold" grpId="0" nodeType="with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checkerboard(across)">
                                      <p:cBhvr>
                                        <p:cTn id="16" dur="500"/>
                                        <p:tgtEl>
                                          <p:spTgt spid="9"/>
                                        </p:tgtEl>
                                      </p:cBhvr>
                                    </p:animEffect>
                                  </p:childTnLst>
                                </p:cTn>
                              </p:par>
                              <p:par>
                                <p:cTn id="17" presetID="5" presetClass="entr" presetSubtype="1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checkerboard(across)">
                                      <p:cBhvr>
                                        <p:cTn id="19" dur="500"/>
                                        <p:tgtEl>
                                          <p:spTgt spid="11"/>
                                        </p:tgtEl>
                                      </p:cBhvr>
                                    </p:animEffect>
                                  </p:childTnLst>
                                </p:cTn>
                              </p:par>
                              <p:par>
                                <p:cTn id="20" presetID="5" presetClass="entr" presetSubtype="10" fill="hold" nodeType="with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checkerboard(across)">
                                      <p:cBhvr>
                                        <p:cTn id="22" dur="500"/>
                                        <p:tgtEl>
                                          <p:spTgt spid="3"/>
                                        </p:tgtEl>
                                      </p:cBhvr>
                                    </p:animEffect>
                                  </p:childTnLst>
                                </p:cTn>
                              </p:par>
                              <p:par>
                                <p:cTn id="23" presetID="5" presetClass="entr" presetSubtype="10" fill="hold"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checkerboard(across)">
                                      <p:cBhvr>
                                        <p:cTn id="25" dur="500"/>
                                        <p:tgtEl>
                                          <p:spTgt spid="13"/>
                                        </p:tgtEl>
                                      </p:cBhvr>
                                    </p:animEffect>
                                  </p:childTnLst>
                                </p:cTn>
                              </p:par>
                              <p:par>
                                <p:cTn id="26" presetID="5" presetClass="entr" presetSubtype="10" fill="hold" nodeType="with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checkerboard(across)">
                                      <p:cBhvr>
                                        <p:cTn id="28" dur="500"/>
                                        <p:tgtEl>
                                          <p:spTgt spid="4"/>
                                        </p:tgtEl>
                                      </p:cBhvr>
                                    </p:animEffect>
                                  </p:childTnLst>
                                </p:cTn>
                              </p:par>
                              <p:par>
                                <p:cTn id="29" presetID="5" presetClass="entr" presetSubtype="10" fill="hold" nodeType="with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checkerboard(across)">
                                      <p:cBhvr>
                                        <p:cTn id="3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1" grpId="0"/>
      <p:bldP spid="6" grpId="0"/>
      <p:bldP spid="9" grpId="0"/>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latin typeface="Calibri" panose="020F0502020204030204" pitchFamily="34" charset="0"/>
              </a:rPr>
              <a:t>Ολοκλήρωση Έργων</a:t>
            </a:r>
            <a:endParaRPr lang="el-GR" sz="3400" dirty="0">
              <a:solidFill>
                <a:srgbClr val="144E8C"/>
              </a:solidFill>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pPr>
            <a:endParaRPr lang="el-GR" sz="2600" b="0" dirty="0">
              <a:solidFill>
                <a:schemeClr val="accent1">
                  <a:lumMod val="75000"/>
                </a:schemeClr>
              </a:solidFill>
            </a:endParaRPr>
          </a:p>
        </p:txBody>
      </p:sp>
      <p:sp>
        <p:nvSpPr>
          <p:cNvPr id="9" name="Rectangle 2">
            <a:extLst>
              <a:ext uri="{FF2B5EF4-FFF2-40B4-BE49-F238E27FC236}">
                <a16:creationId xmlns:a16="http://schemas.microsoft.com/office/drawing/2014/main" id="{EBA28819-07CD-7531-DFF3-7132773DBAA5}"/>
              </a:ext>
            </a:extLst>
          </p:cNvPr>
          <p:cNvSpPr>
            <a:spLocks noChangeArrowheads="1"/>
          </p:cNvSpPr>
          <p:nvPr/>
        </p:nvSpPr>
        <p:spPr bwMode="auto">
          <a:xfrm>
            <a:off x="0" y="1067762"/>
            <a:ext cx="12192000" cy="4798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itchFamily="34" charset="0"/>
              </a:defRPr>
            </a:lvl1pPr>
            <a:lvl2pPr marL="742950" indent="-285750">
              <a:spcBef>
                <a:spcPct val="20000"/>
              </a:spcBef>
              <a:buChar char="–"/>
              <a:defRPr sz="2800">
                <a:solidFill>
                  <a:schemeClr val="tx1"/>
                </a:solidFill>
                <a:latin typeface="Arial" pitchFamily="34" charset="0"/>
              </a:defRPr>
            </a:lvl2pPr>
            <a:lvl3pPr marL="1143000" indent="-228600">
              <a:spcBef>
                <a:spcPct val="20000"/>
              </a:spcBef>
              <a:buChar char="•"/>
              <a:defRPr sz="2400">
                <a:solidFill>
                  <a:schemeClr val="tx1"/>
                </a:solidFill>
                <a:latin typeface="Arial" pitchFamily="34" charset="0"/>
              </a:defRPr>
            </a:lvl3pPr>
            <a:lvl4pPr marL="1600200" indent="-228600">
              <a:spcBef>
                <a:spcPct val="20000"/>
              </a:spcBef>
              <a:buChar char="–"/>
              <a:defRPr sz="2000">
                <a:solidFill>
                  <a:schemeClr val="tx1"/>
                </a:solidFill>
                <a:latin typeface="Arial" pitchFamily="34" charset="0"/>
              </a:defRPr>
            </a:lvl4pPr>
            <a:lvl5pPr marL="2057400" indent="-22860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ts val="0"/>
              </a:spcBef>
              <a:buNone/>
            </a:pPr>
            <a:r>
              <a:rPr lang="en-US" b="1" dirty="0">
                <a:solidFill>
                  <a:srgbClr val="FF0000"/>
                </a:solidFill>
                <a:latin typeface="Calibri" panose="020F0502020204030204" pitchFamily="34" charset="0"/>
                <a:cs typeface="Calibri" panose="020F0502020204030204" pitchFamily="34" charset="0"/>
              </a:rPr>
              <a:t>12 </a:t>
            </a:r>
            <a:r>
              <a:rPr lang="el-GR" b="1" dirty="0">
                <a:solidFill>
                  <a:srgbClr val="FF0000"/>
                </a:solidFill>
                <a:latin typeface="Calibri" panose="020F0502020204030204" pitchFamily="34" charset="0"/>
                <a:cs typeface="Calibri" panose="020F0502020204030204" pitchFamily="34" charset="0"/>
              </a:rPr>
              <a:t>Μαΐου </a:t>
            </a:r>
            <a:r>
              <a:rPr lang="en-US" b="1" dirty="0">
                <a:solidFill>
                  <a:srgbClr val="FF0000"/>
                </a:solidFill>
                <a:latin typeface="Calibri" panose="020F0502020204030204" pitchFamily="34" charset="0"/>
                <a:cs typeface="Calibri" panose="020F0502020204030204" pitchFamily="34" charset="0"/>
              </a:rPr>
              <a:t>202</a:t>
            </a:r>
            <a:r>
              <a:rPr lang="el-GR" b="1" dirty="0">
                <a:solidFill>
                  <a:srgbClr val="FF0000"/>
                </a:solidFill>
                <a:latin typeface="Calibri" panose="020F0502020204030204" pitchFamily="34" charset="0"/>
                <a:cs typeface="Calibri" panose="020F0502020204030204" pitchFamily="34" charset="0"/>
              </a:rPr>
              <a:t>4</a:t>
            </a:r>
          </a:p>
        </p:txBody>
      </p:sp>
      <p:sp>
        <p:nvSpPr>
          <p:cNvPr id="11" name="Τίτλος 1">
            <a:extLst>
              <a:ext uri="{FF2B5EF4-FFF2-40B4-BE49-F238E27FC236}">
                <a16:creationId xmlns:a16="http://schemas.microsoft.com/office/drawing/2014/main" id="{A06DA843-6722-66F1-249F-66871077601A}"/>
              </a:ext>
            </a:extLst>
          </p:cNvPr>
          <p:cNvSpPr txBox="1">
            <a:spLocks/>
          </p:cNvSpPr>
          <p:nvPr/>
        </p:nvSpPr>
        <p:spPr>
          <a:xfrm>
            <a:off x="0" y="553817"/>
            <a:ext cx="12192000" cy="5979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19BEDE"/>
                </a:solidFill>
                <a:latin typeface="Trebuchet MS" panose="020B0603020202020204" pitchFamily="34" charset="0"/>
                <a:ea typeface="+mj-ea"/>
                <a:cs typeface="+mj-cs"/>
              </a:defRPr>
            </a:lvl1pPr>
          </a:lstStyle>
          <a:p>
            <a:pPr algn="ctr"/>
            <a:r>
              <a:rPr lang="el-GR" sz="2800" dirty="0">
                <a:solidFill>
                  <a:srgbClr val="144E8C"/>
                </a:solidFill>
                <a:latin typeface="Calibri" panose="020F0502020204030204" pitchFamily="34" charset="0"/>
              </a:rPr>
              <a:t>Αποθήκες ΟΣΕ / </a:t>
            </a:r>
            <a:r>
              <a:rPr lang="el-GR" sz="2800" dirty="0" err="1">
                <a:solidFill>
                  <a:srgbClr val="144E8C"/>
                </a:solidFill>
                <a:latin typeface="Calibri" panose="020F0502020204030204" pitchFamily="34" charset="0"/>
              </a:rPr>
              <a:t>ΣΒΑΑ</a:t>
            </a:r>
            <a:r>
              <a:rPr lang="el-GR" sz="2800" dirty="0">
                <a:solidFill>
                  <a:srgbClr val="144E8C"/>
                </a:solidFill>
                <a:latin typeface="Calibri" panose="020F0502020204030204" pitchFamily="34" charset="0"/>
              </a:rPr>
              <a:t> Αλεξανδρούπολης</a:t>
            </a:r>
            <a:endParaRPr lang="el-GR" sz="2800" dirty="0">
              <a:solidFill>
                <a:srgbClr val="144E8C"/>
              </a:solidFill>
            </a:endParaRPr>
          </a:p>
        </p:txBody>
      </p:sp>
      <p:pic>
        <p:nvPicPr>
          <p:cNvPr id="7" name="Εικόνα 6">
            <a:extLst>
              <a:ext uri="{FF2B5EF4-FFF2-40B4-BE49-F238E27FC236}">
                <a16:creationId xmlns:a16="http://schemas.microsoft.com/office/drawing/2014/main" id="{269885EB-0D6A-D5E7-1B98-A292288EAB35}"/>
              </a:ext>
            </a:extLst>
          </p:cNvPr>
          <p:cNvPicPr>
            <a:picLocks noChangeAspect="1"/>
          </p:cNvPicPr>
          <p:nvPr/>
        </p:nvPicPr>
        <p:blipFill rotWithShape="1">
          <a:blip r:embed="rId2"/>
          <a:srcRect r="14849"/>
          <a:stretch/>
        </p:blipFill>
        <p:spPr>
          <a:xfrm>
            <a:off x="4940480" y="4343454"/>
            <a:ext cx="4742439" cy="2506236"/>
          </a:xfrm>
          <a:prstGeom prst="rect">
            <a:avLst/>
          </a:prstGeom>
        </p:spPr>
      </p:pic>
      <p:pic>
        <p:nvPicPr>
          <p:cNvPr id="8" name="Εικόνα 7">
            <a:extLst>
              <a:ext uri="{FF2B5EF4-FFF2-40B4-BE49-F238E27FC236}">
                <a16:creationId xmlns:a16="http://schemas.microsoft.com/office/drawing/2014/main" id="{73A7DF0A-3524-1A16-3CCB-CBEAA0FADC34}"/>
              </a:ext>
            </a:extLst>
          </p:cNvPr>
          <p:cNvPicPr>
            <a:picLocks noChangeAspect="1"/>
          </p:cNvPicPr>
          <p:nvPr/>
        </p:nvPicPr>
        <p:blipFill>
          <a:blip r:embed="rId3"/>
          <a:stretch>
            <a:fillRect/>
          </a:stretch>
        </p:blipFill>
        <p:spPr>
          <a:xfrm>
            <a:off x="9754761" y="1547619"/>
            <a:ext cx="2372584" cy="5272408"/>
          </a:xfrm>
          <a:prstGeom prst="rect">
            <a:avLst/>
          </a:prstGeom>
        </p:spPr>
      </p:pic>
      <p:pic>
        <p:nvPicPr>
          <p:cNvPr id="4" name="Εικόνα 3">
            <a:extLst>
              <a:ext uri="{FF2B5EF4-FFF2-40B4-BE49-F238E27FC236}">
                <a16:creationId xmlns:a16="http://schemas.microsoft.com/office/drawing/2014/main" id="{B0AFDEE9-0883-6BB9-725F-EB5ECB82BB28}"/>
              </a:ext>
            </a:extLst>
          </p:cNvPr>
          <p:cNvPicPr>
            <a:picLocks noChangeAspect="1"/>
          </p:cNvPicPr>
          <p:nvPr/>
        </p:nvPicPr>
        <p:blipFill rotWithShape="1">
          <a:blip r:embed="rId4"/>
          <a:srcRect t="15758" r="19243" b="8076"/>
          <a:stretch/>
        </p:blipFill>
        <p:spPr>
          <a:xfrm>
            <a:off x="4949667" y="1547619"/>
            <a:ext cx="4724067" cy="2664161"/>
          </a:xfrm>
          <a:prstGeom prst="rect">
            <a:avLst/>
          </a:prstGeom>
        </p:spPr>
      </p:pic>
      <p:pic>
        <p:nvPicPr>
          <p:cNvPr id="5" name="Εικόνα 4">
            <a:extLst>
              <a:ext uri="{FF2B5EF4-FFF2-40B4-BE49-F238E27FC236}">
                <a16:creationId xmlns:a16="http://schemas.microsoft.com/office/drawing/2014/main" id="{80B3D9E3-81D5-95C5-35C2-1433971177CA}"/>
              </a:ext>
            </a:extLst>
          </p:cNvPr>
          <p:cNvPicPr>
            <a:picLocks noChangeAspect="1"/>
          </p:cNvPicPr>
          <p:nvPr/>
        </p:nvPicPr>
        <p:blipFill rotWithShape="1">
          <a:blip r:embed="rId5"/>
          <a:srcRect l="4848" t="13468" r="20710" b="6936"/>
          <a:stretch/>
        </p:blipFill>
        <p:spPr>
          <a:xfrm>
            <a:off x="158706" y="1547619"/>
            <a:ext cx="4719119" cy="2664161"/>
          </a:xfrm>
          <a:prstGeom prst="rect">
            <a:avLst/>
          </a:prstGeom>
        </p:spPr>
      </p:pic>
      <p:pic>
        <p:nvPicPr>
          <p:cNvPr id="12" name="Εικόνα 11">
            <a:extLst>
              <a:ext uri="{FF2B5EF4-FFF2-40B4-BE49-F238E27FC236}">
                <a16:creationId xmlns:a16="http://schemas.microsoft.com/office/drawing/2014/main" id="{32AF9634-1963-997B-A16B-99AE75A5BB7E}"/>
              </a:ext>
            </a:extLst>
          </p:cNvPr>
          <p:cNvPicPr>
            <a:picLocks noChangeAspect="1"/>
          </p:cNvPicPr>
          <p:nvPr/>
        </p:nvPicPr>
        <p:blipFill rotWithShape="1">
          <a:blip r:embed="rId6"/>
          <a:srcRect t="14141" r="20710" b="6667"/>
          <a:stretch/>
        </p:blipFill>
        <p:spPr>
          <a:xfrm>
            <a:off x="146489" y="4327094"/>
            <a:ext cx="4692339" cy="2522596"/>
          </a:xfrm>
          <a:prstGeom prst="rect">
            <a:avLst/>
          </a:prstGeom>
        </p:spPr>
      </p:pic>
    </p:spTree>
    <p:extLst>
      <p:ext uri="{BB962C8B-B14F-4D97-AF65-F5344CB8AC3E}">
        <p14:creationId xmlns:p14="http://schemas.microsoft.com/office/powerpoint/2010/main" val="1768328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par>
                                <p:cTn id="8" presetID="5" presetClass="entr" presetSubtype="10" fill="hold" grpId="0" nodeType="withEffect" nodePh="1">
                                  <p:stCondLst>
                                    <p:cond delay="0"/>
                                  </p:stCondLst>
                                  <p:endCondLst>
                                    <p:cond evt="begin" delay="0">
                                      <p:tn val="8"/>
                                    </p:cond>
                                  </p:endCondLst>
                                  <p:childTnLst>
                                    <p:set>
                                      <p:cBhvr>
                                        <p:cTn id="9" dur="1" fill="hold">
                                          <p:stCondLst>
                                            <p:cond delay="0"/>
                                          </p:stCondLst>
                                        </p:cTn>
                                        <p:tgtEl>
                                          <p:spTgt spid="21"/>
                                        </p:tgtEl>
                                        <p:attrNameLst>
                                          <p:attrName>style.visibility</p:attrName>
                                        </p:attrNameLst>
                                      </p:cBhvr>
                                      <p:to>
                                        <p:strVal val="visible"/>
                                      </p:to>
                                    </p:set>
                                    <p:animEffect transition="in" filter="checkerboard(across)">
                                      <p:cBhvr>
                                        <p:cTn id="10" dur="500"/>
                                        <p:tgtEl>
                                          <p:spTgt spid="21"/>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checkerboard(across)">
                                      <p:cBhvr>
                                        <p:cTn id="13" dur="500"/>
                                        <p:tgtEl>
                                          <p:spTgt spid="9"/>
                                        </p:tgtEl>
                                      </p:cBhvr>
                                    </p:animEffect>
                                  </p:childTnLst>
                                </p:cTn>
                              </p:par>
                              <p:par>
                                <p:cTn id="14" presetID="5" presetClass="entr" presetSubtype="10" fill="hold" grpId="0" nodeType="with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checkerboard(across)">
                                      <p:cBhvr>
                                        <p:cTn id="16" dur="500"/>
                                        <p:tgtEl>
                                          <p:spTgt spid="11"/>
                                        </p:tgtEl>
                                      </p:cBhvr>
                                    </p:animEffect>
                                  </p:childTnLst>
                                </p:cTn>
                              </p:par>
                              <p:par>
                                <p:cTn id="17" presetID="5" presetClass="entr" presetSubtype="10" fill="hold"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checkerboard(across)">
                                      <p:cBhvr>
                                        <p:cTn id="19" dur="500"/>
                                        <p:tgtEl>
                                          <p:spTgt spid="7"/>
                                        </p:tgtEl>
                                      </p:cBhvr>
                                    </p:animEffect>
                                  </p:childTnLst>
                                </p:cTn>
                              </p:par>
                              <p:par>
                                <p:cTn id="20" presetID="5" presetClass="entr" presetSubtype="10" fill="hold" nodeType="with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checkerboard(across)">
                                      <p:cBhvr>
                                        <p:cTn id="22" dur="500"/>
                                        <p:tgtEl>
                                          <p:spTgt spid="8"/>
                                        </p:tgtEl>
                                      </p:cBhvr>
                                    </p:animEffect>
                                  </p:childTnLst>
                                </p:cTn>
                              </p:par>
                              <p:par>
                                <p:cTn id="23" presetID="5" presetClass="entr" presetSubtype="10" fill="hold" nodeType="with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checkerboard(across)">
                                      <p:cBhvr>
                                        <p:cTn id="25" dur="500"/>
                                        <p:tgtEl>
                                          <p:spTgt spid="4"/>
                                        </p:tgtEl>
                                      </p:cBhvr>
                                    </p:animEffect>
                                  </p:childTnLst>
                                </p:cTn>
                              </p:par>
                              <p:par>
                                <p:cTn id="26" presetID="5" presetClass="entr" presetSubtype="10" fill="hold" nodeType="with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checkerboard(across)">
                                      <p:cBhvr>
                                        <p:cTn id="28" dur="500"/>
                                        <p:tgtEl>
                                          <p:spTgt spid="5"/>
                                        </p:tgtEl>
                                      </p:cBhvr>
                                    </p:animEffect>
                                  </p:childTnLst>
                                </p:cTn>
                              </p:par>
                              <p:par>
                                <p:cTn id="29" presetID="5" presetClass="entr" presetSubtype="10" fill="hold" nodeType="with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checkerboard(across)">
                                      <p:cBhvr>
                                        <p:cTn id="31"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1" grpId="0"/>
      <p:bldP spid="9" grpId="0"/>
      <p:bldP spid="11" grpId="0"/>
    </p:bldLst>
  </p:timing>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latin typeface="Calibri" panose="020F0502020204030204" pitchFamily="34" charset="0"/>
              </a:rPr>
              <a:t>Ολοκλήρωση Έργων</a:t>
            </a:r>
            <a:endParaRPr lang="el-GR" sz="3400" dirty="0">
              <a:solidFill>
                <a:srgbClr val="144E8C"/>
              </a:solidFill>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pPr>
            <a:endParaRPr lang="el-GR" sz="2600" b="0" dirty="0">
              <a:solidFill>
                <a:schemeClr val="accent1">
                  <a:lumMod val="75000"/>
                </a:schemeClr>
              </a:solidFill>
            </a:endParaRPr>
          </a:p>
        </p:txBody>
      </p:sp>
      <p:sp>
        <p:nvSpPr>
          <p:cNvPr id="6" name="Rectangle 2">
            <a:extLst>
              <a:ext uri="{FF2B5EF4-FFF2-40B4-BE49-F238E27FC236}">
                <a16:creationId xmlns:a16="http://schemas.microsoft.com/office/drawing/2014/main" id="{3DCE2F63-0F0B-3576-D4D1-4FD5061E5DCD}"/>
              </a:ext>
            </a:extLst>
          </p:cNvPr>
          <p:cNvSpPr>
            <a:spLocks noChangeArrowheads="1"/>
          </p:cNvSpPr>
          <p:nvPr/>
        </p:nvSpPr>
        <p:spPr bwMode="auto">
          <a:xfrm>
            <a:off x="0" y="1142842"/>
            <a:ext cx="12192000" cy="4798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itchFamily="34" charset="0"/>
              </a:defRPr>
            </a:lvl1pPr>
            <a:lvl2pPr marL="742950" indent="-285750">
              <a:spcBef>
                <a:spcPct val="20000"/>
              </a:spcBef>
              <a:buChar char="–"/>
              <a:defRPr sz="2800">
                <a:solidFill>
                  <a:schemeClr val="tx1"/>
                </a:solidFill>
                <a:latin typeface="Arial" pitchFamily="34" charset="0"/>
              </a:defRPr>
            </a:lvl2pPr>
            <a:lvl3pPr marL="1143000" indent="-228600">
              <a:spcBef>
                <a:spcPct val="20000"/>
              </a:spcBef>
              <a:buChar char="•"/>
              <a:defRPr sz="2400">
                <a:solidFill>
                  <a:schemeClr val="tx1"/>
                </a:solidFill>
                <a:latin typeface="Arial" pitchFamily="34" charset="0"/>
              </a:defRPr>
            </a:lvl3pPr>
            <a:lvl4pPr marL="1600200" indent="-228600">
              <a:spcBef>
                <a:spcPct val="20000"/>
              </a:spcBef>
              <a:buChar char="–"/>
              <a:defRPr sz="2000">
                <a:solidFill>
                  <a:schemeClr val="tx1"/>
                </a:solidFill>
                <a:latin typeface="Arial" pitchFamily="34" charset="0"/>
              </a:defRPr>
            </a:lvl4pPr>
            <a:lvl5pPr marL="2057400" indent="-22860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ts val="0"/>
              </a:spcBef>
              <a:buNone/>
            </a:pPr>
            <a:r>
              <a:rPr lang="el-GR" b="1" dirty="0">
                <a:solidFill>
                  <a:srgbClr val="FF0000"/>
                </a:solidFill>
                <a:latin typeface="Calibri" panose="020F0502020204030204" pitchFamily="34" charset="0"/>
                <a:cs typeface="Calibri" panose="020F0502020204030204" pitchFamily="34" charset="0"/>
              </a:rPr>
              <a:t>Φεβρουάριος </a:t>
            </a:r>
            <a:r>
              <a:rPr lang="en-US" b="1" dirty="0">
                <a:solidFill>
                  <a:srgbClr val="FF0000"/>
                </a:solidFill>
                <a:latin typeface="Calibri" panose="020F0502020204030204" pitchFamily="34" charset="0"/>
                <a:cs typeface="Calibri" panose="020F0502020204030204" pitchFamily="34" charset="0"/>
              </a:rPr>
              <a:t>2023</a:t>
            </a:r>
            <a:endParaRPr lang="el-GR" b="1" dirty="0">
              <a:solidFill>
                <a:srgbClr val="FF0000"/>
              </a:solidFill>
              <a:latin typeface="Calibri" panose="020F0502020204030204" pitchFamily="34" charset="0"/>
              <a:cs typeface="Calibri" panose="020F0502020204030204" pitchFamily="34" charset="0"/>
            </a:endParaRPr>
          </a:p>
        </p:txBody>
      </p:sp>
      <p:sp>
        <p:nvSpPr>
          <p:cNvPr id="9" name="Rectangle 2">
            <a:extLst>
              <a:ext uri="{FF2B5EF4-FFF2-40B4-BE49-F238E27FC236}">
                <a16:creationId xmlns:a16="http://schemas.microsoft.com/office/drawing/2014/main" id="{EBA28819-07CD-7531-DFF3-7132773DBAA5}"/>
              </a:ext>
            </a:extLst>
          </p:cNvPr>
          <p:cNvSpPr>
            <a:spLocks noChangeArrowheads="1"/>
          </p:cNvSpPr>
          <p:nvPr/>
        </p:nvSpPr>
        <p:spPr bwMode="auto">
          <a:xfrm>
            <a:off x="0" y="3976030"/>
            <a:ext cx="12192000" cy="4798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itchFamily="34" charset="0"/>
              </a:defRPr>
            </a:lvl1pPr>
            <a:lvl2pPr marL="742950" indent="-285750">
              <a:spcBef>
                <a:spcPct val="20000"/>
              </a:spcBef>
              <a:buChar char="–"/>
              <a:defRPr sz="2800">
                <a:solidFill>
                  <a:schemeClr val="tx1"/>
                </a:solidFill>
                <a:latin typeface="Arial" pitchFamily="34" charset="0"/>
              </a:defRPr>
            </a:lvl2pPr>
            <a:lvl3pPr marL="1143000" indent="-228600">
              <a:spcBef>
                <a:spcPct val="20000"/>
              </a:spcBef>
              <a:buChar char="•"/>
              <a:defRPr sz="2400">
                <a:solidFill>
                  <a:schemeClr val="tx1"/>
                </a:solidFill>
                <a:latin typeface="Arial" pitchFamily="34" charset="0"/>
              </a:defRPr>
            </a:lvl3pPr>
            <a:lvl4pPr marL="1600200" indent="-228600">
              <a:spcBef>
                <a:spcPct val="20000"/>
              </a:spcBef>
              <a:buChar char="–"/>
              <a:defRPr sz="2000">
                <a:solidFill>
                  <a:schemeClr val="tx1"/>
                </a:solidFill>
                <a:latin typeface="Arial" pitchFamily="34" charset="0"/>
              </a:defRPr>
            </a:lvl4pPr>
            <a:lvl5pPr marL="2057400" indent="-22860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ts val="0"/>
              </a:spcBef>
              <a:buNone/>
            </a:pPr>
            <a:r>
              <a:rPr lang="el-GR" b="1" dirty="0">
                <a:solidFill>
                  <a:srgbClr val="FF0000"/>
                </a:solidFill>
                <a:latin typeface="Calibri" panose="020F0502020204030204" pitchFamily="34" charset="0"/>
                <a:cs typeface="Calibri" panose="020F0502020204030204" pitchFamily="34" charset="0"/>
              </a:rPr>
              <a:t>Μάιος </a:t>
            </a:r>
            <a:r>
              <a:rPr lang="en-US" b="1" dirty="0">
                <a:solidFill>
                  <a:srgbClr val="FF0000"/>
                </a:solidFill>
                <a:latin typeface="Calibri" panose="020F0502020204030204" pitchFamily="34" charset="0"/>
                <a:cs typeface="Calibri" panose="020F0502020204030204" pitchFamily="34" charset="0"/>
              </a:rPr>
              <a:t>202</a:t>
            </a:r>
            <a:r>
              <a:rPr lang="el-GR" b="1" dirty="0">
                <a:solidFill>
                  <a:srgbClr val="FF0000"/>
                </a:solidFill>
                <a:latin typeface="Calibri" panose="020F0502020204030204" pitchFamily="34" charset="0"/>
                <a:cs typeface="Calibri" panose="020F0502020204030204" pitchFamily="34" charset="0"/>
              </a:rPr>
              <a:t>4</a:t>
            </a:r>
          </a:p>
        </p:txBody>
      </p:sp>
      <p:sp>
        <p:nvSpPr>
          <p:cNvPr id="11" name="Τίτλος 1">
            <a:extLst>
              <a:ext uri="{FF2B5EF4-FFF2-40B4-BE49-F238E27FC236}">
                <a16:creationId xmlns:a16="http://schemas.microsoft.com/office/drawing/2014/main" id="{A06DA843-6722-66F1-249F-66871077601A}"/>
              </a:ext>
            </a:extLst>
          </p:cNvPr>
          <p:cNvSpPr txBox="1">
            <a:spLocks/>
          </p:cNvSpPr>
          <p:nvPr/>
        </p:nvSpPr>
        <p:spPr>
          <a:xfrm>
            <a:off x="0" y="553817"/>
            <a:ext cx="12192000" cy="5979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19BEDE"/>
                </a:solidFill>
                <a:latin typeface="Trebuchet MS" panose="020B0603020202020204" pitchFamily="34" charset="0"/>
                <a:ea typeface="+mj-ea"/>
                <a:cs typeface="+mj-cs"/>
              </a:defRPr>
            </a:lvl1pPr>
          </a:lstStyle>
          <a:p>
            <a:pPr algn="ctr"/>
            <a:r>
              <a:rPr lang="el-GR" sz="2800" dirty="0">
                <a:solidFill>
                  <a:srgbClr val="144E8C"/>
                </a:solidFill>
                <a:latin typeface="Calibri" panose="020F0502020204030204" pitchFamily="34" charset="0"/>
              </a:rPr>
              <a:t>Γέφυρα </a:t>
            </a:r>
            <a:r>
              <a:rPr lang="el-GR" sz="2800" dirty="0" err="1">
                <a:solidFill>
                  <a:srgbClr val="144E8C"/>
                </a:solidFill>
                <a:latin typeface="Calibri" panose="020F0502020204030204" pitchFamily="34" charset="0"/>
              </a:rPr>
              <a:t>Φιλλύρα</a:t>
            </a:r>
            <a:r>
              <a:rPr lang="el-GR" sz="2800" dirty="0">
                <a:solidFill>
                  <a:srgbClr val="144E8C"/>
                </a:solidFill>
                <a:latin typeface="Calibri" panose="020F0502020204030204" pitchFamily="34" charset="0"/>
              </a:rPr>
              <a:t> Δήμου </a:t>
            </a:r>
            <a:r>
              <a:rPr lang="el-GR" sz="2800" dirty="0" err="1">
                <a:solidFill>
                  <a:srgbClr val="144E8C"/>
                </a:solidFill>
                <a:latin typeface="Calibri" panose="020F0502020204030204" pitchFamily="34" charset="0"/>
              </a:rPr>
              <a:t>Αρριανών</a:t>
            </a:r>
            <a:endParaRPr lang="el-GR" sz="2800" dirty="0">
              <a:solidFill>
                <a:srgbClr val="144E8C"/>
              </a:solidFill>
            </a:endParaRPr>
          </a:p>
        </p:txBody>
      </p:sp>
      <p:pic>
        <p:nvPicPr>
          <p:cNvPr id="12" name="Εικόνα 11">
            <a:extLst>
              <a:ext uri="{FF2B5EF4-FFF2-40B4-BE49-F238E27FC236}">
                <a16:creationId xmlns:a16="http://schemas.microsoft.com/office/drawing/2014/main" id="{F503F42E-80CC-E79F-3619-B3CE655D864F}"/>
              </a:ext>
            </a:extLst>
          </p:cNvPr>
          <p:cNvPicPr>
            <a:picLocks noChangeAspect="1"/>
          </p:cNvPicPr>
          <p:nvPr/>
        </p:nvPicPr>
        <p:blipFill>
          <a:blip r:embed="rId2"/>
          <a:stretch>
            <a:fillRect/>
          </a:stretch>
        </p:blipFill>
        <p:spPr>
          <a:xfrm>
            <a:off x="0" y="1697170"/>
            <a:ext cx="4385991" cy="1977468"/>
          </a:xfrm>
          <a:prstGeom prst="rect">
            <a:avLst/>
          </a:prstGeom>
        </p:spPr>
      </p:pic>
      <p:pic>
        <p:nvPicPr>
          <p:cNvPr id="13" name="Εικόνα 12">
            <a:extLst>
              <a:ext uri="{FF2B5EF4-FFF2-40B4-BE49-F238E27FC236}">
                <a16:creationId xmlns:a16="http://schemas.microsoft.com/office/drawing/2014/main" id="{C87BB49F-2D64-C109-F500-AF1582162BD9}"/>
              </a:ext>
            </a:extLst>
          </p:cNvPr>
          <p:cNvPicPr>
            <a:picLocks noChangeAspect="1"/>
          </p:cNvPicPr>
          <p:nvPr/>
        </p:nvPicPr>
        <p:blipFill rotWithShape="1">
          <a:blip r:embed="rId3"/>
          <a:srcRect l="13734" t="18413" r="14268" b="9460"/>
          <a:stretch/>
        </p:blipFill>
        <p:spPr>
          <a:xfrm>
            <a:off x="4457917" y="1705546"/>
            <a:ext cx="3510777" cy="1978316"/>
          </a:xfrm>
          <a:prstGeom prst="rect">
            <a:avLst/>
          </a:prstGeom>
        </p:spPr>
      </p:pic>
      <p:pic>
        <p:nvPicPr>
          <p:cNvPr id="4" name="Εικόνα 3">
            <a:extLst>
              <a:ext uri="{FF2B5EF4-FFF2-40B4-BE49-F238E27FC236}">
                <a16:creationId xmlns:a16="http://schemas.microsoft.com/office/drawing/2014/main" id="{9A90137A-9377-5574-D09B-914C85A8D9DA}"/>
              </a:ext>
            </a:extLst>
          </p:cNvPr>
          <p:cNvPicPr>
            <a:picLocks noChangeAspect="1"/>
          </p:cNvPicPr>
          <p:nvPr/>
        </p:nvPicPr>
        <p:blipFill rotWithShape="1">
          <a:blip r:embed="rId4"/>
          <a:srcRect t="12900" b="24614"/>
          <a:stretch/>
        </p:blipFill>
        <p:spPr>
          <a:xfrm>
            <a:off x="1995055" y="4483952"/>
            <a:ext cx="8377382" cy="2355576"/>
          </a:xfrm>
          <a:prstGeom prst="rect">
            <a:avLst/>
          </a:prstGeom>
        </p:spPr>
      </p:pic>
      <p:pic>
        <p:nvPicPr>
          <p:cNvPr id="1026" name="Picture 2">
            <a:extLst>
              <a:ext uri="{FF2B5EF4-FFF2-40B4-BE49-F238E27FC236}">
                <a16:creationId xmlns:a16="http://schemas.microsoft.com/office/drawing/2014/main" id="{3C664BEA-C45B-84FC-9303-38E72904586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1684"/>
          <a:stretch/>
        </p:blipFill>
        <p:spPr bwMode="auto">
          <a:xfrm>
            <a:off x="8100614" y="1710395"/>
            <a:ext cx="3959466" cy="19734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185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par>
                                <p:cTn id="8" presetID="5" presetClass="entr" presetSubtype="10" fill="hold" grpId="0" nodeType="withEffect" nodePh="1">
                                  <p:stCondLst>
                                    <p:cond delay="0"/>
                                  </p:stCondLst>
                                  <p:endCondLst>
                                    <p:cond evt="begin" delay="0">
                                      <p:tn val="8"/>
                                    </p:cond>
                                  </p:endCondLst>
                                  <p:childTnLst>
                                    <p:set>
                                      <p:cBhvr>
                                        <p:cTn id="9" dur="1" fill="hold">
                                          <p:stCondLst>
                                            <p:cond delay="0"/>
                                          </p:stCondLst>
                                        </p:cTn>
                                        <p:tgtEl>
                                          <p:spTgt spid="21"/>
                                        </p:tgtEl>
                                        <p:attrNameLst>
                                          <p:attrName>style.visibility</p:attrName>
                                        </p:attrNameLst>
                                      </p:cBhvr>
                                      <p:to>
                                        <p:strVal val="visible"/>
                                      </p:to>
                                    </p:set>
                                    <p:animEffect transition="in" filter="checkerboard(across)">
                                      <p:cBhvr>
                                        <p:cTn id="10" dur="500"/>
                                        <p:tgtEl>
                                          <p:spTgt spid="21"/>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checkerboard(across)">
                                      <p:cBhvr>
                                        <p:cTn id="13" dur="500"/>
                                        <p:tgtEl>
                                          <p:spTgt spid="6"/>
                                        </p:tgtEl>
                                      </p:cBhvr>
                                    </p:animEffect>
                                  </p:childTnLst>
                                </p:cTn>
                              </p:par>
                              <p:par>
                                <p:cTn id="14" presetID="5" presetClass="entr" presetSubtype="10" fill="hold" grpId="0" nodeType="with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checkerboard(across)">
                                      <p:cBhvr>
                                        <p:cTn id="16" dur="500"/>
                                        <p:tgtEl>
                                          <p:spTgt spid="9"/>
                                        </p:tgtEl>
                                      </p:cBhvr>
                                    </p:animEffect>
                                  </p:childTnLst>
                                </p:cTn>
                              </p:par>
                              <p:par>
                                <p:cTn id="17" presetID="5" presetClass="entr" presetSubtype="1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checkerboard(across)">
                                      <p:cBhvr>
                                        <p:cTn id="19" dur="500"/>
                                        <p:tgtEl>
                                          <p:spTgt spid="11"/>
                                        </p:tgtEl>
                                      </p:cBhvr>
                                    </p:animEffect>
                                  </p:childTnLst>
                                </p:cTn>
                              </p:par>
                              <p:par>
                                <p:cTn id="20" presetID="5" presetClass="entr" presetSubtype="10" fill="hold" nodeType="withEffect">
                                  <p:stCondLst>
                                    <p:cond delay="0"/>
                                  </p:stCondLst>
                                  <p:childTnLst>
                                    <p:set>
                                      <p:cBhvr>
                                        <p:cTn id="21" dur="1" fill="hold">
                                          <p:stCondLst>
                                            <p:cond delay="0"/>
                                          </p:stCondLst>
                                        </p:cTn>
                                        <p:tgtEl>
                                          <p:spTgt spid="1026"/>
                                        </p:tgtEl>
                                        <p:attrNameLst>
                                          <p:attrName>style.visibility</p:attrName>
                                        </p:attrNameLst>
                                      </p:cBhvr>
                                      <p:to>
                                        <p:strVal val="visible"/>
                                      </p:to>
                                    </p:set>
                                    <p:animEffect transition="in" filter="checkerboard(across)">
                                      <p:cBhvr>
                                        <p:cTn id="22" dur="500"/>
                                        <p:tgtEl>
                                          <p:spTgt spid="1026"/>
                                        </p:tgtEl>
                                      </p:cBhvr>
                                    </p:animEffect>
                                  </p:childTnLst>
                                </p:cTn>
                              </p:par>
                              <p:par>
                                <p:cTn id="23" presetID="5" presetClass="entr" presetSubtype="10" fill="hold"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checkerboard(across)">
                                      <p:cBhvr>
                                        <p:cTn id="25" dur="500"/>
                                        <p:tgtEl>
                                          <p:spTgt spid="13"/>
                                        </p:tgtEl>
                                      </p:cBhvr>
                                    </p:animEffect>
                                  </p:childTnLst>
                                </p:cTn>
                              </p:par>
                              <p:par>
                                <p:cTn id="26" presetID="5" presetClass="entr" presetSubtype="10" fill="hold" nodeType="with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checkerboard(across)">
                                      <p:cBhvr>
                                        <p:cTn id="28" dur="500"/>
                                        <p:tgtEl>
                                          <p:spTgt spid="12"/>
                                        </p:tgtEl>
                                      </p:cBhvr>
                                    </p:animEffect>
                                  </p:childTnLst>
                                </p:cTn>
                              </p:par>
                              <p:par>
                                <p:cTn id="29" presetID="5" presetClass="entr" presetSubtype="10" fill="hold" nodeType="with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checkerboard(across)">
                                      <p:cBhvr>
                                        <p:cTn id="3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1" grpId="0"/>
      <p:bldP spid="6" grpId="0"/>
      <p:bldP spid="9" grpId="0"/>
      <p:bldP spid="11" grpId="0"/>
    </p:bldLst>
  </p:timing>
</p:sld>
</file>

<file path=ppt/slides/slide1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latin typeface="Calibri" panose="020F0502020204030204" pitchFamily="34" charset="0"/>
              </a:rPr>
              <a:t>Ολοκλήρωση Έργων</a:t>
            </a:r>
            <a:endParaRPr lang="el-GR" sz="3400" dirty="0">
              <a:solidFill>
                <a:srgbClr val="144E8C"/>
              </a:solidFill>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pPr>
            <a:endParaRPr lang="el-GR" sz="2600" b="0" dirty="0">
              <a:solidFill>
                <a:schemeClr val="accent1">
                  <a:lumMod val="75000"/>
                </a:schemeClr>
              </a:solidFill>
            </a:endParaRPr>
          </a:p>
        </p:txBody>
      </p:sp>
      <p:sp>
        <p:nvSpPr>
          <p:cNvPr id="6" name="Rectangle 2">
            <a:extLst>
              <a:ext uri="{FF2B5EF4-FFF2-40B4-BE49-F238E27FC236}">
                <a16:creationId xmlns:a16="http://schemas.microsoft.com/office/drawing/2014/main" id="{3DCE2F63-0F0B-3576-D4D1-4FD5061E5DCD}"/>
              </a:ext>
            </a:extLst>
          </p:cNvPr>
          <p:cNvSpPr>
            <a:spLocks noChangeArrowheads="1"/>
          </p:cNvSpPr>
          <p:nvPr/>
        </p:nvSpPr>
        <p:spPr bwMode="auto">
          <a:xfrm>
            <a:off x="0" y="1142842"/>
            <a:ext cx="12192000" cy="4798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itchFamily="34" charset="0"/>
              </a:defRPr>
            </a:lvl1pPr>
            <a:lvl2pPr marL="742950" indent="-285750">
              <a:spcBef>
                <a:spcPct val="20000"/>
              </a:spcBef>
              <a:buChar char="–"/>
              <a:defRPr sz="2800">
                <a:solidFill>
                  <a:schemeClr val="tx1"/>
                </a:solidFill>
                <a:latin typeface="Arial" pitchFamily="34" charset="0"/>
              </a:defRPr>
            </a:lvl2pPr>
            <a:lvl3pPr marL="1143000" indent="-228600">
              <a:spcBef>
                <a:spcPct val="20000"/>
              </a:spcBef>
              <a:buChar char="•"/>
              <a:defRPr sz="2400">
                <a:solidFill>
                  <a:schemeClr val="tx1"/>
                </a:solidFill>
                <a:latin typeface="Arial" pitchFamily="34" charset="0"/>
              </a:defRPr>
            </a:lvl3pPr>
            <a:lvl4pPr marL="1600200" indent="-228600">
              <a:spcBef>
                <a:spcPct val="20000"/>
              </a:spcBef>
              <a:buChar char="–"/>
              <a:defRPr sz="2000">
                <a:solidFill>
                  <a:schemeClr val="tx1"/>
                </a:solidFill>
                <a:latin typeface="Arial" pitchFamily="34" charset="0"/>
              </a:defRPr>
            </a:lvl4pPr>
            <a:lvl5pPr marL="2057400" indent="-22860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ts val="0"/>
              </a:spcBef>
              <a:buNone/>
            </a:pPr>
            <a:r>
              <a:rPr lang="el-GR" b="1" dirty="0">
                <a:solidFill>
                  <a:srgbClr val="FF0000"/>
                </a:solidFill>
                <a:latin typeface="Calibri" panose="020F0502020204030204" pitchFamily="34" charset="0"/>
                <a:cs typeface="Calibri" panose="020F0502020204030204" pitchFamily="34" charset="0"/>
              </a:rPr>
              <a:t>Φεβρουάριος </a:t>
            </a:r>
            <a:r>
              <a:rPr lang="en-US" b="1" dirty="0">
                <a:solidFill>
                  <a:srgbClr val="FF0000"/>
                </a:solidFill>
                <a:latin typeface="Calibri" panose="020F0502020204030204" pitchFamily="34" charset="0"/>
                <a:cs typeface="Calibri" panose="020F0502020204030204" pitchFamily="34" charset="0"/>
              </a:rPr>
              <a:t>2023</a:t>
            </a:r>
            <a:endParaRPr lang="el-GR" b="1" dirty="0">
              <a:solidFill>
                <a:srgbClr val="FF0000"/>
              </a:solidFill>
              <a:latin typeface="Calibri" panose="020F0502020204030204" pitchFamily="34" charset="0"/>
              <a:cs typeface="Calibri" panose="020F0502020204030204" pitchFamily="34" charset="0"/>
            </a:endParaRPr>
          </a:p>
        </p:txBody>
      </p:sp>
      <p:sp>
        <p:nvSpPr>
          <p:cNvPr id="9" name="Rectangle 2">
            <a:extLst>
              <a:ext uri="{FF2B5EF4-FFF2-40B4-BE49-F238E27FC236}">
                <a16:creationId xmlns:a16="http://schemas.microsoft.com/office/drawing/2014/main" id="{EBA28819-07CD-7531-DFF3-7132773DBAA5}"/>
              </a:ext>
            </a:extLst>
          </p:cNvPr>
          <p:cNvSpPr>
            <a:spLocks noChangeArrowheads="1"/>
          </p:cNvSpPr>
          <p:nvPr/>
        </p:nvSpPr>
        <p:spPr bwMode="auto">
          <a:xfrm>
            <a:off x="0" y="4031446"/>
            <a:ext cx="12192000" cy="4798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itchFamily="34" charset="0"/>
              </a:defRPr>
            </a:lvl1pPr>
            <a:lvl2pPr marL="742950" indent="-285750">
              <a:spcBef>
                <a:spcPct val="20000"/>
              </a:spcBef>
              <a:buChar char="–"/>
              <a:defRPr sz="2800">
                <a:solidFill>
                  <a:schemeClr val="tx1"/>
                </a:solidFill>
                <a:latin typeface="Arial" pitchFamily="34" charset="0"/>
              </a:defRPr>
            </a:lvl2pPr>
            <a:lvl3pPr marL="1143000" indent="-228600">
              <a:spcBef>
                <a:spcPct val="20000"/>
              </a:spcBef>
              <a:buChar char="•"/>
              <a:defRPr sz="2400">
                <a:solidFill>
                  <a:schemeClr val="tx1"/>
                </a:solidFill>
                <a:latin typeface="Arial" pitchFamily="34" charset="0"/>
              </a:defRPr>
            </a:lvl3pPr>
            <a:lvl4pPr marL="1600200" indent="-228600">
              <a:spcBef>
                <a:spcPct val="20000"/>
              </a:spcBef>
              <a:buChar char="–"/>
              <a:defRPr sz="2000">
                <a:solidFill>
                  <a:schemeClr val="tx1"/>
                </a:solidFill>
                <a:latin typeface="Arial" pitchFamily="34" charset="0"/>
              </a:defRPr>
            </a:lvl4pPr>
            <a:lvl5pPr marL="2057400" indent="-22860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ts val="0"/>
              </a:spcBef>
              <a:buNone/>
            </a:pPr>
            <a:r>
              <a:rPr lang="el-GR" b="1" dirty="0">
                <a:solidFill>
                  <a:srgbClr val="FF0000"/>
                </a:solidFill>
                <a:latin typeface="Calibri" panose="020F0502020204030204" pitchFamily="34" charset="0"/>
                <a:cs typeface="Calibri" panose="020F0502020204030204" pitchFamily="34" charset="0"/>
              </a:rPr>
              <a:t>Μάιος </a:t>
            </a:r>
            <a:r>
              <a:rPr lang="en-US" b="1" dirty="0">
                <a:solidFill>
                  <a:srgbClr val="FF0000"/>
                </a:solidFill>
                <a:latin typeface="Calibri" panose="020F0502020204030204" pitchFamily="34" charset="0"/>
                <a:cs typeface="Calibri" panose="020F0502020204030204" pitchFamily="34" charset="0"/>
              </a:rPr>
              <a:t>202</a:t>
            </a:r>
            <a:r>
              <a:rPr lang="el-GR" b="1" dirty="0">
                <a:solidFill>
                  <a:srgbClr val="FF0000"/>
                </a:solidFill>
                <a:latin typeface="Calibri" panose="020F0502020204030204" pitchFamily="34" charset="0"/>
                <a:cs typeface="Calibri" panose="020F0502020204030204" pitchFamily="34" charset="0"/>
              </a:rPr>
              <a:t>4</a:t>
            </a:r>
          </a:p>
        </p:txBody>
      </p:sp>
      <p:sp>
        <p:nvSpPr>
          <p:cNvPr id="11" name="Τίτλος 1">
            <a:extLst>
              <a:ext uri="{FF2B5EF4-FFF2-40B4-BE49-F238E27FC236}">
                <a16:creationId xmlns:a16="http://schemas.microsoft.com/office/drawing/2014/main" id="{A06DA843-6722-66F1-249F-66871077601A}"/>
              </a:ext>
            </a:extLst>
          </p:cNvPr>
          <p:cNvSpPr txBox="1">
            <a:spLocks/>
          </p:cNvSpPr>
          <p:nvPr/>
        </p:nvSpPr>
        <p:spPr>
          <a:xfrm>
            <a:off x="0" y="553817"/>
            <a:ext cx="12192000" cy="5979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19BEDE"/>
                </a:solidFill>
                <a:latin typeface="Trebuchet MS" panose="020B0603020202020204" pitchFamily="34" charset="0"/>
                <a:ea typeface="+mj-ea"/>
                <a:cs typeface="+mj-cs"/>
              </a:defRPr>
            </a:lvl1pPr>
          </a:lstStyle>
          <a:p>
            <a:pPr algn="ctr"/>
            <a:r>
              <a:rPr lang="el-GR" sz="2800" dirty="0">
                <a:solidFill>
                  <a:srgbClr val="144E8C"/>
                </a:solidFill>
                <a:latin typeface="Calibri" panose="020F0502020204030204" pitchFamily="34" charset="0"/>
              </a:rPr>
              <a:t>Φράγμα Ύδρευσης στο Σουφλί</a:t>
            </a:r>
            <a:endParaRPr lang="el-GR" sz="2800" dirty="0">
              <a:solidFill>
                <a:srgbClr val="144E8C"/>
              </a:solidFill>
            </a:endParaRPr>
          </a:p>
        </p:txBody>
      </p:sp>
      <p:pic>
        <p:nvPicPr>
          <p:cNvPr id="3" name="Εικόνα 2">
            <a:extLst>
              <a:ext uri="{FF2B5EF4-FFF2-40B4-BE49-F238E27FC236}">
                <a16:creationId xmlns:a16="http://schemas.microsoft.com/office/drawing/2014/main" id="{78579578-1F76-229E-EE2E-F2CB03DAC208}"/>
              </a:ext>
            </a:extLst>
          </p:cNvPr>
          <p:cNvPicPr>
            <a:picLocks noChangeAspect="1"/>
          </p:cNvPicPr>
          <p:nvPr/>
        </p:nvPicPr>
        <p:blipFill>
          <a:blip r:embed="rId3"/>
          <a:stretch>
            <a:fillRect/>
          </a:stretch>
        </p:blipFill>
        <p:spPr>
          <a:xfrm>
            <a:off x="1243751" y="1705366"/>
            <a:ext cx="4790378" cy="2242376"/>
          </a:xfrm>
          <a:prstGeom prst="rect">
            <a:avLst/>
          </a:prstGeom>
        </p:spPr>
      </p:pic>
      <p:pic>
        <p:nvPicPr>
          <p:cNvPr id="19459" name="Εικόνα 8">
            <a:extLst>
              <a:ext uri="{FF2B5EF4-FFF2-40B4-BE49-F238E27FC236}">
                <a16:creationId xmlns:a16="http://schemas.microsoft.com/office/drawing/2014/main" id="{67B03C81-3E70-F0DF-8920-7D8F7728C7C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4773" b="11436"/>
          <a:stretch>
            <a:fillRect/>
          </a:stretch>
        </p:blipFill>
        <p:spPr bwMode="auto">
          <a:xfrm>
            <a:off x="6337484" y="1705366"/>
            <a:ext cx="4758172" cy="2242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Εικόνα 4">
            <a:extLst>
              <a:ext uri="{FF2B5EF4-FFF2-40B4-BE49-F238E27FC236}">
                <a16:creationId xmlns:a16="http://schemas.microsoft.com/office/drawing/2014/main" id="{30A1CAA7-BEA3-29AA-7343-D08F933C4FBC}"/>
              </a:ext>
            </a:extLst>
          </p:cNvPr>
          <p:cNvPicPr>
            <a:picLocks noChangeAspect="1"/>
          </p:cNvPicPr>
          <p:nvPr/>
        </p:nvPicPr>
        <p:blipFill rotWithShape="1">
          <a:blip r:embed="rId5"/>
          <a:srcRect t="5522" r="16440" b="6128"/>
          <a:stretch/>
        </p:blipFill>
        <p:spPr>
          <a:xfrm>
            <a:off x="129309" y="4078527"/>
            <a:ext cx="4673412" cy="2779473"/>
          </a:xfrm>
          <a:prstGeom prst="rect">
            <a:avLst/>
          </a:prstGeom>
        </p:spPr>
      </p:pic>
      <p:pic>
        <p:nvPicPr>
          <p:cNvPr id="8" name="Εικόνα 7">
            <a:extLst>
              <a:ext uri="{FF2B5EF4-FFF2-40B4-BE49-F238E27FC236}">
                <a16:creationId xmlns:a16="http://schemas.microsoft.com/office/drawing/2014/main" id="{3647365F-673D-A9FB-2810-297A9198E2C7}"/>
              </a:ext>
            </a:extLst>
          </p:cNvPr>
          <p:cNvPicPr>
            <a:picLocks noChangeAspect="1"/>
          </p:cNvPicPr>
          <p:nvPr/>
        </p:nvPicPr>
        <p:blipFill rotWithShape="1">
          <a:blip r:embed="rId6"/>
          <a:srcRect t="5790" r="16743" b="6264"/>
          <a:stretch/>
        </p:blipFill>
        <p:spPr>
          <a:xfrm>
            <a:off x="7389281" y="4030806"/>
            <a:ext cx="4758172" cy="2827194"/>
          </a:xfrm>
          <a:prstGeom prst="rect">
            <a:avLst/>
          </a:prstGeom>
        </p:spPr>
      </p:pic>
    </p:spTree>
    <p:extLst>
      <p:ext uri="{BB962C8B-B14F-4D97-AF65-F5344CB8AC3E}">
        <p14:creationId xmlns:p14="http://schemas.microsoft.com/office/powerpoint/2010/main" val="1796009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par>
                                <p:cTn id="8" presetID="5" presetClass="entr" presetSubtype="10" fill="hold" grpId="0" nodeType="withEffect" nodePh="1">
                                  <p:stCondLst>
                                    <p:cond delay="0"/>
                                  </p:stCondLst>
                                  <p:endCondLst>
                                    <p:cond evt="begin" delay="0">
                                      <p:tn val="8"/>
                                    </p:cond>
                                  </p:endCondLst>
                                  <p:childTnLst>
                                    <p:set>
                                      <p:cBhvr>
                                        <p:cTn id="9" dur="1" fill="hold">
                                          <p:stCondLst>
                                            <p:cond delay="0"/>
                                          </p:stCondLst>
                                        </p:cTn>
                                        <p:tgtEl>
                                          <p:spTgt spid="21"/>
                                        </p:tgtEl>
                                        <p:attrNameLst>
                                          <p:attrName>style.visibility</p:attrName>
                                        </p:attrNameLst>
                                      </p:cBhvr>
                                      <p:to>
                                        <p:strVal val="visible"/>
                                      </p:to>
                                    </p:set>
                                    <p:animEffect transition="in" filter="checkerboard(across)">
                                      <p:cBhvr>
                                        <p:cTn id="10" dur="500"/>
                                        <p:tgtEl>
                                          <p:spTgt spid="21"/>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checkerboard(across)">
                                      <p:cBhvr>
                                        <p:cTn id="13" dur="500"/>
                                        <p:tgtEl>
                                          <p:spTgt spid="6"/>
                                        </p:tgtEl>
                                      </p:cBhvr>
                                    </p:animEffect>
                                  </p:childTnLst>
                                </p:cTn>
                              </p:par>
                              <p:par>
                                <p:cTn id="14" presetID="5" presetClass="entr" presetSubtype="10" fill="hold" grpId="0" nodeType="with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checkerboard(across)">
                                      <p:cBhvr>
                                        <p:cTn id="16" dur="500"/>
                                        <p:tgtEl>
                                          <p:spTgt spid="9"/>
                                        </p:tgtEl>
                                      </p:cBhvr>
                                    </p:animEffect>
                                  </p:childTnLst>
                                </p:cTn>
                              </p:par>
                              <p:par>
                                <p:cTn id="17" presetID="5" presetClass="entr" presetSubtype="1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checkerboard(across)">
                                      <p:cBhvr>
                                        <p:cTn id="19" dur="500"/>
                                        <p:tgtEl>
                                          <p:spTgt spid="11"/>
                                        </p:tgtEl>
                                      </p:cBhvr>
                                    </p:animEffect>
                                  </p:childTnLst>
                                </p:cTn>
                              </p:par>
                              <p:par>
                                <p:cTn id="20" presetID="5" presetClass="entr" presetSubtype="10" fill="hold" nodeType="withEffect">
                                  <p:stCondLst>
                                    <p:cond delay="0"/>
                                  </p:stCondLst>
                                  <p:childTnLst>
                                    <p:set>
                                      <p:cBhvr>
                                        <p:cTn id="21" dur="1" fill="hold">
                                          <p:stCondLst>
                                            <p:cond delay="0"/>
                                          </p:stCondLst>
                                        </p:cTn>
                                        <p:tgtEl>
                                          <p:spTgt spid="19459"/>
                                        </p:tgtEl>
                                        <p:attrNameLst>
                                          <p:attrName>style.visibility</p:attrName>
                                        </p:attrNameLst>
                                      </p:cBhvr>
                                      <p:to>
                                        <p:strVal val="visible"/>
                                      </p:to>
                                    </p:set>
                                    <p:animEffect transition="in" filter="checkerboard(across)">
                                      <p:cBhvr>
                                        <p:cTn id="22" dur="500"/>
                                        <p:tgtEl>
                                          <p:spTgt spid="19459"/>
                                        </p:tgtEl>
                                      </p:cBhvr>
                                    </p:animEffect>
                                  </p:childTnLst>
                                </p:cTn>
                              </p:par>
                              <p:par>
                                <p:cTn id="23" presetID="5" presetClass="entr" presetSubtype="10" fill="hold" nodeType="with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checkerboard(across)">
                                      <p:cBhvr>
                                        <p:cTn id="25" dur="500"/>
                                        <p:tgtEl>
                                          <p:spTgt spid="3"/>
                                        </p:tgtEl>
                                      </p:cBhvr>
                                    </p:animEffect>
                                  </p:childTnLst>
                                </p:cTn>
                              </p:par>
                              <p:par>
                                <p:cTn id="26" presetID="5" presetClass="entr" presetSubtype="10" fill="hold" nodeType="with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checkerboard(across)">
                                      <p:cBhvr>
                                        <p:cTn id="28" dur="500"/>
                                        <p:tgtEl>
                                          <p:spTgt spid="8"/>
                                        </p:tgtEl>
                                      </p:cBhvr>
                                    </p:animEffect>
                                  </p:childTnLst>
                                </p:cTn>
                              </p:par>
                              <p:par>
                                <p:cTn id="29" presetID="5" presetClass="entr" presetSubtype="10" fill="hold" nodeType="with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checkerboard(across)">
                                      <p:cBhvr>
                                        <p:cTn id="3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1" grpId="0"/>
      <p:bldP spid="6" grpId="0"/>
      <p:bldP spid="9" grpId="0"/>
      <p:bldP spid="11" grpId="0"/>
    </p:bldLst>
  </p:timing>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err="1">
                <a:solidFill>
                  <a:srgbClr val="144E8C"/>
                </a:solidFill>
                <a:latin typeface="Calibri" panose="020F0502020204030204" pitchFamily="34" charset="0"/>
              </a:rPr>
              <a:t>Τμηματοποίηση</a:t>
            </a:r>
            <a:r>
              <a:rPr lang="el-GR" sz="3400" b="1" dirty="0">
                <a:solidFill>
                  <a:srgbClr val="144E8C"/>
                </a:solidFill>
                <a:latin typeface="Calibri" panose="020F0502020204030204" pitchFamily="34" charset="0"/>
              </a:rPr>
              <a:t> Έργων</a:t>
            </a:r>
            <a:endParaRPr lang="el-GR" sz="3400" dirty="0">
              <a:solidFill>
                <a:srgbClr val="144E8C"/>
              </a:solidFill>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pPr>
            <a:endParaRPr lang="el-GR" sz="2600" b="0" dirty="0">
              <a:solidFill>
                <a:schemeClr val="accent1">
                  <a:lumMod val="75000"/>
                </a:schemeClr>
              </a:solidFill>
            </a:endParaRPr>
          </a:p>
        </p:txBody>
      </p:sp>
      <p:sp>
        <p:nvSpPr>
          <p:cNvPr id="8" name="Rectangle 2">
            <a:extLst>
              <a:ext uri="{FF2B5EF4-FFF2-40B4-BE49-F238E27FC236}">
                <a16:creationId xmlns:a16="http://schemas.microsoft.com/office/drawing/2014/main" id="{6610F095-A36D-CB43-9145-43DCC74F1B03}"/>
              </a:ext>
            </a:extLst>
          </p:cNvPr>
          <p:cNvSpPr>
            <a:spLocks noChangeArrowheads="1"/>
          </p:cNvSpPr>
          <p:nvPr/>
        </p:nvSpPr>
        <p:spPr bwMode="auto">
          <a:xfrm>
            <a:off x="0" y="1016035"/>
            <a:ext cx="12191999" cy="4798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itchFamily="34" charset="0"/>
              </a:defRPr>
            </a:lvl1pPr>
            <a:lvl2pPr marL="742950" indent="-285750">
              <a:spcBef>
                <a:spcPct val="20000"/>
              </a:spcBef>
              <a:buChar char="–"/>
              <a:defRPr sz="2800">
                <a:solidFill>
                  <a:schemeClr val="tx1"/>
                </a:solidFill>
                <a:latin typeface="Arial" pitchFamily="34" charset="0"/>
              </a:defRPr>
            </a:lvl2pPr>
            <a:lvl3pPr marL="1143000" indent="-228600">
              <a:spcBef>
                <a:spcPct val="20000"/>
              </a:spcBef>
              <a:buChar char="•"/>
              <a:defRPr sz="2400">
                <a:solidFill>
                  <a:schemeClr val="tx1"/>
                </a:solidFill>
                <a:latin typeface="Arial" pitchFamily="34" charset="0"/>
              </a:defRPr>
            </a:lvl3pPr>
            <a:lvl4pPr marL="1600200" indent="-228600">
              <a:spcBef>
                <a:spcPct val="20000"/>
              </a:spcBef>
              <a:buChar char="–"/>
              <a:defRPr sz="2000">
                <a:solidFill>
                  <a:schemeClr val="tx1"/>
                </a:solidFill>
                <a:latin typeface="Arial" pitchFamily="34" charset="0"/>
              </a:defRPr>
            </a:lvl4pPr>
            <a:lvl5pPr marL="2057400" indent="-22860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ts val="0"/>
              </a:spcBef>
              <a:buNone/>
            </a:pPr>
            <a:r>
              <a:rPr lang="el-GR" b="1" dirty="0">
                <a:solidFill>
                  <a:srgbClr val="FF0000"/>
                </a:solidFill>
                <a:latin typeface="Calibri" panose="020F0502020204030204" pitchFamily="34" charset="0"/>
                <a:cs typeface="Calibri" panose="020F0502020204030204" pitchFamily="34" charset="0"/>
              </a:rPr>
              <a:t>Φεβρουάριος </a:t>
            </a:r>
            <a:r>
              <a:rPr lang="en-US" b="1" dirty="0">
                <a:solidFill>
                  <a:srgbClr val="FF0000"/>
                </a:solidFill>
                <a:latin typeface="Calibri" panose="020F0502020204030204" pitchFamily="34" charset="0"/>
                <a:cs typeface="Calibri" panose="020F0502020204030204" pitchFamily="34" charset="0"/>
              </a:rPr>
              <a:t>2023</a:t>
            </a:r>
            <a:endParaRPr lang="el-GR" b="1" dirty="0">
              <a:solidFill>
                <a:srgbClr val="FF0000"/>
              </a:solidFill>
              <a:latin typeface="Calibri" panose="020F0502020204030204" pitchFamily="34" charset="0"/>
              <a:cs typeface="Calibri" panose="020F0502020204030204" pitchFamily="34" charset="0"/>
            </a:endParaRPr>
          </a:p>
        </p:txBody>
      </p:sp>
      <p:sp>
        <p:nvSpPr>
          <p:cNvPr id="10" name="Rectangle 2">
            <a:extLst>
              <a:ext uri="{FF2B5EF4-FFF2-40B4-BE49-F238E27FC236}">
                <a16:creationId xmlns:a16="http://schemas.microsoft.com/office/drawing/2014/main" id="{81F12186-DE7B-D326-FE98-1150BF623285}"/>
              </a:ext>
            </a:extLst>
          </p:cNvPr>
          <p:cNvSpPr>
            <a:spLocks noChangeArrowheads="1"/>
          </p:cNvSpPr>
          <p:nvPr/>
        </p:nvSpPr>
        <p:spPr bwMode="auto">
          <a:xfrm>
            <a:off x="0" y="3992081"/>
            <a:ext cx="12192000" cy="4798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itchFamily="34" charset="0"/>
              </a:defRPr>
            </a:lvl1pPr>
            <a:lvl2pPr marL="742950" indent="-285750">
              <a:spcBef>
                <a:spcPct val="20000"/>
              </a:spcBef>
              <a:buChar char="–"/>
              <a:defRPr sz="2800">
                <a:solidFill>
                  <a:schemeClr val="tx1"/>
                </a:solidFill>
                <a:latin typeface="Arial" pitchFamily="34" charset="0"/>
              </a:defRPr>
            </a:lvl2pPr>
            <a:lvl3pPr marL="1143000" indent="-228600">
              <a:spcBef>
                <a:spcPct val="20000"/>
              </a:spcBef>
              <a:buChar char="•"/>
              <a:defRPr sz="2400">
                <a:solidFill>
                  <a:schemeClr val="tx1"/>
                </a:solidFill>
                <a:latin typeface="Arial" pitchFamily="34" charset="0"/>
              </a:defRPr>
            </a:lvl3pPr>
            <a:lvl4pPr marL="1600200" indent="-228600">
              <a:spcBef>
                <a:spcPct val="20000"/>
              </a:spcBef>
              <a:buChar char="–"/>
              <a:defRPr sz="2000">
                <a:solidFill>
                  <a:schemeClr val="tx1"/>
                </a:solidFill>
                <a:latin typeface="Arial" pitchFamily="34" charset="0"/>
              </a:defRPr>
            </a:lvl4pPr>
            <a:lvl5pPr marL="2057400" indent="-22860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ts val="0"/>
              </a:spcBef>
              <a:buNone/>
            </a:pPr>
            <a:r>
              <a:rPr lang="el-GR" b="1" dirty="0">
                <a:solidFill>
                  <a:srgbClr val="FF0000"/>
                </a:solidFill>
                <a:latin typeface="Calibri" panose="020F0502020204030204" pitchFamily="34" charset="0"/>
                <a:cs typeface="Calibri" panose="020F0502020204030204" pitchFamily="34" charset="0"/>
              </a:rPr>
              <a:t>Μάιος </a:t>
            </a:r>
            <a:r>
              <a:rPr lang="en-US" b="1" dirty="0">
                <a:solidFill>
                  <a:srgbClr val="FF0000"/>
                </a:solidFill>
                <a:latin typeface="Calibri" panose="020F0502020204030204" pitchFamily="34" charset="0"/>
                <a:cs typeface="Calibri" panose="020F0502020204030204" pitchFamily="34" charset="0"/>
              </a:rPr>
              <a:t>202</a:t>
            </a:r>
            <a:r>
              <a:rPr lang="el-GR" b="1" dirty="0">
                <a:solidFill>
                  <a:srgbClr val="FF0000"/>
                </a:solidFill>
                <a:latin typeface="Calibri" panose="020F0502020204030204" pitchFamily="34" charset="0"/>
                <a:cs typeface="Calibri" panose="020F0502020204030204" pitchFamily="34" charset="0"/>
              </a:rPr>
              <a:t>4</a:t>
            </a:r>
          </a:p>
        </p:txBody>
      </p:sp>
      <p:sp>
        <p:nvSpPr>
          <p:cNvPr id="11" name="Τίτλος 1">
            <a:extLst>
              <a:ext uri="{FF2B5EF4-FFF2-40B4-BE49-F238E27FC236}">
                <a16:creationId xmlns:a16="http://schemas.microsoft.com/office/drawing/2014/main" id="{A06DA843-6722-66F1-249F-66871077601A}"/>
              </a:ext>
            </a:extLst>
          </p:cNvPr>
          <p:cNvSpPr txBox="1">
            <a:spLocks/>
          </p:cNvSpPr>
          <p:nvPr/>
        </p:nvSpPr>
        <p:spPr>
          <a:xfrm>
            <a:off x="0" y="553817"/>
            <a:ext cx="12192000" cy="5979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19BEDE"/>
                </a:solidFill>
                <a:latin typeface="Trebuchet MS" panose="020B0603020202020204" pitchFamily="34" charset="0"/>
                <a:ea typeface="+mj-ea"/>
                <a:cs typeface="+mj-cs"/>
              </a:defRPr>
            </a:lvl1pPr>
          </a:lstStyle>
          <a:p>
            <a:pPr algn="ctr"/>
            <a:r>
              <a:rPr lang="el-GR" sz="2800" dirty="0">
                <a:solidFill>
                  <a:srgbClr val="144E8C"/>
                </a:solidFill>
                <a:latin typeface="Calibri" panose="020F0502020204030204" pitchFamily="34" charset="0"/>
              </a:rPr>
              <a:t>Κέντρο Υγείας Σαμοθράκης</a:t>
            </a:r>
            <a:endParaRPr lang="el-GR" sz="2800" dirty="0">
              <a:solidFill>
                <a:srgbClr val="144E8C"/>
              </a:solidFill>
            </a:endParaRPr>
          </a:p>
        </p:txBody>
      </p:sp>
      <p:pic>
        <p:nvPicPr>
          <p:cNvPr id="14" name="Εικόνα 13">
            <a:extLst>
              <a:ext uri="{FF2B5EF4-FFF2-40B4-BE49-F238E27FC236}">
                <a16:creationId xmlns:a16="http://schemas.microsoft.com/office/drawing/2014/main" id="{F8703BFF-785C-09CF-32EA-6CF0FDF6498F}"/>
              </a:ext>
            </a:extLst>
          </p:cNvPr>
          <p:cNvPicPr>
            <a:picLocks noChangeAspect="1"/>
          </p:cNvPicPr>
          <p:nvPr/>
        </p:nvPicPr>
        <p:blipFill>
          <a:blip r:embed="rId2"/>
          <a:stretch>
            <a:fillRect/>
          </a:stretch>
        </p:blipFill>
        <p:spPr>
          <a:xfrm>
            <a:off x="169575" y="4411287"/>
            <a:ext cx="3155512" cy="2368174"/>
          </a:xfrm>
          <a:prstGeom prst="rect">
            <a:avLst/>
          </a:prstGeom>
        </p:spPr>
      </p:pic>
      <p:pic>
        <p:nvPicPr>
          <p:cNvPr id="4" name="Εικόνα 3">
            <a:extLst>
              <a:ext uri="{FF2B5EF4-FFF2-40B4-BE49-F238E27FC236}">
                <a16:creationId xmlns:a16="http://schemas.microsoft.com/office/drawing/2014/main" id="{E3E8C01F-1984-CC22-3976-52FA76541B01}"/>
              </a:ext>
            </a:extLst>
          </p:cNvPr>
          <p:cNvPicPr>
            <a:picLocks noChangeAspect="1"/>
          </p:cNvPicPr>
          <p:nvPr/>
        </p:nvPicPr>
        <p:blipFill rotWithShape="1">
          <a:blip r:embed="rId3"/>
          <a:srcRect t="5360" b="11615"/>
          <a:stretch/>
        </p:blipFill>
        <p:spPr>
          <a:xfrm>
            <a:off x="3773951" y="1477368"/>
            <a:ext cx="5508550" cy="2572550"/>
          </a:xfrm>
          <a:prstGeom prst="rect">
            <a:avLst/>
          </a:prstGeom>
        </p:spPr>
      </p:pic>
      <p:pic>
        <p:nvPicPr>
          <p:cNvPr id="7" name="Εικόνα 6">
            <a:extLst>
              <a:ext uri="{FF2B5EF4-FFF2-40B4-BE49-F238E27FC236}">
                <a16:creationId xmlns:a16="http://schemas.microsoft.com/office/drawing/2014/main" id="{C2A0D047-37F8-7204-A5C4-708CB19BE2D3}"/>
              </a:ext>
            </a:extLst>
          </p:cNvPr>
          <p:cNvPicPr>
            <a:picLocks noChangeAspect="1"/>
          </p:cNvPicPr>
          <p:nvPr/>
        </p:nvPicPr>
        <p:blipFill rotWithShape="1">
          <a:blip r:embed="rId4"/>
          <a:srcRect t="5889" r="46455" b="24261"/>
          <a:stretch/>
        </p:blipFill>
        <p:spPr>
          <a:xfrm>
            <a:off x="4438178" y="4411287"/>
            <a:ext cx="3255557" cy="2388873"/>
          </a:xfrm>
          <a:prstGeom prst="rect">
            <a:avLst/>
          </a:prstGeom>
        </p:spPr>
      </p:pic>
      <p:pic>
        <p:nvPicPr>
          <p:cNvPr id="3" name="Εικόνα 2">
            <a:extLst>
              <a:ext uri="{FF2B5EF4-FFF2-40B4-BE49-F238E27FC236}">
                <a16:creationId xmlns:a16="http://schemas.microsoft.com/office/drawing/2014/main" id="{8276C016-F324-E388-6212-731D1CE62D0E}"/>
              </a:ext>
            </a:extLst>
          </p:cNvPr>
          <p:cNvPicPr>
            <a:picLocks noChangeAspect="1"/>
          </p:cNvPicPr>
          <p:nvPr/>
        </p:nvPicPr>
        <p:blipFill rotWithShape="1">
          <a:blip r:embed="rId5"/>
          <a:srcRect t="8075" b="35878"/>
          <a:stretch/>
        </p:blipFill>
        <p:spPr>
          <a:xfrm>
            <a:off x="8806826" y="4411287"/>
            <a:ext cx="3255557" cy="2432837"/>
          </a:xfrm>
          <a:prstGeom prst="rect">
            <a:avLst/>
          </a:prstGeom>
        </p:spPr>
      </p:pic>
    </p:spTree>
    <p:extLst>
      <p:ext uri="{BB962C8B-B14F-4D97-AF65-F5344CB8AC3E}">
        <p14:creationId xmlns:p14="http://schemas.microsoft.com/office/powerpoint/2010/main" val="3860936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par>
                                <p:cTn id="8" presetID="5" presetClass="entr" presetSubtype="10" fill="hold" grpId="0" nodeType="withEffect" nodePh="1">
                                  <p:stCondLst>
                                    <p:cond delay="0"/>
                                  </p:stCondLst>
                                  <p:endCondLst>
                                    <p:cond evt="begin" delay="0">
                                      <p:tn val="8"/>
                                    </p:cond>
                                  </p:endCondLst>
                                  <p:childTnLst>
                                    <p:set>
                                      <p:cBhvr>
                                        <p:cTn id="9" dur="1" fill="hold">
                                          <p:stCondLst>
                                            <p:cond delay="0"/>
                                          </p:stCondLst>
                                        </p:cTn>
                                        <p:tgtEl>
                                          <p:spTgt spid="21"/>
                                        </p:tgtEl>
                                        <p:attrNameLst>
                                          <p:attrName>style.visibility</p:attrName>
                                        </p:attrNameLst>
                                      </p:cBhvr>
                                      <p:to>
                                        <p:strVal val="visible"/>
                                      </p:to>
                                    </p:set>
                                    <p:animEffect transition="in" filter="checkerboard(across)">
                                      <p:cBhvr>
                                        <p:cTn id="10" dur="500"/>
                                        <p:tgtEl>
                                          <p:spTgt spid="21"/>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checkerboard(across)">
                                      <p:cBhvr>
                                        <p:cTn id="13" dur="500"/>
                                        <p:tgtEl>
                                          <p:spTgt spid="8"/>
                                        </p:tgtEl>
                                      </p:cBhvr>
                                    </p:animEffect>
                                  </p:childTnLst>
                                </p:cTn>
                              </p:par>
                              <p:par>
                                <p:cTn id="14" presetID="5" presetClass="entr" presetSubtype="10" fill="hold" grpId="0" nodeType="with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checkerboard(across)">
                                      <p:cBhvr>
                                        <p:cTn id="16" dur="500"/>
                                        <p:tgtEl>
                                          <p:spTgt spid="10"/>
                                        </p:tgtEl>
                                      </p:cBhvr>
                                    </p:animEffect>
                                  </p:childTnLst>
                                </p:cTn>
                              </p:par>
                              <p:par>
                                <p:cTn id="17" presetID="5" presetClass="entr" presetSubtype="1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checkerboard(across)">
                                      <p:cBhvr>
                                        <p:cTn id="19" dur="500"/>
                                        <p:tgtEl>
                                          <p:spTgt spid="11"/>
                                        </p:tgtEl>
                                      </p:cBhvr>
                                    </p:animEffect>
                                  </p:childTnLst>
                                </p:cTn>
                              </p:par>
                              <p:par>
                                <p:cTn id="20" presetID="5" presetClass="entr" presetSubtype="10" fill="hold" nodeType="with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checkerboard(across)">
                                      <p:cBhvr>
                                        <p:cTn id="22" dur="500"/>
                                        <p:tgtEl>
                                          <p:spTgt spid="4"/>
                                        </p:tgtEl>
                                      </p:cBhvr>
                                    </p:animEffect>
                                  </p:childTnLst>
                                </p:cTn>
                              </p:par>
                              <p:par>
                                <p:cTn id="23" presetID="5" presetClass="entr" presetSubtype="10" fill="hold" nodeType="withEffect">
                                  <p:stCondLst>
                                    <p:cond delay="0"/>
                                  </p:stCondLst>
                                  <p:childTnLst>
                                    <p:set>
                                      <p:cBhvr>
                                        <p:cTn id="24" dur="1" fill="hold">
                                          <p:stCondLst>
                                            <p:cond delay="0"/>
                                          </p:stCondLst>
                                        </p:cTn>
                                        <p:tgtEl>
                                          <p:spTgt spid="14"/>
                                        </p:tgtEl>
                                        <p:attrNameLst>
                                          <p:attrName>style.visibility</p:attrName>
                                        </p:attrNameLst>
                                      </p:cBhvr>
                                      <p:to>
                                        <p:strVal val="visible"/>
                                      </p:to>
                                    </p:set>
                                    <p:animEffect transition="in" filter="checkerboard(across)">
                                      <p:cBhvr>
                                        <p:cTn id="25" dur="500"/>
                                        <p:tgtEl>
                                          <p:spTgt spid="14"/>
                                        </p:tgtEl>
                                      </p:cBhvr>
                                    </p:animEffect>
                                  </p:childTnLst>
                                </p:cTn>
                              </p:par>
                              <p:par>
                                <p:cTn id="26" presetID="5" presetClass="entr" presetSubtype="10" fill="hold" nodeType="with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checkerboard(across)">
                                      <p:cBhvr>
                                        <p:cTn id="28" dur="500"/>
                                        <p:tgtEl>
                                          <p:spTgt spid="7"/>
                                        </p:tgtEl>
                                      </p:cBhvr>
                                    </p:animEffect>
                                  </p:childTnLst>
                                </p:cTn>
                              </p:par>
                              <p:par>
                                <p:cTn id="29" presetID="5" presetClass="entr" presetSubtype="10" fill="hold" nodeType="withEffect">
                                  <p:stCondLst>
                                    <p:cond delay="0"/>
                                  </p:stCondLst>
                                  <p:childTnLst>
                                    <p:set>
                                      <p:cBhvr>
                                        <p:cTn id="30" dur="1" fill="hold">
                                          <p:stCondLst>
                                            <p:cond delay="0"/>
                                          </p:stCondLst>
                                        </p:cTn>
                                        <p:tgtEl>
                                          <p:spTgt spid="3"/>
                                        </p:tgtEl>
                                        <p:attrNameLst>
                                          <p:attrName>style.visibility</p:attrName>
                                        </p:attrNameLst>
                                      </p:cBhvr>
                                      <p:to>
                                        <p:strVal val="visible"/>
                                      </p:to>
                                    </p:set>
                                    <p:animEffect transition="in" filter="checkerboard(across)">
                                      <p:cBhvr>
                                        <p:cTn id="3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1" grpId="0"/>
      <p:bldP spid="8" grpId="0"/>
      <p:bldP spid="10" grpId="0"/>
      <p:bldP spid="11" grpId="0"/>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latin typeface="Calibri" panose="020F0502020204030204" pitchFamily="34" charset="0"/>
              </a:rPr>
              <a:t>Επανέναρξη Έργων</a:t>
            </a:r>
            <a:endParaRPr lang="el-GR" sz="3400" dirty="0">
              <a:solidFill>
                <a:srgbClr val="144E8C"/>
              </a:solidFill>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pPr>
            <a:endParaRPr lang="el-GR" sz="2600" b="0" dirty="0">
              <a:solidFill>
                <a:schemeClr val="accent1">
                  <a:lumMod val="75000"/>
                </a:schemeClr>
              </a:solidFill>
            </a:endParaRPr>
          </a:p>
        </p:txBody>
      </p:sp>
      <p:sp>
        <p:nvSpPr>
          <p:cNvPr id="8" name="Rectangle 2">
            <a:extLst>
              <a:ext uri="{FF2B5EF4-FFF2-40B4-BE49-F238E27FC236}">
                <a16:creationId xmlns:a16="http://schemas.microsoft.com/office/drawing/2014/main" id="{6610F095-A36D-CB43-9145-43DCC74F1B03}"/>
              </a:ext>
            </a:extLst>
          </p:cNvPr>
          <p:cNvSpPr>
            <a:spLocks noChangeArrowheads="1"/>
          </p:cNvSpPr>
          <p:nvPr/>
        </p:nvSpPr>
        <p:spPr bwMode="auto">
          <a:xfrm>
            <a:off x="0" y="859478"/>
            <a:ext cx="12191999" cy="4798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itchFamily="34" charset="0"/>
              </a:defRPr>
            </a:lvl1pPr>
            <a:lvl2pPr marL="742950" indent="-285750">
              <a:spcBef>
                <a:spcPct val="20000"/>
              </a:spcBef>
              <a:buChar char="–"/>
              <a:defRPr sz="2800">
                <a:solidFill>
                  <a:schemeClr val="tx1"/>
                </a:solidFill>
                <a:latin typeface="Arial" pitchFamily="34" charset="0"/>
              </a:defRPr>
            </a:lvl2pPr>
            <a:lvl3pPr marL="1143000" indent="-228600">
              <a:spcBef>
                <a:spcPct val="20000"/>
              </a:spcBef>
              <a:buChar char="•"/>
              <a:defRPr sz="2400">
                <a:solidFill>
                  <a:schemeClr val="tx1"/>
                </a:solidFill>
                <a:latin typeface="Arial" pitchFamily="34" charset="0"/>
              </a:defRPr>
            </a:lvl3pPr>
            <a:lvl4pPr marL="1600200" indent="-228600">
              <a:spcBef>
                <a:spcPct val="20000"/>
              </a:spcBef>
              <a:buChar char="–"/>
              <a:defRPr sz="2000">
                <a:solidFill>
                  <a:schemeClr val="tx1"/>
                </a:solidFill>
                <a:latin typeface="Arial" pitchFamily="34" charset="0"/>
              </a:defRPr>
            </a:lvl4pPr>
            <a:lvl5pPr marL="2057400" indent="-22860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ts val="0"/>
              </a:spcBef>
              <a:buNone/>
            </a:pPr>
            <a:r>
              <a:rPr lang="el-GR" b="1" dirty="0">
                <a:solidFill>
                  <a:srgbClr val="FF0000"/>
                </a:solidFill>
                <a:latin typeface="Calibri" panose="020F0502020204030204" pitchFamily="34" charset="0"/>
                <a:cs typeface="Calibri" panose="020F0502020204030204" pitchFamily="34" charset="0"/>
              </a:rPr>
              <a:t>… </a:t>
            </a:r>
            <a:r>
              <a:rPr lang="en-US" b="1" dirty="0">
                <a:solidFill>
                  <a:srgbClr val="FF0000"/>
                </a:solidFill>
                <a:latin typeface="Calibri" panose="020F0502020204030204" pitchFamily="34" charset="0"/>
                <a:cs typeface="Calibri" panose="020F0502020204030204" pitchFamily="34" charset="0"/>
              </a:rPr>
              <a:t>20</a:t>
            </a:r>
            <a:r>
              <a:rPr lang="el-GR" b="1" dirty="0">
                <a:solidFill>
                  <a:srgbClr val="FF0000"/>
                </a:solidFill>
                <a:latin typeface="Calibri" panose="020F0502020204030204" pitchFamily="34" charset="0"/>
                <a:cs typeface="Calibri" panose="020F0502020204030204" pitchFamily="34" charset="0"/>
              </a:rPr>
              <a:t>1</a:t>
            </a:r>
            <a:r>
              <a:rPr lang="en-US" b="1">
                <a:solidFill>
                  <a:srgbClr val="FF0000"/>
                </a:solidFill>
                <a:latin typeface="Calibri" panose="020F0502020204030204" pitchFamily="34" charset="0"/>
                <a:cs typeface="Calibri" panose="020F0502020204030204" pitchFamily="34" charset="0"/>
              </a:rPr>
              <a:t>7</a:t>
            </a:r>
            <a:r>
              <a:rPr lang="el-GR" b="1">
                <a:solidFill>
                  <a:srgbClr val="FF0000"/>
                </a:solidFill>
                <a:latin typeface="Calibri" panose="020F0502020204030204" pitchFamily="34" charset="0"/>
                <a:cs typeface="Calibri" panose="020F0502020204030204" pitchFamily="34" charset="0"/>
              </a:rPr>
              <a:t> </a:t>
            </a:r>
            <a:r>
              <a:rPr lang="el-GR" b="1" dirty="0">
                <a:solidFill>
                  <a:srgbClr val="FF0000"/>
                </a:solidFill>
                <a:latin typeface="Calibri" panose="020F0502020204030204" pitchFamily="34" charset="0"/>
                <a:cs typeface="Calibri" panose="020F0502020204030204" pitchFamily="34" charset="0"/>
              </a:rPr>
              <a:t>έως 2024</a:t>
            </a:r>
          </a:p>
        </p:txBody>
      </p:sp>
      <p:sp>
        <p:nvSpPr>
          <p:cNvPr id="10" name="Rectangle 2">
            <a:extLst>
              <a:ext uri="{FF2B5EF4-FFF2-40B4-BE49-F238E27FC236}">
                <a16:creationId xmlns:a16="http://schemas.microsoft.com/office/drawing/2014/main" id="{81F12186-DE7B-D326-FE98-1150BF623285}"/>
              </a:ext>
            </a:extLst>
          </p:cNvPr>
          <p:cNvSpPr>
            <a:spLocks noChangeArrowheads="1"/>
          </p:cNvSpPr>
          <p:nvPr/>
        </p:nvSpPr>
        <p:spPr bwMode="auto">
          <a:xfrm>
            <a:off x="0" y="3869378"/>
            <a:ext cx="12191999" cy="3901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itchFamily="34" charset="0"/>
              </a:defRPr>
            </a:lvl1pPr>
            <a:lvl2pPr marL="742950" indent="-285750">
              <a:spcBef>
                <a:spcPct val="20000"/>
              </a:spcBef>
              <a:buChar char="–"/>
              <a:defRPr sz="2800">
                <a:solidFill>
                  <a:schemeClr val="tx1"/>
                </a:solidFill>
                <a:latin typeface="Arial" pitchFamily="34" charset="0"/>
              </a:defRPr>
            </a:lvl2pPr>
            <a:lvl3pPr marL="1143000" indent="-228600">
              <a:spcBef>
                <a:spcPct val="20000"/>
              </a:spcBef>
              <a:buChar char="•"/>
              <a:defRPr sz="2400">
                <a:solidFill>
                  <a:schemeClr val="tx1"/>
                </a:solidFill>
                <a:latin typeface="Arial" pitchFamily="34" charset="0"/>
              </a:defRPr>
            </a:lvl3pPr>
            <a:lvl4pPr marL="1600200" indent="-228600">
              <a:spcBef>
                <a:spcPct val="20000"/>
              </a:spcBef>
              <a:buChar char="–"/>
              <a:defRPr sz="2000">
                <a:solidFill>
                  <a:schemeClr val="tx1"/>
                </a:solidFill>
                <a:latin typeface="Arial" pitchFamily="34" charset="0"/>
              </a:defRPr>
            </a:lvl4pPr>
            <a:lvl5pPr marL="2057400" indent="-22860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ts val="0"/>
              </a:spcBef>
              <a:buNone/>
            </a:pPr>
            <a:r>
              <a:rPr lang="el-GR" b="1" dirty="0">
                <a:solidFill>
                  <a:srgbClr val="FF0000"/>
                </a:solidFill>
                <a:latin typeface="Calibri" panose="020F0502020204030204" pitchFamily="34" charset="0"/>
                <a:cs typeface="Calibri" panose="020F0502020204030204" pitchFamily="34" charset="0"/>
              </a:rPr>
              <a:t>Μάιος </a:t>
            </a:r>
            <a:r>
              <a:rPr lang="en-US" b="1" dirty="0">
                <a:solidFill>
                  <a:srgbClr val="FF0000"/>
                </a:solidFill>
                <a:latin typeface="Calibri" panose="020F0502020204030204" pitchFamily="34" charset="0"/>
                <a:cs typeface="Calibri" panose="020F0502020204030204" pitchFamily="34" charset="0"/>
              </a:rPr>
              <a:t>202</a:t>
            </a:r>
            <a:r>
              <a:rPr lang="el-GR" b="1" dirty="0">
                <a:solidFill>
                  <a:srgbClr val="FF0000"/>
                </a:solidFill>
                <a:latin typeface="Calibri" panose="020F0502020204030204" pitchFamily="34" charset="0"/>
                <a:cs typeface="Calibri" panose="020F0502020204030204" pitchFamily="34" charset="0"/>
              </a:rPr>
              <a:t>4</a:t>
            </a:r>
          </a:p>
        </p:txBody>
      </p:sp>
      <p:sp>
        <p:nvSpPr>
          <p:cNvPr id="11" name="Τίτλος 1">
            <a:extLst>
              <a:ext uri="{FF2B5EF4-FFF2-40B4-BE49-F238E27FC236}">
                <a16:creationId xmlns:a16="http://schemas.microsoft.com/office/drawing/2014/main" id="{A06DA843-6722-66F1-249F-66871077601A}"/>
              </a:ext>
            </a:extLst>
          </p:cNvPr>
          <p:cNvSpPr txBox="1">
            <a:spLocks/>
          </p:cNvSpPr>
          <p:nvPr/>
        </p:nvSpPr>
        <p:spPr>
          <a:xfrm>
            <a:off x="0" y="397260"/>
            <a:ext cx="12192000" cy="5979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19BEDE"/>
                </a:solidFill>
                <a:latin typeface="Trebuchet MS" panose="020B0603020202020204" pitchFamily="34" charset="0"/>
                <a:ea typeface="+mj-ea"/>
                <a:cs typeface="+mj-cs"/>
              </a:defRPr>
            </a:lvl1pPr>
          </a:lstStyle>
          <a:p>
            <a:pPr algn="ctr"/>
            <a:r>
              <a:rPr lang="el-GR" sz="2800" dirty="0">
                <a:solidFill>
                  <a:srgbClr val="144E8C"/>
                </a:solidFill>
                <a:latin typeface="Calibri" panose="020F0502020204030204" pitchFamily="34" charset="0"/>
              </a:rPr>
              <a:t>Δημοτικό Σχολείο Κ. Νευροκοπίου</a:t>
            </a:r>
            <a:endParaRPr lang="el-GR" sz="2800" dirty="0">
              <a:solidFill>
                <a:srgbClr val="144E8C"/>
              </a:solidFill>
            </a:endParaRPr>
          </a:p>
        </p:txBody>
      </p:sp>
      <p:pic>
        <p:nvPicPr>
          <p:cNvPr id="5" name="Εικόνα 4">
            <a:extLst>
              <a:ext uri="{FF2B5EF4-FFF2-40B4-BE49-F238E27FC236}">
                <a16:creationId xmlns:a16="http://schemas.microsoft.com/office/drawing/2014/main" id="{0B5916EF-0876-66D4-A323-BBCB74BFC98F}"/>
              </a:ext>
            </a:extLst>
          </p:cNvPr>
          <p:cNvPicPr>
            <a:picLocks noChangeAspect="1"/>
          </p:cNvPicPr>
          <p:nvPr/>
        </p:nvPicPr>
        <p:blipFill rotWithShape="1">
          <a:blip r:embed="rId2"/>
          <a:srcRect l="14768" t="39588" r="34897" b="22663"/>
          <a:stretch/>
        </p:blipFill>
        <p:spPr>
          <a:xfrm>
            <a:off x="135412" y="1326816"/>
            <a:ext cx="6136849" cy="2588738"/>
          </a:xfrm>
          <a:prstGeom prst="rect">
            <a:avLst/>
          </a:prstGeom>
        </p:spPr>
      </p:pic>
      <p:pic>
        <p:nvPicPr>
          <p:cNvPr id="13" name="Εικόνα 12">
            <a:extLst>
              <a:ext uri="{FF2B5EF4-FFF2-40B4-BE49-F238E27FC236}">
                <a16:creationId xmlns:a16="http://schemas.microsoft.com/office/drawing/2014/main" id="{9C46F321-EBED-F45B-26C6-124E3CFAF002}"/>
              </a:ext>
            </a:extLst>
          </p:cNvPr>
          <p:cNvPicPr>
            <a:picLocks noChangeAspect="1"/>
          </p:cNvPicPr>
          <p:nvPr/>
        </p:nvPicPr>
        <p:blipFill rotWithShape="1">
          <a:blip r:embed="rId3"/>
          <a:srcRect t="10545" b="10928"/>
          <a:stretch/>
        </p:blipFill>
        <p:spPr>
          <a:xfrm>
            <a:off x="6331347" y="1292963"/>
            <a:ext cx="5860653" cy="2588738"/>
          </a:xfrm>
          <a:prstGeom prst="rect">
            <a:avLst/>
          </a:prstGeom>
        </p:spPr>
      </p:pic>
      <p:pic>
        <p:nvPicPr>
          <p:cNvPr id="4" name="Εικόνα 3">
            <a:extLst>
              <a:ext uri="{FF2B5EF4-FFF2-40B4-BE49-F238E27FC236}">
                <a16:creationId xmlns:a16="http://schemas.microsoft.com/office/drawing/2014/main" id="{2C4EA74A-6DB9-40A1-43A2-63CAC0EBAAE7}"/>
              </a:ext>
            </a:extLst>
          </p:cNvPr>
          <p:cNvPicPr>
            <a:picLocks noChangeAspect="1"/>
          </p:cNvPicPr>
          <p:nvPr/>
        </p:nvPicPr>
        <p:blipFill rotWithShape="1">
          <a:blip r:embed="rId4"/>
          <a:srcRect t="5118" r="16213" b="5859"/>
          <a:stretch/>
        </p:blipFill>
        <p:spPr>
          <a:xfrm>
            <a:off x="73895" y="4322145"/>
            <a:ext cx="4119418" cy="2461967"/>
          </a:xfrm>
          <a:prstGeom prst="rect">
            <a:avLst/>
          </a:prstGeom>
        </p:spPr>
      </p:pic>
      <p:pic>
        <p:nvPicPr>
          <p:cNvPr id="7" name="Εικόνα 6">
            <a:extLst>
              <a:ext uri="{FF2B5EF4-FFF2-40B4-BE49-F238E27FC236}">
                <a16:creationId xmlns:a16="http://schemas.microsoft.com/office/drawing/2014/main" id="{D880A018-010A-2DE5-FF05-A739928AEACA}"/>
              </a:ext>
            </a:extLst>
          </p:cNvPr>
          <p:cNvPicPr>
            <a:picLocks noChangeAspect="1"/>
          </p:cNvPicPr>
          <p:nvPr/>
        </p:nvPicPr>
        <p:blipFill rotWithShape="1">
          <a:blip r:embed="rId5"/>
          <a:srcRect t="4742" r="57652" b="40301"/>
          <a:stretch/>
        </p:blipFill>
        <p:spPr>
          <a:xfrm>
            <a:off x="8555236" y="4259509"/>
            <a:ext cx="3636763" cy="2536139"/>
          </a:xfrm>
          <a:prstGeom prst="rect">
            <a:avLst/>
          </a:prstGeom>
        </p:spPr>
      </p:pic>
      <p:pic>
        <p:nvPicPr>
          <p:cNvPr id="6" name="Εικόνα 5">
            <a:extLst>
              <a:ext uri="{FF2B5EF4-FFF2-40B4-BE49-F238E27FC236}">
                <a16:creationId xmlns:a16="http://schemas.microsoft.com/office/drawing/2014/main" id="{77D355E1-6196-795D-D572-44A96AA57359}"/>
              </a:ext>
            </a:extLst>
          </p:cNvPr>
          <p:cNvPicPr>
            <a:picLocks noChangeAspect="1"/>
          </p:cNvPicPr>
          <p:nvPr/>
        </p:nvPicPr>
        <p:blipFill rotWithShape="1">
          <a:blip r:embed="rId6"/>
          <a:srcRect t="4983" r="16515" b="11785"/>
          <a:stretch/>
        </p:blipFill>
        <p:spPr>
          <a:xfrm>
            <a:off x="4211329" y="4314926"/>
            <a:ext cx="4337780" cy="2432621"/>
          </a:xfrm>
          <a:prstGeom prst="rect">
            <a:avLst/>
          </a:prstGeom>
        </p:spPr>
      </p:pic>
    </p:spTree>
    <p:extLst>
      <p:ext uri="{BB962C8B-B14F-4D97-AF65-F5344CB8AC3E}">
        <p14:creationId xmlns:p14="http://schemas.microsoft.com/office/powerpoint/2010/main" val="1332522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par>
                                <p:cTn id="8" presetID="5" presetClass="entr" presetSubtype="10" fill="hold" grpId="0" nodeType="withEffect" nodePh="1">
                                  <p:stCondLst>
                                    <p:cond delay="0"/>
                                  </p:stCondLst>
                                  <p:endCondLst>
                                    <p:cond evt="begin" delay="0">
                                      <p:tn val="8"/>
                                    </p:cond>
                                  </p:endCondLst>
                                  <p:childTnLst>
                                    <p:set>
                                      <p:cBhvr>
                                        <p:cTn id="9" dur="1" fill="hold">
                                          <p:stCondLst>
                                            <p:cond delay="0"/>
                                          </p:stCondLst>
                                        </p:cTn>
                                        <p:tgtEl>
                                          <p:spTgt spid="21"/>
                                        </p:tgtEl>
                                        <p:attrNameLst>
                                          <p:attrName>style.visibility</p:attrName>
                                        </p:attrNameLst>
                                      </p:cBhvr>
                                      <p:to>
                                        <p:strVal val="visible"/>
                                      </p:to>
                                    </p:set>
                                    <p:animEffect transition="in" filter="checkerboard(across)">
                                      <p:cBhvr>
                                        <p:cTn id="10" dur="500"/>
                                        <p:tgtEl>
                                          <p:spTgt spid="21"/>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checkerboard(across)">
                                      <p:cBhvr>
                                        <p:cTn id="13" dur="500"/>
                                        <p:tgtEl>
                                          <p:spTgt spid="8"/>
                                        </p:tgtEl>
                                      </p:cBhvr>
                                    </p:animEffect>
                                  </p:childTnLst>
                                </p:cTn>
                              </p:par>
                              <p:par>
                                <p:cTn id="14" presetID="5" presetClass="entr" presetSubtype="10" fill="hold" grpId="0" nodeType="with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checkerboard(across)">
                                      <p:cBhvr>
                                        <p:cTn id="16" dur="500"/>
                                        <p:tgtEl>
                                          <p:spTgt spid="11"/>
                                        </p:tgtEl>
                                      </p:cBhvr>
                                    </p:animEffect>
                                  </p:childTnLst>
                                </p:cTn>
                              </p:par>
                              <p:par>
                                <p:cTn id="17" presetID="5" presetClass="entr" presetSubtype="10" fill="hold" nodeType="with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checkerboard(across)">
                                      <p:cBhvr>
                                        <p:cTn id="19" dur="500"/>
                                        <p:tgtEl>
                                          <p:spTgt spid="5"/>
                                        </p:tgtEl>
                                      </p:cBhvr>
                                    </p:animEffect>
                                  </p:childTnLst>
                                </p:cTn>
                              </p:par>
                              <p:par>
                                <p:cTn id="20" presetID="5" presetClass="entr" presetSubtype="10" fill="hold" nodeType="with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checkerboard(across)">
                                      <p:cBhvr>
                                        <p:cTn id="22" dur="500"/>
                                        <p:tgtEl>
                                          <p:spTgt spid="13"/>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checkerboard(across)">
                                      <p:cBhvr>
                                        <p:cTn id="27" dur="500"/>
                                        <p:tgtEl>
                                          <p:spTgt spid="4"/>
                                        </p:tgtEl>
                                      </p:cBhvr>
                                    </p:animEffect>
                                  </p:childTnLst>
                                </p:cTn>
                              </p:par>
                              <p:par>
                                <p:cTn id="28" presetID="5" presetClass="entr" presetSubtype="10" fill="hold" grpId="0" nodeType="with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checkerboard(across)">
                                      <p:cBhvr>
                                        <p:cTn id="30" dur="500"/>
                                        <p:tgtEl>
                                          <p:spTgt spid="10"/>
                                        </p:tgtEl>
                                      </p:cBhvr>
                                    </p:animEffect>
                                  </p:childTnLst>
                                </p:cTn>
                              </p:par>
                              <p:par>
                                <p:cTn id="31" presetID="5" presetClass="entr" presetSubtype="10" fill="hold" nodeType="with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checkerboard(across)">
                                      <p:cBhvr>
                                        <p:cTn id="33" dur="500"/>
                                        <p:tgtEl>
                                          <p:spTgt spid="7"/>
                                        </p:tgtEl>
                                      </p:cBhvr>
                                    </p:animEffect>
                                  </p:childTnLst>
                                </p:cTn>
                              </p:par>
                              <p:par>
                                <p:cTn id="34" presetID="5" presetClass="entr" presetSubtype="10" fill="hold" nodeType="withEffect">
                                  <p:stCondLst>
                                    <p:cond delay="0"/>
                                  </p:stCondLst>
                                  <p:childTnLst>
                                    <p:set>
                                      <p:cBhvr>
                                        <p:cTn id="35" dur="1" fill="hold">
                                          <p:stCondLst>
                                            <p:cond delay="0"/>
                                          </p:stCondLst>
                                        </p:cTn>
                                        <p:tgtEl>
                                          <p:spTgt spid="6"/>
                                        </p:tgtEl>
                                        <p:attrNameLst>
                                          <p:attrName>style.visibility</p:attrName>
                                        </p:attrNameLst>
                                      </p:cBhvr>
                                      <p:to>
                                        <p:strVal val="visible"/>
                                      </p:to>
                                    </p:set>
                                    <p:animEffect transition="in" filter="checkerboard(across)">
                                      <p:cBhvr>
                                        <p:cTn id="3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1" grpId="0"/>
      <p:bldP spid="8" grpId="0"/>
      <p:bldP spid="10" grpId="0"/>
      <p:bldP spid="11" grpId="0"/>
    </p:bldLst>
  </p:timing>
</p:sld>
</file>

<file path=ppt/slides/slide1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5" name="Εικόνα 4">
            <a:extLst>
              <a:ext uri="{FF2B5EF4-FFF2-40B4-BE49-F238E27FC236}">
                <a16:creationId xmlns:a16="http://schemas.microsoft.com/office/drawing/2014/main" id="{C6EC5E37-EBF2-09DC-6B73-9FF986BE23ED}"/>
              </a:ext>
            </a:extLst>
          </p:cNvPr>
          <p:cNvPicPr>
            <a:picLocks noChangeAspect="1"/>
          </p:cNvPicPr>
          <p:nvPr/>
        </p:nvPicPr>
        <p:blipFill rotWithShape="1">
          <a:blip r:embed="rId3"/>
          <a:srcRect l="37819" t="16312" r="35293" b="13900"/>
          <a:stretch/>
        </p:blipFill>
        <p:spPr>
          <a:xfrm>
            <a:off x="540000" y="0"/>
            <a:ext cx="4685123" cy="6840000"/>
          </a:xfrm>
          <a:prstGeom prst="rect">
            <a:avLst/>
          </a:prstGeom>
        </p:spPr>
      </p:pic>
      <p:pic>
        <p:nvPicPr>
          <p:cNvPr id="9" name="Εικόνα 8">
            <a:extLst>
              <a:ext uri="{FF2B5EF4-FFF2-40B4-BE49-F238E27FC236}">
                <a16:creationId xmlns:a16="http://schemas.microsoft.com/office/drawing/2014/main" id="{999FBC34-87E2-7A55-1145-DCD96FF5A8A3}"/>
              </a:ext>
            </a:extLst>
          </p:cNvPr>
          <p:cNvPicPr>
            <a:picLocks noChangeAspect="1"/>
          </p:cNvPicPr>
          <p:nvPr/>
        </p:nvPicPr>
        <p:blipFill rotWithShape="1">
          <a:blip r:embed="rId4"/>
          <a:srcRect l="38100" t="16028" r="35213" b="13617"/>
          <a:stretch/>
        </p:blipFill>
        <p:spPr>
          <a:xfrm>
            <a:off x="7096124" y="0"/>
            <a:ext cx="4612587" cy="6840000"/>
          </a:xfrm>
          <a:prstGeom prst="rect">
            <a:avLst/>
          </a:prstGeom>
        </p:spPr>
      </p:pic>
    </p:spTree>
    <p:extLst>
      <p:ext uri="{BB962C8B-B14F-4D97-AF65-F5344CB8AC3E}">
        <p14:creationId xmlns:p14="http://schemas.microsoft.com/office/powerpoint/2010/main" val="364282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checkerboard(across)">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4" name="Εικόνα 3">
            <a:extLst>
              <a:ext uri="{FF2B5EF4-FFF2-40B4-BE49-F238E27FC236}">
                <a16:creationId xmlns:a16="http://schemas.microsoft.com/office/drawing/2014/main" id="{2CE69530-7B24-7B8E-819E-12595D0C47FC}"/>
              </a:ext>
            </a:extLst>
          </p:cNvPr>
          <p:cNvPicPr>
            <a:picLocks noChangeAspect="1"/>
          </p:cNvPicPr>
          <p:nvPr/>
        </p:nvPicPr>
        <p:blipFill rotWithShape="1">
          <a:blip r:embed="rId2"/>
          <a:srcRect l="37879" t="16566" r="35151" b="14012"/>
          <a:stretch/>
        </p:blipFill>
        <p:spPr>
          <a:xfrm>
            <a:off x="540000" y="0"/>
            <a:ext cx="4724028" cy="6840000"/>
          </a:xfrm>
          <a:prstGeom prst="rect">
            <a:avLst/>
          </a:prstGeom>
        </p:spPr>
      </p:pic>
      <p:pic>
        <p:nvPicPr>
          <p:cNvPr id="3" name="Εικόνα 2">
            <a:extLst>
              <a:ext uri="{FF2B5EF4-FFF2-40B4-BE49-F238E27FC236}">
                <a16:creationId xmlns:a16="http://schemas.microsoft.com/office/drawing/2014/main" id="{643C7F6A-AC8A-B2E5-AE9E-EF14E931D070}"/>
              </a:ext>
            </a:extLst>
          </p:cNvPr>
          <p:cNvPicPr>
            <a:picLocks noChangeAspect="1"/>
          </p:cNvPicPr>
          <p:nvPr/>
        </p:nvPicPr>
        <p:blipFill rotWithShape="1">
          <a:blip r:embed="rId3"/>
          <a:srcRect l="37899" t="16454" r="34973" b="13759"/>
          <a:stretch/>
        </p:blipFill>
        <p:spPr>
          <a:xfrm>
            <a:off x="7020000" y="0"/>
            <a:ext cx="4726830" cy="6840000"/>
          </a:xfrm>
          <a:prstGeom prst="rect">
            <a:avLst/>
          </a:prstGeom>
        </p:spPr>
      </p:pic>
    </p:spTree>
    <p:extLst>
      <p:ext uri="{BB962C8B-B14F-4D97-AF65-F5344CB8AC3E}">
        <p14:creationId xmlns:p14="http://schemas.microsoft.com/office/powerpoint/2010/main" val="4020139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checkerboard(across)">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3" name="Εικόνα 2">
            <a:extLst>
              <a:ext uri="{FF2B5EF4-FFF2-40B4-BE49-F238E27FC236}">
                <a16:creationId xmlns:a16="http://schemas.microsoft.com/office/drawing/2014/main" id="{D0539C61-5DA6-3C12-A963-2F99F06DC1B1}"/>
              </a:ext>
            </a:extLst>
          </p:cNvPr>
          <p:cNvPicPr>
            <a:picLocks noChangeAspect="1"/>
          </p:cNvPicPr>
          <p:nvPr/>
        </p:nvPicPr>
        <p:blipFill rotWithShape="1">
          <a:blip r:embed="rId2"/>
          <a:srcRect l="37869" t="16250" r="35156" b="12361"/>
          <a:stretch/>
        </p:blipFill>
        <p:spPr>
          <a:xfrm>
            <a:off x="540000" y="0"/>
            <a:ext cx="4594689" cy="6840000"/>
          </a:xfrm>
          <a:prstGeom prst="rect">
            <a:avLst/>
          </a:prstGeom>
        </p:spPr>
      </p:pic>
      <p:pic>
        <p:nvPicPr>
          <p:cNvPr id="6" name="Εικόνα 5">
            <a:extLst>
              <a:ext uri="{FF2B5EF4-FFF2-40B4-BE49-F238E27FC236}">
                <a16:creationId xmlns:a16="http://schemas.microsoft.com/office/drawing/2014/main" id="{A6D1777A-7351-FE0C-0CE7-E31D1375FBEF}"/>
              </a:ext>
            </a:extLst>
          </p:cNvPr>
          <p:cNvPicPr>
            <a:picLocks noChangeAspect="1"/>
          </p:cNvPicPr>
          <p:nvPr/>
        </p:nvPicPr>
        <p:blipFill rotWithShape="1">
          <a:blip r:embed="rId3"/>
          <a:srcRect l="37973" t="16389" r="35157" b="12500"/>
          <a:stretch/>
        </p:blipFill>
        <p:spPr>
          <a:xfrm>
            <a:off x="7020000" y="0"/>
            <a:ext cx="4594688" cy="6840000"/>
          </a:xfrm>
          <a:prstGeom prst="rect">
            <a:avLst/>
          </a:prstGeom>
        </p:spPr>
      </p:pic>
    </p:spTree>
    <p:extLst>
      <p:ext uri="{BB962C8B-B14F-4D97-AF65-F5344CB8AC3E}">
        <p14:creationId xmlns:p14="http://schemas.microsoft.com/office/powerpoint/2010/main" val="2095885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heckerboard(across)">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checkerboard(across)">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8" name="Εικόνα 7">
            <a:extLst>
              <a:ext uri="{FF2B5EF4-FFF2-40B4-BE49-F238E27FC236}">
                <a16:creationId xmlns:a16="http://schemas.microsoft.com/office/drawing/2014/main" id="{E1B462EE-B399-1D22-4D55-3884383046BC}"/>
              </a:ext>
            </a:extLst>
          </p:cNvPr>
          <p:cNvPicPr>
            <a:picLocks noChangeAspect="1"/>
          </p:cNvPicPr>
          <p:nvPr/>
        </p:nvPicPr>
        <p:blipFill rotWithShape="1">
          <a:blip r:embed="rId2"/>
          <a:srcRect l="37954" t="16528" r="35078" b="12917"/>
          <a:stretch/>
        </p:blipFill>
        <p:spPr>
          <a:xfrm>
            <a:off x="7020000" y="0"/>
            <a:ext cx="4647739" cy="6840000"/>
          </a:xfrm>
          <a:prstGeom prst="rect">
            <a:avLst/>
          </a:prstGeom>
        </p:spPr>
      </p:pic>
      <p:pic>
        <p:nvPicPr>
          <p:cNvPr id="3" name="Εικόνα 2">
            <a:extLst>
              <a:ext uri="{FF2B5EF4-FFF2-40B4-BE49-F238E27FC236}">
                <a16:creationId xmlns:a16="http://schemas.microsoft.com/office/drawing/2014/main" id="{A4271EF5-1395-C280-4DAC-9C047A25BA90}"/>
              </a:ext>
            </a:extLst>
          </p:cNvPr>
          <p:cNvPicPr>
            <a:picLocks noChangeAspect="1"/>
          </p:cNvPicPr>
          <p:nvPr/>
        </p:nvPicPr>
        <p:blipFill rotWithShape="1">
          <a:blip r:embed="rId3"/>
          <a:srcRect l="38194" t="17007" r="35133" b="13900"/>
          <a:stretch/>
        </p:blipFill>
        <p:spPr>
          <a:xfrm>
            <a:off x="540000" y="0"/>
            <a:ext cx="4694474" cy="6840000"/>
          </a:xfrm>
          <a:prstGeom prst="rect">
            <a:avLst/>
          </a:prstGeom>
        </p:spPr>
      </p:pic>
    </p:spTree>
    <p:extLst>
      <p:ext uri="{BB962C8B-B14F-4D97-AF65-F5344CB8AC3E}">
        <p14:creationId xmlns:p14="http://schemas.microsoft.com/office/powerpoint/2010/main" val="2239533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heckerboard(across)">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checkerboard(across)">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9" name="Εικόνα 8">
            <a:extLst>
              <a:ext uri="{FF2B5EF4-FFF2-40B4-BE49-F238E27FC236}">
                <a16:creationId xmlns:a16="http://schemas.microsoft.com/office/drawing/2014/main" id="{7536573F-41A0-FDEB-C318-EE9C3C43F02E}"/>
              </a:ext>
            </a:extLst>
          </p:cNvPr>
          <p:cNvPicPr>
            <a:picLocks noChangeAspect="1"/>
          </p:cNvPicPr>
          <p:nvPr/>
        </p:nvPicPr>
        <p:blipFill rotWithShape="1">
          <a:blip r:embed="rId2"/>
          <a:srcRect l="36144" t="14751" r="34096" b="9078"/>
          <a:stretch/>
        </p:blipFill>
        <p:spPr>
          <a:xfrm>
            <a:off x="0" y="0"/>
            <a:ext cx="4766553" cy="6862304"/>
          </a:xfrm>
          <a:prstGeom prst="rect">
            <a:avLst/>
          </a:prstGeom>
        </p:spPr>
      </p:pic>
      <p:pic>
        <p:nvPicPr>
          <p:cNvPr id="10" name="Εικόνα 9">
            <a:extLst>
              <a:ext uri="{FF2B5EF4-FFF2-40B4-BE49-F238E27FC236}">
                <a16:creationId xmlns:a16="http://schemas.microsoft.com/office/drawing/2014/main" id="{A3879922-BE5A-77D2-34D0-03A8D62E8708}"/>
              </a:ext>
            </a:extLst>
          </p:cNvPr>
          <p:cNvPicPr>
            <a:picLocks noChangeAspect="1"/>
          </p:cNvPicPr>
          <p:nvPr/>
        </p:nvPicPr>
        <p:blipFill>
          <a:blip r:embed="rId3"/>
          <a:stretch>
            <a:fillRect/>
          </a:stretch>
        </p:blipFill>
        <p:spPr>
          <a:xfrm>
            <a:off x="5748244" y="728238"/>
            <a:ext cx="5486876" cy="5401524"/>
          </a:xfrm>
          <a:prstGeom prst="rect">
            <a:avLst/>
          </a:prstGeom>
        </p:spPr>
      </p:pic>
    </p:spTree>
    <p:extLst>
      <p:ext uri="{BB962C8B-B14F-4D97-AF65-F5344CB8AC3E}">
        <p14:creationId xmlns:p14="http://schemas.microsoft.com/office/powerpoint/2010/main" val="2741686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heckerboard(across)">
                                      <p:cBhvr>
                                        <p:cTn id="7" dur="500"/>
                                        <p:tgtEl>
                                          <p:spTgt spid="9"/>
                                        </p:tgtEl>
                                      </p:cBhvr>
                                    </p:animEffect>
                                  </p:childTnLst>
                                </p:cTn>
                              </p:par>
                              <p:par>
                                <p:cTn id="8" presetID="5" presetClass="entr" presetSubtype="10"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checkerboard(across)">
                                      <p:cBhvr>
                                        <p:cTn id="1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11" name="Εικόνα 10">
            <a:extLst>
              <a:ext uri="{FF2B5EF4-FFF2-40B4-BE49-F238E27FC236}">
                <a16:creationId xmlns:a16="http://schemas.microsoft.com/office/drawing/2014/main" id="{2B2D1776-D18E-FEAC-2A8B-1DF6D1C2E1AA}"/>
              </a:ext>
            </a:extLst>
          </p:cNvPr>
          <p:cNvPicPr>
            <a:picLocks noChangeAspect="1"/>
          </p:cNvPicPr>
          <p:nvPr/>
        </p:nvPicPr>
        <p:blipFill rotWithShape="1">
          <a:blip r:embed="rId3"/>
          <a:srcRect l="38059" t="16597" r="34973" b="13899"/>
          <a:stretch/>
        </p:blipFill>
        <p:spPr>
          <a:xfrm>
            <a:off x="7020000" y="0"/>
            <a:ext cx="4718203" cy="6840000"/>
          </a:xfrm>
          <a:prstGeom prst="rect">
            <a:avLst/>
          </a:prstGeom>
        </p:spPr>
      </p:pic>
      <p:pic>
        <p:nvPicPr>
          <p:cNvPr id="13" name="Εικόνα 12">
            <a:extLst>
              <a:ext uri="{FF2B5EF4-FFF2-40B4-BE49-F238E27FC236}">
                <a16:creationId xmlns:a16="http://schemas.microsoft.com/office/drawing/2014/main" id="{DFEEB149-213C-661F-A975-D5413A044631}"/>
              </a:ext>
            </a:extLst>
          </p:cNvPr>
          <p:cNvPicPr>
            <a:picLocks noChangeAspect="1"/>
          </p:cNvPicPr>
          <p:nvPr/>
        </p:nvPicPr>
        <p:blipFill rotWithShape="1">
          <a:blip r:embed="rId4"/>
          <a:srcRect l="37740" t="16028" r="35133" b="13901"/>
          <a:stretch/>
        </p:blipFill>
        <p:spPr>
          <a:xfrm>
            <a:off x="540000" y="0"/>
            <a:ext cx="4707694" cy="6840000"/>
          </a:xfrm>
          <a:prstGeom prst="rect">
            <a:avLst/>
          </a:prstGeom>
        </p:spPr>
      </p:pic>
    </p:spTree>
    <p:extLst>
      <p:ext uri="{BB962C8B-B14F-4D97-AF65-F5344CB8AC3E}">
        <p14:creationId xmlns:p14="http://schemas.microsoft.com/office/powerpoint/2010/main" val="2473056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checkerboard(across)">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checkerboard(across)">
                                      <p:cBhvr>
                                        <p:cTn id="1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6" name="Εικόνα 5">
            <a:extLst>
              <a:ext uri="{FF2B5EF4-FFF2-40B4-BE49-F238E27FC236}">
                <a16:creationId xmlns:a16="http://schemas.microsoft.com/office/drawing/2014/main" id="{4330A70D-E6CD-D0F9-7E3C-98A8FC2A0E01}"/>
              </a:ext>
            </a:extLst>
          </p:cNvPr>
          <p:cNvPicPr>
            <a:picLocks noChangeAspect="1"/>
          </p:cNvPicPr>
          <p:nvPr/>
        </p:nvPicPr>
        <p:blipFill rotWithShape="1">
          <a:blip r:embed="rId2"/>
          <a:srcRect l="38906" t="15972" r="35156" b="13889"/>
          <a:stretch/>
        </p:blipFill>
        <p:spPr>
          <a:xfrm>
            <a:off x="7020000" y="0"/>
            <a:ext cx="4496791" cy="6840000"/>
          </a:xfrm>
          <a:prstGeom prst="rect">
            <a:avLst/>
          </a:prstGeom>
        </p:spPr>
      </p:pic>
      <p:pic>
        <p:nvPicPr>
          <p:cNvPr id="9" name="Εικόνα 8">
            <a:extLst>
              <a:ext uri="{FF2B5EF4-FFF2-40B4-BE49-F238E27FC236}">
                <a16:creationId xmlns:a16="http://schemas.microsoft.com/office/drawing/2014/main" id="{3FEE8F1C-E179-6784-04E6-FAC844E4825A}"/>
              </a:ext>
            </a:extLst>
          </p:cNvPr>
          <p:cNvPicPr>
            <a:picLocks noChangeAspect="1"/>
          </p:cNvPicPr>
          <p:nvPr/>
        </p:nvPicPr>
        <p:blipFill rotWithShape="1">
          <a:blip r:embed="rId3"/>
          <a:srcRect l="37891" t="16528" r="35624" b="13334"/>
          <a:stretch/>
        </p:blipFill>
        <p:spPr>
          <a:xfrm>
            <a:off x="540000" y="0"/>
            <a:ext cx="4591603" cy="6840000"/>
          </a:xfrm>
          <a:prstGeom prst="rect">
            <a:avLst/>
          </a:prstGeom>
        </p:spPr>
      </p:pic>
    </p:spTree>
    <p:extLst>
      <p:ext uri="{BB962C8B-B14F-4D97-AF65-F5344CB8AC3E}">
        <p14:creationId xmlns:p14="http://schemas.microsoft.com/office/powerpoint/2010/main" val="3769755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heckerboard(across)">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checkerboard(across)">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3" name="Εικόνα 2">
            <a:extLst>
              <a:ext uri="{FF2B5EF4-FFF2-40B4-BE49-F238E27FC236}">
                <a16:creationId xmlns:a16="http://schemas.microsoft.com/office/drawing/2014/main" id="{00B5821E-0EE6-A6B7-9684-7476D88366F6}"/>
              </a:ext>
            </a:extLst>
          </p:cNvPr>
          <p:cNvPicPr>
            <a:picLocks noChangeAspect="1"/>
          </p:cNvPicPr>
          <p:nvPr/>
        </p:nvPicPr>
        <p:blipFill rotWithShape="1">
          <a:blip r:embed="rId3"/>
          <a:srcRect l="37964" t="16171" r="35293" b="13900"/>
          <a:stretch/>
        </p:blipFill>
        <p:spPr>
          <a:xfrm>
            <a:off x="3949429" y="9000"/>
            <a:ext cx="4650583" cy="6839999"/>
          </a:xfrm>
          <a:prstGeom prst="rect">
            <a:avLst/>
          </a:prstGeom>
        </p:spPr>
      </p:pic>
    </p:spTree>
    <p:extLst>
      <p:ext uri="{BB962C8B-B14F-4D97-AF65-F5344CB8AC3E}">
        <p14:creationId xmlns:p14="http://schemas.microsoft.com/office/powerpoint/2010/main" val="3404922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heckerboard(across)">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effectLst/>
                <a:latin typeface="Calibri" panose="020F0502020204030204" pitchFamily="34" charset="0"/>
                <a:ea typeface="Times New Roman" panose="02020603050405020304" pitchFamily="18" charset="0"/>
              </a:rPr>
              <a:t>Υποβολή Εγγράφων Ολοκλήρωσης</a:t>
            </a:r>
            <a:endParaRPr lang="el-GR" sz="3400" dirty="0">
              <a:solidFill>
                <a:srgbClr val="144E8C"/>
              </a:solidFill>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pPr>
            <a:r>
              <a:rPr lang="el-GR" sz="2600" b="0" dirty="0">
                <a:solidFill>
                  <a:schemeClr val="accent1">
                    <a:lumMod val="75000"/>
                  </a:schemeClr>
                </a:solidFill>
              </a:rPr>
              <a:t>Ημερομηνίες - Ορόσημα: </a:t>
            </a:r>
            <a:endParaRPr lang="en-US" sz="2600" b="0" dirty="0">
              <a:solidFill>
                <a:schemeClr val="accent1">
                  <a:lumMod val="75000"/>
                </a:schemeClr>
              </a:solidFill>
            </a:endParaRPr>
          </a:p>
          <a:p>
            <a:pPr algn="just">
              <a:lnSpc>
                <a:spcPct val="100000"/>
              </a:lnSpc>
              <a:spcBef>
                <a:spcPts val="1200"/>
              </a:spcBef>
              <a:tabLst>
                <a:tab pos="720725" algn="l"/>
              </a:tabLst>
            </a:pPr>
            <a:r>
              <a:rPr lang="el-GR" sz="2600" b="0" dirty="0">
                <a:solidFill>
                  <a:schemeClr val="accent1">
                    <a:lumMod val="75000"/>
                  </a:schemeClr>
                </a:solidFill>
              </a:rPr>
              <a:t>α)	… </a:t>
            </a:r>
            <a:r>
              <a:rPr lang="el-GR" sz="2600" b="0" dirty="0">
                <a:solidFill>
                  <a:srgbClr val="FF0000"/>
                </a:solidFill>
              </a:rPr>
              <a:t>06-2024</a:t>
            </a:r>
            <a:r>
              <a:rPr lang="el-GR" sz="2600" b="0" dirty="0">
                <a:solidFill>
                  <a:schemeClr val="accent1">
                    <a:lumMod val="75000"/>
                  </a:schemeClr>
                </a:solidFill>
              </a:rPr>
              <a:t> (αντί για 05-2024) η ολοκλήρωση της διαδικασίας «μεταφοράς» και 	«</a:t>
            </a:r>
            <a:r>
              <a:rPr lang="el-GR" sz="2600" b="0" dirty="0" err="1">
                <a:solidFill>
                  <a:schemeClr val="accent1">
                    <a:lumMod val="75000"/>
                  </a:schemeClr>
                </a:solidFill>
              </a:rPr>
              <a:t>τμηματοποίησης</a:t>
            </a:r>
            <a:r>
              <a:rPr lang="el-GR" sz="2600" b="0" dirty="0">
                <a:solidFill>
                  <a:schemeClr val="accent1">
                    <a:lumMod val="75000"/>
                  </a:schemeClr>
                </a:solidFill>
              </a:rPr>
              <a:t>» έργων.</a:t>
            </a:r>
          </a:p>
          <a:p>
            <a:pPr algn="just">
              <a:lnSpc>
                <a:spcPct val="100000"/>
              </a:lnSpc>
              <a:spcBef>
                <a:spcPts val="1800"/>
              </a:spcBef>
              <a:tabLst>
                <a:tab pos="720725" algn="l"/>
              </a:tabLst>
            </a:pPr>
            <a:r>
              <a:rPr lang="el-GR" sz="2600" b="0" dirty="0">
                <a:solidFill>
                  <a:schemeClr val="accent1">
                    <a:lumMod val="75000"/>
                  </a:schemeClr>
                </a:solidFill>
              </a:rPr>
              <a:t>β)	</a:t>
            </a:r>
            <a:r>
              <a:rPr lang="el-GR" sz="2600" dirty="0">
                <a:solidFill>
                  <a:schemeClr val="accent1">
                    <a:lumMod val="75000"/>
                  </a:schemeClr>
                </a:solidFill>
              </a:rPr>
              <a:t>10-2024</a:t>
            </a:r>
            <a:r>
              <a:rPr lang="el-GR" sz="2600" b="0" dirty="0">
                <a:solidFill>
                  <a:schemeClr val="accent1">
                    <a:lumMod val="75000"/>
                  </a:schemeClr>
                </a:solidFill>
              </a:rPr>
              <a:t> – Καταχώρηση όλων των επιλέξιμων δαπανών (έχει εφαρμογή στις 	δράσεις	Κρατικών Ενισχύσεων)</a:t>
            </a:r>
          </a:p>
          <a:p>
            <a:pPr algn="just">
              <a:lnSpc>
                <a:spcPct val="100000"/>
              </a:lnSpc>
              <a:spcBef>
                <a:spcPts val="1800"/>
              </a:spcBef>
              <a:tabLst>
                <a:tab pos="720725" algn="l"/>
              </a:tabLst>
            </a:pPr>
            <a:r>
              <a:rPr lang="el-GR" sz="2600" b="0" dirty="0">
                <a:solidFill>
                  <a:schemeClr val="accent1">
                    <a:lumMod val="75000"/>
                  </a:schemeClr>
                </a:solidFill>
              </a:rPr>
              <a:t>γ)	</a:t>
            </a:r>
            <a:r>
              <a:rPr lang="el-GR" sz="2600" dirty="0">
                <a:solidFill>
                  <a:schemeClr val="accent1">
                    <a:lumMod val="75000"/>
                  </a:schemeClr>
                </a:solidFill>
              </a:rPr>
              <a:t>12-2024</a:t>
            </a:r>
            <a:r>
              <a:rPr lang="el-GR" sz="2600" b="0" dirty="0">
                <a:solidFill>
                  <a:schemeClr val="accent1">
                    <a:lumMod val="75000"/>
                  </a:schemeClr>
                </a:solidFill>
              </a:rPr>
              <a:t> – Αποφάσεις Ολοκλήρωσης των έργων (κλείσιμο ελέγχων, ανοικτών 	συστάσεων, επανεξέτασης </a:t>
            </a:r>
            <a:r>
              <a:rPr lang="el-GR" sz="2600" b="0" dirty="0" err="1">
                <a:solidFill>
                  <a:schemeClr val="accent1">
                    <a:lumMod val="75000"/>
                  </a:schemeClr>
                </a:solidFill>
              </a:rPr>
              <a:t>ΕΣΠΕΛ</a:t>
            </a:r>
            <a:r>
              <a:rPr lang="el-GR" sz="2600" b="0" dirty="0">
                <a:solidFill>
                  <a:schemeClr val="accent1">
                    <a:lumMod val="75000"/>
                  </a:schemeClr>
                </a:solidFill>
              </a:rPr>
              <a:t>, εξέτασης καταγγελιών). </a:t>
            </a:r>
          </a:p>
          <a:p>
            <a:pPr marL="720725" indent="-720725" algn="just">
              <a:lnSpc>
                <a:spcPct val="100000"/>
              </a:lnSpc>
              <a:tabLst>
                <a:tab pos="720725" algn="l"/>
              </a:tabLst>
            </a:pPr>
            <a:r>
              <a:rPr lang="el-GR" sz="2600" b="0" dirty="0">
                <a:solidFill>
                  <a:schemeClr val="accent1">
                    <a:lumMod val="75000"/>
                  </a:schemeClr>
                </a:solidFill>
              </a:rPr>
              <a:t>	</a:t>
            </a:r>
            <a:r>
              <a:rPr lang="el-GR" sz="2600" b="0" i="1" dirty="0">
                <a:solidFill>
                  <a:schemeClr val="accent1">
                    <a:lumMod val="75000"/>
                  </a:schemeClr>
                </a:solidFill>
              </a:rPr>
              <a:t>έχουν εκδοθεί αποφάσεις ολοκλήρωσης για τις 6</a:t>
            </a:r>
            <a:r>
              <a:rPr lang="en-US" sz="2600" b="0" i="1" dirty="0">
                <a:solidFill>
                  <a:schemeClr val="accent1">
                    <a:lumMod val="75000"/>
                  </a:schemeClr>
                </a:solidFill>
              </a:rPr>
              <a:t>9</a:t>
            </a:r>
            <a:r>
              <a:rPr lang="el-GR" sz="2600" b="0" i="1" dirty="0">
                <a:solidFill>
                  <a:schemeClr val="accent1">
                    <a:lumMod val="75000"/>
                  </a:schemeClr>
                </a:solidFill>
              </a:rPr>
              <a:t> από τα 34</a:t>
            </a:r>
            <a:r>
              <a:rPr lang="en-US" sz="2600" b="0" i="1" dirty="0">
                <a:solidFill>
                  <a:schemeClr val="accent1">
                    <a:lumMod val="75000"/>
                  </a:schemeClr>
                </a:solidFill>
              </a:rPr>
              <a:t>4</a:t>
            </a:r>
            <a:r>
              <a:rPr lang="el-GR" sz="2600" b="0" i="1" dirty="0">
                <a:solidFill>
                  <a:schemeClr val="accent1">
                    <a:lumMod val="75000"/>
                  </a:schemeClr>
                </a:solidFill>
              </a:rPr>
              <a:t> πράξεις του προγράμματος (…20%)</a:t>
            </a:r>
          </a:p>
          <a:p>
            <a:pPr marL="720725" indent="-720725" algn="just">
              <a:lnSpc>
                <a:spcPct val="100000"/>
              </a:lnSpc>
              <a:spcBef>
                <a:spcPts val="1800"/>
              </a:spcBef>
              <a:tabLst>
                <a:tab pos="720725" algn="l"/>
              </a:tabLst>
            </a:pPr>
            <a:r>
              <a:rPr lang="el-GR" sz="2600" b="0" dirty="0">
                <a:solidFill>
                  <a:schemeClr val="accent1">
                    <a:lumMod val="75000"/>
                  </a:schemeClr>
                </a:solidFill>
              </a:rPr>
              <a:t>δ)	</a:t>
            </a:r>
            <a:r>
              <a:rPr lang="el-GR" sz="2600" dirty="0">
                <a:solidFill>
                  <a:schemeClr val="accent1">
                    <a:lumMod val="75000"/>
                  </a:schemeClr>
                </a:solidFill>
              </a:rPr>
              <a:t>12-2025</a:t>
            </a:r>
            <a:r>
              <a:rPr lang="el-GR" sz="2600" b="0" dirty="0">
                <a:solidFill>
                  <a:schemeClr val="accent1">
                    <a:lumMod val="75000"/>
                  </a:schemeClr>
                </a:solidFill>
              </a:rPr>
              <a:t> υποβολή όλων των εγγράφων κλεισίματος στην Ευρωπαϊκή Επιτροπή για την οριστική ολοκλήρωση του </a:t>
            </a:r>
            <a:r>
              <a:rPr lang="el-GR" sz="2600" b="0" dirty="0" err="1">
                <a:solidFill>
                  <a:schemeClr val="accent1">
                    <a:lumMod val="75000"/>
                  </a:schemeClr>
                </a:solidFill>
              </a:rPr>
              <a:t>ΕΠ</a:t>
            </a:r>
            <a:r>
              <a:rPr lang="el-GR" sz="2600" b="0" dirty="0">
                <a:solidFill>
                  <a:schemeClr val="accent1">
                    <a:lumMod val="75000"/>
                  </a:schemeClr>
                </a:solidFill>
              </a:rPr>
              <a:t> ΑΜΘ 2014-2020.</a:t>
            </a:r>
          </a:p>
        </p:txBody>
      </p:sp>
    </p:spTree>
    <p:extLst>
      <p:ext uri="{BB962C8B-B14F-4D97-AF65-F5344CB8AC3E}">
        <p14:creationId xmlns:p14="http://schemas.microsoft.com/office/powerpoint/2010/main" val="1799565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checkerboard(across)">
                                      <p:cBhvr>
                                        <p:cTn id="10"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1"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8408" y="319177"/>
            <a:ext cx="2820837" cy="1414732"/>
          </a:xfrm>
          <a:prstGeom prst="rect">
            <a:avLst/>
          </a:prstGeom>
          <a:solidFill>
            <a:srgbClr val="0D4F8C"/>
          </a:solidFill>
        </p:spPr>
        <p:txBody>
          <a:bodyPr wrap="square" rtlCol="0">
            <a:spAutoFit/>
          </a:bodyPr>
          <a:lstStyle/>
          <a:p>
            <a:endParaRPr lang="el-GR" dirty="0"/>
          </a:p>
        </p:txBody>
      </p:sp>
      <p:sp>
        <p:nvSpPr>
          <p:cNvPr id="2" name="Τίτλος 1">
            <a:extLst>
              <a:ext uri="{FF2B5EF4-FFF2-40B4-BE49-F238E27FC236}">
                <a16:creationId xmlns:a16="http://schemas.microsoft.com/office/drawing/2014/main" id="{4EA2F15A-455E-E61D-541D-C3483ADD1525}"/>
              </a:ext>
            </a:extLst>
          </p:cNvPr>
          <p:cNvSpPr>
            <a:spLocks noGrp="1"/>
          </p:cNvSpPr>
          <p:nvPr>
            <p:ph type="ctrTitle"/>
          </p:nvPr>
        </p:nvSpPr>
        <p:spPr>
          <a:xfrm>
            <a:off x="0" y="570901"/>
            <a:ext cx="12192000" cy="1463675"/>
          </a:xfrm>
        </p:spPr>
        <p:txBody>
          <a:bodyPr anchor="ctr">
            <a:noAutofit/>
          </a:bodyPr>
          <a:lstStyle/>
          <a:p>
            <a:pPr algn="ctr">
              <a:lnSpc>
                <a:spcPct val="120000"/>
              </a:lnSpc>
            </a:pPr>
            <a:r>
              <a:rPr lang="el-GR" sz="2800" b="1" dirty="0"/>
              <a:t>Πορεία Υλοποίησης Προγράμματος </a:t>
            </a:r>
            <a:br>
              <a:rPr lang="el-GR" sz="2800" b="1" dirty="0"/>
            </a:br>
            <a:r>
              <a:rPr lang="el-GR" sz="2800" b="1" dirty="0"/>
              <a:t>«Ανατολική Μακεδονία, Θράκη» 2021-2027 και</a:t>
            </a:r>
            <a:br>
              <a:rPr lang="el-GR" sz="2800" b="1" dirty="0"/>
            </a:br>
            <a:r>
              <a:rPr lang="el-GR" sz="2800" b="1" dirty="0"/>
              <a:t>Ενημέρωση για τις αναγκαίες τροποποίησες</a:t>
            </a:r>
            <a:endParaRPr lang="el-GR" sz="2400" dirty="0"/>
          </a:p>
        </p:txBody>
      </p:sp>
      <p:sp>
        <p:nvSpPr>
          <p:cNvPr id="3" name="Υπότιτλος 2">
            <a:extLst>
              <a:ext uri="{FF2B5EF4-FFF2-40B4-BE49-F238E27FC236}">
                <a16:creationId xmlns:a16="http://schemas.microsoft.com/office/drawing/2014/main" id="{AF4C35F4-0304-55DE-B493-0D5FA8737181}"/>
              </a:ext>
            </a:extLst>
          </p:cNvPr>
          <p:cNvSpPr>
            <a:spLocks noGrp="1"/>
          </p:cNvSpPr>
          <p:nvPr>
            <p:ph type="subTitle" idx="1"/>
          </p:nvPr>
        </p:nvSpPr>
        <p:spPr>
          <a:xfrm>
            <a:off x="1500122" y="2774599"/>
            <a:ext cx="4412998" cy="803707"/>
          </a:xfrm>
        </p:spPr>
        <p:txBody>
          <a:bodyPr>
            <a:normAutofit fontScale="92500"/>
          </a:bodyPr>
          <a:lstStyle/>
          <a:p>
            <a:r>
              <a:rPr lang="el-GR" sz="1700" b="1" dirty="0">
                <a:solidFill>
                  <a:srgbClr val="00BFE0"/>
                </a:solidFill>
              </a:rPr>
              <a:t>3η Συνεδρίαση Επιτροπής Παρακολούθησης</a:t>
            </a:r>
          </a:p>
          <a:p>
            <a:r>
              <a:rPr lang="el-GR" b="1" dirty="0">
                <a:solidFill>
                  <a:srgbClr val="00BFE0"/>
                </a:solidFill>
              </a:rPr>
              <a:t>Καβάλα, 30/0</a:t>
            </a:r>
            <a:r>
              <a:rPr lang="en-US" b="1" dirty="0">
                <a:solidFill>
                  <a:srgbClr val="00BFE0"/>
                </a:solidFill>
              </a:rPr>
              <a:t>5</a:t>
            </a:r>
            <a:r>
              <a:rPr lang="el-GR" b="1" dirty="0">
                <a:solidFill>
                  <a:srgbClr val="00BFE0"/>
                </a:solidFill>
              </a:rPr>
              <a:t>/2024</a:t>
            </a:r>
          </a:p>
        </p:txBody>
      </p:sp>
      <p:sp>
        <p:nvSpPr>
          <p:cNvPr id="8" name="7 - TextBox">
            <a:extLst>
              <a:ext uri="{FF2B5EF4-FFF2-40B4-BE49-F238E27FC236}">
                <a16:creationId xmlns:a16="http://schemas.microsoft.com/office/drawing/2014/main" id="{36796C4E-3A2D-4EC5-CE99-A5D7E00A7E3B}"/>
              </a:ext>
            </a:extLst>
          </p:cNvPr>
          <p:cNvSpPr txBox="1">
            <a:spLocks noChangeArrowheads="1"/>
          </p:cNvSpPr>
          <p:nvPr/>
        </p:nvSpPr>
        <p:spPr bwMode="auto">
          <a:xfrm>
            <a:off x="8100205" y="5637866"/>
            <a:ext cx="4091795"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80000"/>
              <a:buFont typeface="Wingdings" panose="05000000000000000000" pitchFamily="2" charset="2"/>
              <a:buChar char="Ø"/>
              <a:defRPr sz="3200">
                <a:solidFill>
                  <a:schemeClr val="tx1"/>
                </a:solidFill>
                <a:latin typeface="Arial" panose="020B0604020202020204" pitchFamily="34" charset="0"/>
              </a:defRPr>
            </a:lvl1pPr>
            <a:lvl2pPr marL="742950" indent="-285750">
              <a:spcBef>
                <a:spcPct val="20000"/>
              </a:spcBef>
              <a:buClr>
                <a:schemeClr val="tx2"/>
              </a:buClr>
              <a:buSzPct val="50000"/>
              <a:buFont typeface="Wingdings" panose="05000000000000000000" pitchFamily="2" charset="2"/>
              <a:buChar char="l"/>
              <a:defRPr sz="2800">
                <a:solidFill>
                  <a:schemeClr val="tx1"/>
                </a:solidFill>
                <a:latin typeface="Arial" panose="020B0604020202020204" pitchFamily="34" charset="0"/>
              </a:defRPr>
            </a:lvl2pPr>
            <a:lvl3pPr marL="1143000" indent="-228600">
              <a:spcBef>
                <a:spcPct val="20000"/>
              </a:spcBef>
              <a:buClr>
                <a:schemeClr val="accent2"/>
              </a:buClr>
              <a:buChar char="•"/>
              <a:defRPr sz="2400">
                <a:solidFill>
                  <a:schemeClr val="tx1"/>
                </a:solidFill>
                <a:latin typeface="Arial" panose="020B0604020202020204" pitchFamily="34" charset="0"/>
              </a:defRPr>
            </a:lvl3pPr>
            <a:lvl4pPr marL="1600200" indent="-228600">
              <a:spcBef>
                <a:spcPct val="20000"/>
              </a:spcBef>
              <a:buClr>
                <a:schemeClr val="folHlink"/>
              </a:buClr>
              <a:buSzPct val="50000"/>
              <a:buFont typeface="Wingdings" panose="05000000000000000000" pitchFamily="2" charset="2"/>
              <a:buChar char="l"/>
              <a:defRPr sz="2000">
                <a:solidFill>
                  <a:schemeClr val="tx1"/>
                </a:solidFill>
                <a:latin typeface="Arial" panose="020B0604020202020204" pitchFamily="34" charset="0"/>
              </a:defRPr>
            </a:lvl4pPr>
            <a:lvl5pPr marL="2057400" indent="-228600">
              <a:spcBef>
                <a:spcPct val="20000"/>
              </a:spcBef>
              <a:buClr>
                <a:schemeClr val="hlink"/>
              </a:buClr>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Char char="•"/>
              <a:defRPr sz="2000">
                <a:solidFill>
                  <a:schemeClr val="tx1"/>
                </a:solidFill>
                <a:latin typeface="Arial" panose="020B0604020202020204" pitchFamily="34" charset="0"/>
              </a:defRPr>
            </a:lvl9pPr>
          </a:lstStyle>
          <a:p>
            <a:pPr eaLnBrk="1" hangingPunct="1">
              <a:spcBef>
                <a:spcPct val="0"/>
              </a:spcBef>
              <a:buClrTx/>
              <a:buSzTx/>
              <a:buFontTx/>
              <a:buNone/>
            </a:pPr>
            <a:r>
              <a:rPr lang="el-GR" altLang="el-GR" sz="1800" b="1" dirty="0">
                <a:solidFill>
                  <a:srgbClr val="144E8C"/>
                </a:solidFill>
                <a:latin typeface="Calibri" panose="020F0502020204030204" pitchFamily="34" charset="0"/>
                <a:cs typeface="Arial" panose="020B0604020202020204" pitchFamily="34" charset="0"/>
              </a:rPr>
              <a:t>Παναγιώτης </a:t>
            </a:r>
            <a:r>
              <a:rPr lang="el-GR" altLang="el-GR" sz="1800" b="1" dirty="0" err="1">
                <a:solidFill>
                  <a:srgbClr val="144E8C"/>
                </a:solidFill>
                <a:latin typeface="Calibri" panose="020F0502020204030204" pitchFamily="34" charset="0"/>
                <a:cs typeface="Arial" panose="020B0604020202020204" pitchFamily="34" charset="0"/>
              </a:rPr>
              <a:t>Κουδουμάκης</a:t>
            </a:r>
            <a:endParaRPr lang="en-US" altLang="el-GR" sz="1800" b="1" dirty="0">
              <a:solidFill>
                <a:srgbClr val="144E8C"/>
              </a:solidFill>
              <a:latin typeface="Calibri" panose="020F0502020204030204" pitchFamily="34" charset="0"/>
              <a:cs typeface="Arial" panose="020B0604020202020204" pitchFamily="34" charset="0"/>
            </a:endParaRPr>
          </a:p>
          <a:p>
            <a:pPr eaLnBrk="1" hangingPunct="1">
              <a:spcBef>
                <a:spcPct val="0"/>
              </a:spcBef>
              <a:buClrTx/>
              <a:buSzTx/>
              <a:buFontTx/>
              <a:buNone/>
            </a:pPr>
            <a:r>
              <a:rPr lang="el-GR" altLang="el-GR" sz="1600" dirty="0">
                <a:solidFill>
                  <a:srgbClr val="144E8C"/>
                </a:solidFill>
                <a:latin typeface="Calibri" panose="020F0502020204030204" pitchFamily="34" charset="0"/>
                <a:cs typeface="Arial" panose="020B0604020202020204" pitchFamily="34" charset="0"/>
              </a:rPr>
              <a:t>Προϊστάμενος</a:t>
            </a:r>
            <a:endParaRPr lang="en-US" altLang="el-GR" sz="1600" dirty="0">
              <a:solidFill>
                <a:srgbClr val="144E8C"/>
              </a:solidFill>
              <a:latin typeface="Calibri" panose="020F0502020204030204" pitchFamily="34" charset="0"/>
              <a:cs typeface="Arial" panose="020B0604020202020204" pitchFamily="34" charset="0"/>
            </a:endParaRPr>
          </a:p>
          <a:p>
            <a:pPr eaLnBrk="1" hangingPunct="1">
              <a:spcBef>
                <a:spcPct val="0"/>
              </a:spcBef>
              <a:buClrTx/>
              <a:buSzTx/>
              <a:buFontTx/>
              <a:buNone/>
            </a:pPr>
            <a:r>
              <a:rPr lang="el-GR" altLang="el-GR" sz="1600" dirty="0">
                <a:solidFill>
                  <a:srgbClr val="144E8C"/>
                </a:solidFill>
                <a:latin typeface="Calibri" panose="020F0502020204030204" pitchFamily="34" charset="0"/>
                <a:cs typeface="Arial" panose="020B0604020202020204" pitchFamily="34" charset="0"/>
              </a:rPr>
              <a:t>Ειδικής Υπηρεσίας Διαχείρισης</a:t>
            </a:r>
            <a:r>
              <a:rPr lang="en-US" altLang="el-GR" sz="1600" dirty="0">
                <a:solidFill>
                  <a:srgbClr val="144E8C"/>
                </a:solidFill>
                <a:latin typeface="Calibri" panose="020F0502020204030204" pitchFamily="34" charset="0"/>
                <a:cs typeface="Arial" panose="020B0604020202020204" pitchFamily="34" charset="0"/>
              </a:rPr>
              <a:t> </a:t>
            </a:r>
            <a:r>
              <a:rPr lang="el-GR" altLang="el-GR" sz="1600" dirty="0">
                <a:solidFill>
                  <a:srgbClr val="144E8C"/>
                </a:solidFill>
                <a:latin typeface="Calibri" panose="020F0502020204030204" pitchFamily="34" charset="0"/>
                <a:cs typeface="Arial" panose="020B0604020202020204" pitchFamily="34" charset="0"/>
              </a:rPr>
              <a:t>Προγράμματος «Ανατολική Μακεδονία, Θράκη»</a:t>
            </a:r>
          </a:p>
        </p:txBody>
      </p:sp>
      <p:pic>
        <p:nvPicPr>
          <p:cNvPr id="5" name="Εικόνα 4" descr="Εικόνα που περιέχει κείμενο, γραμματοσειρά, στιγμιότυπο οθόνης&#10;&#10;Περιγραφή που δημιουργήθηκε αυτόματα">
            <a:extLst>
              <a:ext uri="{FF2B5EF4-FFF2-40B4-BE49-F238E27FC236}">
                <a16:creationId xmlns:a16="http://schemas.microsoft.com/office/drawing/2014/main" id="{C6D72732-E87A-1E23-01FE-5932187FF3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408" y="5857489"/>
            <a:ext cx="3794271" cy="668749"/>
          </a:xfrm>
          <a:prstGeom prst="rect">
            <a:avLst/>
          </a:prstGeom>
        </p:spPr>
      </p:pic>
    </p:spTree>
    <p:extLst>
      <p:ext uri="{BB962C8B-B14F-4D97-AF65-F5344CB8AC3E}">
        <p14:creationId xmlns:p14="http://schemas.microsoft.com/office/powerpoint/2010/main" val="3454006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checkerboard(across)">
                                      <p:cBhvr>
                                        <p:cTn id="10" dur="500"/>
                                        <p:tgtEl>
                                          <p:spTgt spid="3">
                                            <p:txEl>
                                              <p:pRg st="0" end="0"/>
                                            </p:txEl>
                                          </p:spTgt>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checkerboard(across)">
                                      <p:cBhvr>
                                        <p:cTn id="13" dur="500"/>
                                        <p:tgtEl>
                                          <p:spTgt spid="3">
                                            <p:txEl>
                                              <p:pRg st="1" end="1"/>
                                            </p:txEl>
                                          </p:spTgt>
                                        </p:tgtEl>
                                      </p:cBhvr>
                                    </p:animEffect>
                                  </p:childTnLst>
                                </p:cTn>
                              </p:par>
                              <p:par>
                                <p:cTn id="14" presetID="5" presetClass="entr" presetSubtype="10"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checkerboard(across)">
                                      <p:cBhvr>
                                        <p:cTn id="1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8"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Τίτλος 12"/>
          <p:cNvSpPr>
            <a:spLocks noGrp="1"/>
          </p:cNvSpPr>
          <p:nvPr>
            <p:ph type="title"/>
          </p:nvPr>
        </p:nvSpPr>
        <p:spPr>
          <a:xfrm>
            <a:off x="1255036" y="415415"/>
            <a:ext cx="9509760" cy="487197"/>
          </a:xfrm>
        </p:spPr>
        <p:txBody>
          <a:bodyPr rtlCol="0">
            <a:noAutofit/>
          </a:bodyPr>
          <a:lstStyle/>
          <a:p>
            <a:pPr algn="ctr" rtl="0"/>
            <a:r>
              <a:rPr lang="el-GR" sz="3000" u="sng" dirty="0">
                <a:solidFill>
                  <a:schemeClr val="accent5"/>
                </a:solidFill>
                <a:latin typeface="+mn-lt"/>
              </a:rPr>
              <a:t>Πρόγραμμα ΑΜΘ 2021-2027</a:t>
            </a:r>
            <a:endParaRPr lang="el-GR" sz="3000" dirty="0">
              <a:solidFill>
                <a:schemeClr val="accent5"/>
              </a:solidFill>
              <a:latin typeface="+mn-lt"/>
            </a:endParaRPr>
          </a:p>
        </p:txBody>
      </p:sp>
      <p:sp>
        <p:nvSpPr>
          <p:cNvPr id="8" name="Θέση περιεχομένου 13">
            <a:extLst>
              <a:ext uri="{FF2B5EF4-FFF2-40B4-BE49-F238E27FC236}">
                <a16:creationId xmlns:a16="http://schemas.microsoft.com/office/drawing/2014/main" id="{6FCA0AF1-FFA3-436C-A2A4-6CA79E5CCC95}"/>
              </a:ext>
            </a:extLst>
          </p:cNvPr>
          <p:cNvSpPr txBox="1">
            <a:spLocks/>
          </p:cNvSpPr>
          <p:nvPr/>
        </p:nvSpPr>
        <p:spPr>
          <a:xfrm>
            <a:off x="901505" y="1814028"/>
            <a:ext cx="8879206" cy="606117"/>
          </a:xfrm>
          <a:prstGeom prst="rect">
            <a:avLst/>
          </a:prstGeom>
        </p:spPr>
        <p:txBody>
          <a:bodyPr vert="horz" lIns="91440" tIns="45720" rIns="91440" bIns="45720" rtlCol="0">
            <a:normAutofit/>
          </a:bodyPr>
          <a:lstStyle>
            <a:lvl1pPr marL="274320" indent="-228600" algn="l" defTabSz="914400" rtl="0" eaLnBrk="1" latinLnBrk="0" hangingPunct="1">
              <a:lnSpc>
                <a:spcPct val="90000"/>
              </a:lnSpc>
              <a:spcBef>
                <a:spcPts val="1800"/>
              </a:spcBef>
              <a:buSzPct val="80000"/>
              <a:buFont typeface="Arial" pitchFamily="34" charset="0"/>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Arial"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Arial" pitchFamily="34" charset="0"/>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Font typeface="Arial" pitchFamily="34" charset="0"/>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Font typeface="Arial" pitchFamily="34" charset="0"/>
              <a:buChar char="•"/>
              <a:defRPr sz="1400" kern="1200" baseline="0">
                <a:solidFill>
                  <a:schemeClr val="tx1"/>
                </a:solidFill>
                <a:latin typeface="+mn-lt"/>
                <a:ea typeface="+mn-ea"/>
                <a:cs typeface="+mn-cs"/>
              </a:defRPr>
            </a:lvl7pPr>
            <a:lvl8pPr marL="2514600" indent="-228600" algn="l" defTabSz="914400" rtl="0" eaLnBrk="1" latinLnBrk="0" hangingPunct="1">
              <a:lnSpc>
                <a:spcPct val="90000"/>
              </a:lnSpc>
              <a:spcBef>
                <a:spcPts val="800"/>
              </a:spcBef>
              <a:buFont typeface="Arial" pitchFamily="34" charset="0"/>
              <a:buChar char="•"/>
              <a:defRPr sz="1400" kern="1200" baseline="0">
                <a:solidFill>
                  <a:schemeClr val="tx1"/>
                </a:solidFill>
                <a:latin typeface="+mn-lt"/>
                <a:ea typeface="+mn-ea"/>
                <a:cs typeface="+mn-cs"/>
              </a:defRPr>
            </a:lvl8pPr>
            <a:lvl9pPr marL="2834640" indent="-228600" algn="l" defTabSz="914400" rtl="0" eaLnBrk="1" latinLnBrk="0" hangingPunct="1">
              <a:lnSpc>
                <a:spcPct val="90000"/>
              </a:lnSpc>
              <a:spcBef>
                <a:spcPts val="800"/>
              </a:spcBef>
              <a:buFont typeface="Arial" pitchFamily="34" charset="0"/>
              <a:buChar char="•"/>
              <a:defRPr sz="1400" kern="1200" baseline="0">
                <a:solidFill>
                  <a:schemeClr val="tx1"/>
                </a:solidFill>
                <a:latin typeface="+mn-lt"/>
                <a:ea typeface="+mn-ea"/>
                <a:cs typeface="+mn-cs"/>
              </a:defRPr>
            </a:lvl9pPr>
          </a:lstStyle>
          <a:p>
            <a:pPr marL="45720" marR="0" lvl="0" indent="0" algn="just" defTabSz="914400" rtl="0" eaLnBrk="1" fontAlgn="auto" latinLnBrk="0" hangingPunct="1">
              <a:lnSpc>
                <a:spcPct val="90000"/>
              </a:lnSpc>
              <a:spcBef>
                <a:spcPts val="1800"/>
              </a:spcBef>
              <a:spcAft>
                <a:spcPts val="0"/>
              </a:spcAft>
              <a:buClrTx/>
              <a:buSzPct val="80000"/>
              <a:buFont typeface="Arial" pitchFamily="34" charset="0"/>
              <a:buNone/>
              <a:tabLst/>
              <a:defRPr/>
            </a:pPr>
            <a:endParaRPr kumimoji="0" lang="el-GR" sz="2000" b="1" i="0" u="none" strike="noStrike" kern="1200" cap="none" spc="0" normalizeH="0" baseline="0" noProof="0" dirty="0">
              <a:ln>
                <a:noFill/>
              </a:ln>
              <a:solidFill>
                <a:srgbClr val="800000"/>
              </a:solidFill>
              <a:effectLst/>
              <a:uLnTx/>
              <a:uFillTx/>
              <a:ea typeface="+mn-ea"/>
              <a:cs typeface="+mn-cs"/>
            </a:endParaRPr>
          </a:p>
        </p:txBody>
      </p:sp>
      <p:sp>
        <p:nvSpPr>
          <p:cNvPr id="3" name="Ορθογώνιο 2">
            <a:extLst>
              <a:ext uri="{FF2B5EF4-FFF2-40B4-BE49-F238E27FC236}">
                <a16:creationId xmlns:a16="http://schemas.microsoft.com/office/drawing/2014/main" id="{D3510E3E-251D-49C1-8FA9-FEF1098BB096}"/>
              </a:ext>
            </a:extLst>
          </p:cNvPr>
          <p:cNvSpPr/>
          <p:nvPr/>
        </p:nvSpPr>
        <p:spPr>
          <a:xfrm>
            <a:off x="0" y="1131472"/>
            <a:ext cx="12192000" cy="64338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l-GR" sz="2400" b="1" i="0" u="none" strike="noStrike" kern="1200" cap="none" spc="0" normalizeH="0" baseline="0" noProof="0" dirty="0">
                <a:ln>
                  <a:noFill/>
                </a:ln>
                <a:solidFill>
                  <a:prstClr val="white"/>
                </a:solidFill>
                <a:effectLst/>
                <a:uLnTx/>
                <a:uFillTx/>
                <a:ea typeface="+mn-ea"/>
                <a:cs typeface="+mn-cs"/>
              </a:rPr>
              <a:t>639.098.844€</a:t>
            </a:r>
            <a:r>
              <a:rPr kumimoji="0" lang="el-GR" sz="2400" b="0" i="0" u="none" strike="noStrike" kern="1200" cap="none" spc="0" normalizeH="0" baseline="0" noProof="0" dirty="0">
                <a:ln>
                  <a:noFill/>
                </a:ln>
                <a:solidFill>
                  <a:prstClr val="white"/>
                </a:solidFill>
                <a:effectLst/>
                <a:uLnTx/>
                <a:uFillTx/>
                <a:ea typeface="+mn-ea"/>
                <a:cs typeface="+mn-cs"/>
              </a:rPr>
              <a:t> : Σύνολο Δημόσιας Δαπάνης</a:t>
            </a:r>
            <a:endParaRPr kumimoji="0" lang="el-GR" sz="2800" b="0" i="0" u="none" strike="noStrike" kern="1200" cap="none" spc="0" normalizeH="0" baseline="0" noProof="0" dirty="0">
              <a:ln>
                <a:noFill/>
              </a:ln>
              <a:solidFill>
                <a:prstClr val="white"/>
              </a:solidFill>
              <a:effectLst/>
              <a:uLnTx/>
              <a:uFillTx/>
              <a:ea typeface="+mn-ea"/>
              <a:cs typeface="+mn-cs"/>
            </a:endParaRPr>
          </a:p>
        </p:txBody>
      </p:sp>
      <p:graphicFrame>
        <p:nvGraphicFramePr>
          <p:cNvPr id="7" name="Γράφημα 6">
            <a:extLst>
              <a:ext uri="{FF2B5EF4-FFF2-40B4-BE49-F238E27FC236}">
                <a16:creationId xmlns:a16="http://schemas.microsoft.com/office/drawing/2014/main" id="{000A6C22-2D0D-44C2-8A99-C402E3D74769}"/>
              </a:ext>
            </a:extLst>
          </p:cNvPr>
          <p:cNvGraphicFramePr>
            <a:graphicFrameLocks/>
          </p:cNvGraphicFramePr>
          <p:nvPr>
            <p:extLst>
              <p:ext uri="{D42A27DB-BD31-4B8C-83A1-F6EECF244321}">
                <p14:modId xmlns:p14="http://schemas.microsoft.com/office/powerpoint/2010/main" val="1428133886"/>
              </p:ext>
            </p:extLst>
          </p:nvPr>
        </p:nvGraphicFramePr>
        <p:xfrm>
          <a:off x="1562100" y="1970587"/>
          <a:ext cx="9001125" cy="4887413"/>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580530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heckerboard(across)">
                                      <p:cBhvr>
                                        <p:cTn id="7" dur="500"/>
                                        <p:tgtEl>
                                          <p:spTgt spid="3"/>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checkerboard(across)">
                                      <p:cBhvr>
                                        <p:cTn id="10" dur="500"/>
                                        <p:tgtEl>
                                          <p:spTgt spid="13"/>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checkerboard(across)">
                                      <p:cBhvr>
                                        <p:cTn id="1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3" grpId="0" animBg="1"/>
      <p:bldGraphic spid="7" grpId="0">
        <p:bldAsOne/>
      </p:bldGraphic>
    </p:bldLst>
  </p:timing>
</p:sld>
</file>

<file path=ppt/slides/slide2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000" b="1" dirty="0">
                <a:solidFill>
                  <a:srgbClr val="144E8C"/>
                </a:solidFill>
                <a:effectLst/>
                <a:latin typeface="Calibri" panose="020F0502020204030204" pitchFamily="34" charset="0"/>
                <a:ea typeface="Times New Roman" panose="02020603050405020304" pitchFamily="18" charset="0"/>
              </a:rPr>
              <a:t>Κατανομή πόρων ΠεΠ ΑΜΘ 2021-2027 ανά Προτεραιότητα</a:t>
            </a:r>
            <a:endParaRPr lang="el-GR" sz="3000" dirty="0">
              <a:solidFill>
                <a:srgbClr val="144E8C"/>
              </a:solidFill>
            </a:endParaRPr>
          </a:p>
        </p:txBody>
      </p:sp>
      <p:pic>
        <p:nvPicPr>
          <p:cNvPr id="5" name="Εικόνα 4">
            <a:extLst>
              <a:ext uri="{FF2B5EF4-FFF2-40B4-BE49-F238E27FC236}">
                <a16:creationId xmlns:a16="http://schemas.microsoft.com/office/drawing/2014/main" id="{0590C4DC-5C60-17F2-18B1-4326F0D5CF8C}"/>
              </a:ext>
            </a:extLst>
          </p:cNvPr>
          <p:cNvPicPr>
            <a:picLocks noChangeAspect="1"/>
          </p:cNvPicPr>
          <p:nvPr/>
        </p:nvPicPr>
        <p:blipFill>
          <a:blip r:embed="rId2"/>
          <a:stretch>
            <a:fillRect/>
          </a:stretch>
        </p:blipFill>
        <p:spPr>
          <a:xfrm>
            <a:off x="1058348" y="597912"/>
            <a:ext cx="10075304" cy="6141202"/>
          </a:xfrm>
          <a:prstGeom prst="rect">
            <a:avLst/>
          </a:prstGeom>
        </p:spPr>
      </p:pic>
    </p:spTree>
    <p:extLst>
      <p:ext uri="{BB962C8B-B14F-4D97-AF65-F5344CB8AC3E}">
        <p14:creationId xmlns:p14="http://schemas.microsoft.com/office/powerpoint/2010/main" val="2415671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par>
                                <p:cTn id="8" presetID="5" presetClass="entr" presetSubtype="1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checkerboard(across)">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effectLst/>
                <a:latin typeface="Calibri" panose="020F0502020204030204" pitchFamily="34" charset="0"/>
                <a:ea typeface="Times New Roman" panose="02020603050405020304" pitchFamily="18" charset="0"/>
              </a:rPr>
              <a:t>Πρόοδος Υλοποίησης</a:t>
            </a:r>
            <a:endParaRPr lang="el-GR" sz="3400" dirty="0">
              <a:solidFill>
                <a:srgbClr val="144E8C"/>
              </a:solidFill>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pPr>
            <a:r>
              <a:rPr lang="el-GR" sz="2600" b="0" dirty="0">
                <a:solidFill>
                  <a:schemeClr val="accent1">
                    <a:lumMod val="75000"/>
                  </a:schemeClr>
                </a:solidFill>
              </a:rPr>
              <a:t>Λαμβάνοντας υπόψη ότι το ΠεΠ ΑΜΘ 2021-2027 εγκρίθηκε από την Ευρωπαϊκή Επιτροπή στις </a:t>
            </a:r>
            <a:r>
              <a:rPr lang="el-GR" sz="2600" dirty="0">
                <a:solidFill>
                  <a:schemeClr val="accent1">
                    <a:lumMod val="75000"/>
                  </a:schemeClr>
                </a:solidFill>
              </a:rPr>
              <a:t>05.09.2022</a:t>
            </a:r>
            <a:r>
              <a:rPr lang="el-GR" sz="2600" b="0" dirty="0">
                <a:solidFill>
                  <a:schemeClr val="accent1">
                    <a:lumMod val="75000"/>
                  </a:schemeClr>
                </a:solidFill>
              </a:rPr>
              <a:t>, το 2024 είναι το </a:t>
            </a:r>
            <a:r>
              <a:rPr lang="el-GR" sz="2600" u="sng" dirty="0">
                <a:solidFill>
                  <a:schemeClr val="accent1">
                    <a:lumMod val="75000"/>
                  </a:schemeClr>
                </a:solidFill>
              </a:rPr>
              <a:t>δεύτερο</a:t>
            </a:r>
            <a:r>
              <a:rPr lang="el-GR" sz="2600" b="0" dirty="0">
                <a:solidFill>
                  <a:schemeClr val="accent1">
                    <a:lumMod val="75000"/>
                  </a:schemeClr>
                </a:solidFill>
              </a:rPr>
              <a:t> έτος υλοποίησής του.</a:t>
            </a:r>
          </a:p>
        </p:txBody>
      </p:sp>
    </p:spTree>
    <p:extLst>
      <p:ext uri="{BB962C8B-B14F-4D97-AF65-F5344CB8AC3E}">
        <p14:creationId xmlns:p14="http://schemas.microsoft.com/office/powerpoint/2010/main" val="2343651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checkerboard(across)">
                                      <p:cBhvr>
                                        <p:cTn id="10"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1" grpId="0"/>
    </p:bldLst>
  </p:timing>
</p:sld>
</file>

<file path=ppt/slides/slide2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effectLst/>
                <a:latin typeface="Calibri" panose="020F0502020204030204" pitchFamily="34" charset="0"/>
                <a:ea typeface="Times New Roman" panose="02020603050405020304" pitchFamily="18" charset="0"/>
              </a:rPr>
              <a:t>Πρόοδος Υλοποίησης</a:t>
            </a:r>
            <a:endParaRPr lang="el-GR" sz="3400" dirty="0">
              <a:solidFill>
                <a:srgbClr val="144E8C"/>
              </a:solidFill>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pPr>
            <a:r>
              <a:rPr lang="el-GR" sz="2600" b="0" dirty="0">
                <a:solidFill>
                  <a:schemeClr val="accent1">
                    <a:lumMod val="75000"/>
                  </a:schemeClr>
                </a:solidFill>
              </a:rPr>
              <a:t>Οι προσκλήσεις αφορούν κύρια </a:t>
            </a:r>
            <a:r>
              <a:rPr lang="el-GR" sz="2600" dirty="0" err="1">
                <a:solidFill>
                  <a:schemeClr val="accent1">
                    <a:lumMod val="75000"/>
                  </a:schemeClr>
                </a:solidFill>
              </a:rPr>
              <a:t>τμηματοποιημένα</a:t>
            </a:r>
            <a:r>
              <a:rPr lang="el-GR" sz="2600" dirty="0">
                <a:solidFill>
                  <a:schemeClr val="accent1">
                    <a:lumMod val="75000"/>
                  </a:schemeClr>
                </a:solidFill>
              </a:rPr>
              <a:t> και </a:t>
            </a:r>
            <a:r>
              <a:rPr lang="el-GR" sz="2600" dirty="0" err="1">
                <a:solidFill>
                  <a:schemeClr val="accent1">
                    <a:lumMod val="75000"/>
                  </a:schemeClr>
                </a:solidFill>
              </a:rPr>
              <a:t>εμπροσθοβαρή</a:t>
            </a:r>
            <a:r>
              <a:rPr lang="el-GR" sz="2600" b="0" dirty="0">
                <a:solidFill>
                  <a:schemeClr val="accent1">
                    <a:lumMod val="75000"/>
                  </a:schemeClr>
                </a:solidFill>
              </a:rPr>
              <a:t> έργα αλλά και δράσεις </a:t>
            </a:r>
            <a:r>
              <a:rPr lang="el-GR" sz="2600" dirty="0">
                <a:solidFill>
                  <a:schemeClr val="accent1">
                    <a:lumMod val="75000"/>
                  </a:schemeClr>
                </a:solidFill>
              </a:rPr>
              <a:t>Τεχνικής Βοήθειας</a:t>
            </a:r>
            <a:r>
              <a:rPr lang="el-GR" sz="2600" b="0" dirty="0">
                <a:solidFill>
                  <a:schemeClr val="accent1">
                    <a:lumMod val="75000"/>
                  </a:schemeClr>
                </a:solidFill>
              </a:rPr>
              <a:t>. </a:t>
            </a:r>
          </a:p>
          <a:p>
            <a:pPr marL="358775" indent="-358775" algn="just">
              <a:lnSpc>
                <a:spcPct val="150000"/>
              </a:lnSpc>
              <a:buFontTx/>
              <a:buChar char="-"/>
            </a:pPr>
            <a:r>
              <a:rPr lang="el-GR" sz="2600" b="0" dirty="0">
                <a:solidFill>
                  <a:schemeClr val="accent1">
                    <a:lumMod val="75000"/>
                  </a:schemeClr>
                </a:solidFill>
              </a:rPr>
              <a:t>Έχουν εκδοθεί 47 προσκλήσεις (29 για το </a:t>
            </a:r>
            <a:r>
              <a:rPr lang="el-GR" sz="2600" b="0" dirty="0" err="1">
                <a:solidFill>
                  <a:schemeClr val="accent1">
                    <a:lumMod val="75000"/>
                  </a:schemeClr>
                </a:solidFill>
              </a:rPr>
              <a:t>ΕΤΠΑ</a:t>
            </a:r>
            <a:r>
              <a:rPr lang="el-GR" sz="2600" b="0" dirty="0">
                <a:solidFill>
                  <a:schemeClr val="accent1">
                    <a:lumMod val="75000"/>
                  </a:schemeClr>
                </a:solidFill>
              </a:rPr>
              <a:t> και 18 για το ΕΚΤ+)</a:t>
            </a:r>
          </a:p>
          <a:p>
            <a:pPr marL="358775" indent="-358775" algn="just">
              <a:lnSpc>
                <a:spcPct val="150000"/>
              </a:lnSpc>
              <a:buFontTx/>
              <a:buChar char="-"/>
            </a:pPr>
            <a:r>
              <a:rPr lang="el-GR" sz="2600" b="0" dirty="0">
                <a:solidFill>
                  <a:schemeClr val="accent1">
                    <a:lumMod val="75000"/>
                  </a:schemeClr>
                </a:solidFill>
              </a:rPr>
              <a:t>Έχουν ενταχθεί 162 πράξεις (115 του </a:t>
            </a:r>
            <a:r>
              <a:rPr lang="el-GR" sz="2600" b="0" dirty="0" err="1">
                <a:solidFill>
                  <a:schemeClr val="accent1">
                    <a:lumMod val="75000"/>
                  </a:schemeClr>
                </a:solidFill>
              </a:rPr>
              <a:t>ΕΤΠΑ</a:t>
            </a:r>
            <a:r>
              <a:rPr lang="el-GR" sz="2600" b="0" dirty="0">
                <a:solidFill>
                  <a:schemeClr val="accent1">
                    <a:lumMod val="75000"/>
                  </a:schemeClr>
                </a:solidFill>
              </a:rPr>
              <a:t> και 47 του ΕΚΤ+)</a:t>
            </a:r>
            <a:endParaRPr lang="en-US" sz="2600" b="0" dirty="0">
              <a:solidFill>
                <a:schemeClr val="accent1">
                  <a:lumMod val="75000"/>
                </a:schemeClr>
              </a:solidFill>
            </a:endParaRPr>
          </a:p>
          <a:p>
            <a:pPr algn="just">
              <a:lnSpc>
                <a:spcPct val="150000"/>
              </a:lnSpc>
              <a:tabLst>
                <a:tab pos="358775" algn="l"/>
              </a:tabLst>
            </a:pPr>
            <a:r>
              <a:rPr lang="el-GR" sz="2600" b="0" dirty="0">
                <a:solidFill>
                  <a:schemeClr val="accent1">
                    <a:lumMod val="75000"/>
                  </a:schemeClr>
                </a:solidFill>
              </a:rPr>
              <a:t>-	Έχουν προκηρυχθεί και </a:t>
            </a:r>
            <a:r>
              <a:rPr lang="el-GR" sz="2600" u="sng" dirty="0">
                <a:solidFill>
                  <a:schemeClr val="accent1">
                    <a:lumMod val="75000"/>
                  </a:schemeClr>
                </a:solidFill>
              </a:rPr>
              <a:t>9 νέες προσκλήσεις</a:t>
            </a:r>
            <a:r>
              <a:rPr lang="el-GR" sz="2600" b="0" dirty="0">
                <a:solidFill>
                  <a:schemeClr val="accent1">
                    <a:lumMod val="75000"/>
                  </a:schemeClr>
                </a:solidFill>
              </a:rPr>
              <a:t> συνολικού προϋπολογισμού </a:t>
            </a:r>
            <a:r>
              <a:rPr lang="el-GR" sz="2600" dirty="0">
                <a:solidFill>
                  <a:schemeClr val="accent1">
                    <a:lumMod val="75000"/>
                  </a:schemeClr>
                </a:solidFill>
              </a:rPr>
              <a:t>129,0 εκ. €.</a:t>
            </a:r>
          </a:p>
          <a:p>
            <a:pPr marL="457200" indent="-457200" algn="just">
              <a:lnSpc>
                <a:spcPct val="150000"/>
              </a:lnSpc>
              <a:buFontTx/>
              <a:buChar char="-"/>
              <a:tabLst>
                <a:tab pos="358775" algn="l"/>
              </a:tabLst>
            </a:pPr>
            <a:r>
              <a:rPr lang="el-GR" sz="2600" b="0" dirty="0">
                <a:solidFill>
                  <a:schemeClr val="accent1">
                    <a:lumMod val="75000"/>
                  </a:schemeClr>
                </a:solidFill>
              </a:rPr>
              <a:t>Προγραμματίζεται η έκδοση </a:t>
            </a:r>
            <a:r>
              <a:rPr lang="el-GR" sz="2600" u="sng" dirty="0">
                <a:solidFill>
                  <a:schemeClr val="accent1">
                    <a:lumMod val="75000"/>
                  </a:schemeClr>
                </a:solidFill>
              </a:rPr>
              <a:t>6 νέων προσκλήσεων</a:t>
            </a:r>
            <a:r>
              <a:rPr lang="el-GR" sz="2600" b="0" dirty="0">
                <a:solidFill>
                  <a:schemeClr val="accent1">
                    <a:lumMod val="75000"/>
                  </a:schemeClr>
                </a:solidFill>
              </a:rPr>
              <a:t> προϋπολογισμού </a:t>
            </a:r>
            <a:r>
              <a:rPr lang="el-GR" sz="2600" dirty="0">
                <a:solidFill>
                  <a:schemeClr val="accent1">
                    <a:lumMod val="75000"/>
                  </a:schemeClr>
                </a:solidFill>
              </a:rPr>
              <a:t>164,4 εκ. €</a:t>
            </a:r>
            <a:r>
              <a:rPr lang="el-GR" sz="2600" b="0" dirty="0">
                <a:solidFill>
                  <a:schemeClr val="accent1">
                    <a:lumMod val="75000"/>
                  </a:schemeClr>
                </a:solidFill>
              </a:rPr>
              <a:t>. (εκ των οποίων 5 προσκλήσεις 138,5 εκατ. € στο </a:t>
            </a:r>
            <a:r>
              <a:rPr lang="el-GR" sz="2600" b="0" dirty="0" err="1">
                <a:solidFill>
                  <a:schemeClr val="accent1">
                    <a:lumMod val="75000"/>
                  </a:schemeClr>
                </a:solidFill>
              </a:rPr>
              <a:t>ΕΤΠΑ</a:t>
            </a:r>
            <a:r>
              <a:rPr lang="el-GR" sz="2600" b="0" dirty="0">
                <a:solidFill>
                  <a:schemeClr val="accent1">
                    <a:lumMod val="75000"/>
                  </a:schemeClr>
                </a:solidFill>
              </a:rPr>
              <a:t>)</a:t>
            </a:r>
          </a:p>
          <a:p>
            <a:pPr algn="just">
              <a:lnSpc>
                <a:spcPct val="150000"/>
              </a:lnSpc>
            </a:pPr>
            <a:endParaRPr lang="el-GR" sz="2600" b="0" dirty="0">
              <a:solidFill>
                <a:schemeClr val="accent1">
                  <a:lumMod val="75000"/>
                </a:schemeClr>
              </a:solidFill>
            </a:endParaRPr>
          </a:p>
        </p:txBody>
      </p:sp>
    </p:spTree>
    <p:extLst>
      <p:ext uri="{BB962C8B-B14F-4D97-AF65-F5344CB8AC3E}">
        <p14:creationId xmlns:p14="http://schemas.microsoft.com/office/powerpoint/2010/main" val="39236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checkerboard(across)">
                                      <p:cBhvr>
                                        <p:cTn id="10"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1" grpId="0"/>
    </p:bldLst>
  </p:timing>
</p:sld>
</file>

<file path=ppt/slides/slide2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9" name="Εικόνα 8">
            <a:extLst>
              <a:ext uri="{FF2B5EF4-FFF2-40B4-BE49-F238E27FC236}">
                <a16:creationId xmlns:a16="http://schemas.microsoft.com/office/drawing/2014/main" id="{9F799B05-E234-0837-3A57-3EB005B2D5C0}"/>
              </a:ext>
            </a:extLst>
          </p:cNvPr>
          <p:cNvPicPr>
            <a:picLocks noChangeAspect="1"/>
          </p:cNvPicPr>
          <p:nvPr/>
        </p:nvPicPr>
        <p:blipFill rotWithShape="1">
          <a:blip r:embed="rId2"/>
          <a:srcRect t="4522" b="1907"/>
          <a:stretch/>
        </p:blipFill>
        <p:spPr>
          <a:xfrm>
            <a:off x="864000" y="720000"/>
            <a:ext cx="10440000" cy="5975247"/>
          </a:xfrm>
          <a:prstGeom prst="rect">
            <a:avLst/>
          </a:prstGeom>
        </p:spPr>
      </p:pic>
      <p:sp>
        <p:nvSpPr>
          <p:cNvPr id="6" name="Τίτλος 1">
            <a:extLst>
              <a:ext uri="{FF2B5EF4-FFF2-40B4-BE49-F238E27FC236}">
                <a16:creationId xmlns:a16="http://schemas.microsoft.com/office/drawing/2014/main" id="{9B629A48-E156-05CC-505D-1F71A07552EC}"/>
              </a:ext>
            </a:extLst>
          </p:cNvPr>
          <p:cNvSpPr txBox="1">
            <a:spLocks/>
          </p:cNvSpPr>
          <p:nvPr/>
        </p:nvSpPr>
        <p:spPr>
          <a:xfrm>
            <a:off x="0" y="0"/>
            <a:ext cx="12192000" cy="5979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19BEDE"/>
                </a:solidFill>
                <a:latin typeface="Trebuchet MS" panose="020B0603020202020204" pitchFamily="34" charset="0"/>
                <a:ea typeface="+mj-ea"/>
                <a:cs typeface="+mj-cs"/>
              </a:defRPr>
            </a:lvl1pPr>
          </a:lstStyle>
          <a:p>
            <a:pPr algn="ctr"/>
            <a:r>
              <a:rPr lang="el-GR" sz="3400" b="1" dirty="0">
                <a:solidFill>
                  <a:srgbClr val="144E8C"/>
                </a:solidFill>
                <a:latin typeface="Calibri" panose="020F0502020204030204" pitchFamily="34" charset="0"/>
                <a:ea typeface="Times New Roman" panose="02020603050405020304" pitchFamily="18" charset="0"/>
              </a:rPr>
              <a:t>Πρόοδος Υλοποίησης ΠεΠ ΑΜΘ – </a:t>
            </a:r>
            <a:r>
              <a:rPr lang="el-GR" sz="3400" b="1" dirty="0" err="1">
                <a:solidFill>
                  <a:srgbClr val="144E8C"/>
                </a:solidFill>
                <a:latin typeface="Calibri" panose="020F0502020204030204" pitchFamily="34" charset="0"/>
                <a:ea typeface="Times New Roman" panose="02020603050405020304" pitchFamily="18" charset="0"/>
              </a:rPr>
              <a:t>ΕΤΠΑ</a:t>
            </a:r>
            <a:endParaRPr lang="el-GR" sz="3400" dirty="0">
              <a:solidFill>
                <a:srgbClr val="144E8C"/>
              </a:solidFill>
            </a:endParaRPr>
          </a:p>
        </p:txBody>
      </p:sp>
      <p:sp>
        <p:nvSpPr>
          <p:cNvPr id="2" name="Rectangle 2">
            <a:extLst>
              <a:ext uri="{FF2B5EF4-FFF2-40B4-BE49-F238E27FC236}">
                <a16:creationId xmlns:a16="http://schemas.microsoft.com/office/drawing/2014/main" id="{332C8138-1002-9F16-EC85-2B0E5C99AA10}"/>
              </a:ext>
            </a:extLst>
          </p:cNvPr>
          <p:cNvSpPr>
            <a:spLocks noChangeArrowheads="1"/>
          </p:cNvSpPr>
          <p:nvPr/>
        </p:nvSpPr>
        <p:spPr bwMode="auto">
          <a:xfrm>
            <a:off x="5479098" y="1891857"/>
            <a:ext cx="916126" cy="458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itchFamily="34" charset="0"/>
              </a:defRPr>
            </a:lvl1pPr>
            <a:lvl2pPr marL="742950" indent="-285750">
              <a:spcBef>
                <a:spcPct val="20000"/>
              </a:spcBef>
              <a:buChar char="–"/>
              <a:defRPr sz="2800">
                <a:solidFill>
                  <a:schemeClr val="tx1"/>
                </a:solidFill>
                <a:latin typeface="Arial" pitchFamily="34" charset="0"/>
              </a:defRPr>
            </a:lvl2pPr>
            <a:lvl3pPr marL="1143000" indent="-228600">
              <a:spcBef>
                <a:spcPct val="20000"/>
              </a:spcBef>
              <a:buChar char="•"/>
              <a:defRPr sz="2400">
                <a:solidFill>
                  <a:schemeClr val="tx1"/>
                </a:solidFill>
                <a:latin typeface="Arial" pitchFamily="34" charset="0"/>
              </a:defRPr>
            </a:lvl3pPr>
            <a:lvl4pPr marL="1600200" indent="-228600">
              <a:spcBef>
                <a:spcPct val="20000"/>
              </a:spcBef>
              <a:buChar char="–"/>
              <a:defRPr sz="2000">
                <a:solidFill>
                  <a:schemeClr val="tx1"/>
                </a:solidFill>
                <a:latin typeface="Arial" pitchFamily="34" charset="0"/>
              </a:defRPr>
            </a:lvl4pPr>
            <a:lvl5pPr marL="2057400" indent="-22860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ts val="0"/>
              </a:spcBef>
              <a:buNone/>
            </a:pPr>
            <a:r>
              <a:rPr lang="en-US" sz="2400" b="1" dirty="0">
                <a:solidFill>
                  <a:srgbClr val="FF0000"/>
                </a:solidFill>
                <a:latin typeface="Calibri" panose="020F0502020204030204" pitchFamily="34" charset="0"/>
                <a:cs typeface="Calibri" panose="020F0502020204030204" pitchFamily="34" charset="0"/>
              </a:rPr>
              <a:t>80</a:t>
            </a:r>
            <a:r>
              <a:rPr lang="el-GR" sz="2400" b="1" dirty="0">
                <a:solidFill>
                  <a:srgbClr val="FF0000"/>
                </a:solidFill>
                <a:latin typeface="Calibri" panose="020F0502020204030204" pitchFamily="34" charset="0"/>
                <a:cs typeface="Calibri" panose="020F0502020204030204" pitchFamily="34" charset="0"/>
              </a:rPr>
              <a:t>%</a:t>
            </a:r>
          </a:p>
        </p:txBody>
      </p:sp>
      <p:sp>
        <p:nvSpPr>
          <p:cNvPr id="4" name="Rectangle 2">
            <a:extLst>
              <a:ext uri="{FF2B5EF4-FFF2-40B4-BE49-F238E27FC236}">
                <a16:creationId xmlns:a16="http://schemas.microsoft.com/office/drawing/2014/main" id="{6402260F-0278-5488-18E8-377BA000B603}"/>
              </a:ext>
            </a:extLst>
          </p:cNvPr>
          <p:cNvSpPr>
            <a:spLocks noChangeArrowheads="1"/>
          </p:cNvSpPr>
          <p:nvPr/>
        </p:nvSpPr>
        <p:spPr bwMode="auto">
          <a:xfrm>
            <a:off x="6821492" y="3020897"/>
            <a:ext cx="916126" cy="458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itchFamily="34" charset="0"/>
              </a:defRPr>
            </a:lvl1pPr>
            <a:lvl2pPr marL="742950" indent="-285750">
              <a:spcBef>
                <a:spcPct val="20000"/>
              </a:spcBef>
              <a:buChar char="–"/>
              <a:defRPr sz="2800">
                <a:solidFill>
                  <a:schemeClr val="tx1"/>
                </a:solidFill>
                <a:latin typeface="Arial" pitchFamily="34" charset="0"/>
              </a:defRPr>
            </a:lvl2pPr>
            <a:lvl3pPr marL="1143000" indent="-228600">
              <a:spcBef>
                <a:spcPct val="20000"/>
              </a:spcBef>
              <a:buChar char="•"/>
              <a:defRPr sz="2400">
                <a:solidFill>
                  <a:schemeClr val="tx1"/>
                </a:solidFill>
                <a:latin typeface="Arial" pitchFamily="34" charset="0"/>
              </a:defRPr>
            </a:lvl3pPr>
            <a:lvl4pPr marL="1600200" indent="-228600">
              <a:spcBef>
                <a:spcPct val="20000"/>
              </a:spcBef>
              <a:buChar char="–"/>
              <a:defRPr sz="2000">
                <a:solidFill>
                  <a:schemeClr val="tx1"/>
                </a:solidFill>
                <a:latin typeface="Arial" pitchFamily="34" charset="0"/>
              </a:defRPr>
            </a:lvl4pPr>
            <a:lvl5pPr marL="2057400" indent="-22860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ts val="0"/>
              </a:spcBef>
              <a:buNone/>
            </a:pPr>
            <a:r>
              <a:rPr lang="el-GR" sz="2400" b="1" dirty="0">
                <a:solidFill>
                  <a:srgbClr val="FF0000"/>
                </a:solidFill>
                <a:latin typeface="Calibri" panose="020F0502020204030204" pitchFamily="34" charset="0"/>
                <a:cs typeface="Calibri" panose="020F0502020204030204" pitchFamily="34" charset="0"/>
              </a:rPr>
              <a:t>50%</a:t>
            </a:r>
          </a:p>
        </p:txBody>
      </p:sp>
      <p:sp>
        <p:nvSpPr>
          <p:cNvPr id="5" name="Rectangle 2">
            <a:extLst>
              <a:ext uri="{FF2B5EF4-FFF2-40B4-BE49-F238E27FC236}">
                <a16:creationId xmlns:a16="http://schemas.microsoft.com/office/drawing/2014/main" id="{296DF7AF-7D67-7BEF-7224-1D819DD98C6A}"/>
              </a:ext>
            </a:extLst>
          </p:cNvPr>
          <p:cNvSpPr>
            <a:spLocks noChangeArrowheads="1"/>
          </p:cNvSpPr>
          <p:nvPr/>
        </p:nvSpPr>
        <p:spPr bwMode="auto">
          <a:xfrm>
            <a:off x="8163886" y="4042418"/>
            <a:ext cx="916126" cy="458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itchFamily="34" charset="0"/>
              </a:defRPr>
            </a:lvl1pPr>
            <a:lvl2pPr marL="742950" indent="-285750">
              <a:spcBef>
                <a:spcPct val="20000"/>
              </a:spcBef>
              <a:buChar char="–"/>
              <a:defRPr sz="2800">
                <a:solidFill>
                  <a:schemeClr val="tx1"/>
                </a:solidFill>
                <a:latin typeface="Arial" pitchFamily="34" charset="0"/>
              </a:defRPr>
            </a:lvl2pPr>
            <a:lvl3pPr marL="1143000" indent="-228600">
              <a:spcBef>
                <a:spcPct val="20000"/>
              </a:spcBef>
              <a:buChar char="•"/>
              <a:defRPr sz="2400">
                <a:solidFill>
                  <a:schemeClr val="tx1"/>
                </a:solidFill>
                <a:latin typeface="Arial" pitchFamily="34" charset="0"/>
              </a:defRPr>
            </a:lvl3pPr>
            <a:lvl4pPr marL="1600200" indent="-228600">
              <a:spcBef>
                <a:spcPct val="20000"/>
              </a:spcBef>
              <a:buChar char="–"/>
              <a:defRPr sz="2000">
                <a:solidFill>
                  <a:schemeClr val="tx1"/>
                </a:solidFill>
                <a:latin typeface="Arial" pitchFamily="34" charset="0"/>
              </a:defRPr>
            </a:lvl4pPr>
            <a:lvl5pPr marL="2057400" indent="-22860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ts val="0"/>
              </a:spcBef>
              <a:buNone/>
            </a:pPr>
            <a:r>
              <a:rPr lang="el-GR" sz="2400" b="1" dirty="0">
                <a:solidFill>
                  <a:srgbClr val="FF0000"/>
                </a:solidFill>
                <a:latin typeface="Calibri" panose="020F0502020204030204" pitchFamily="34" charset="0"/>
                <a:cs typeface="Calibri" panose="020F0502020204030204" pitchFamily="34" charset="0"/>
              </a:rPr>
              <a:t>30%</a:t>
            </a:r>
          </a:p>
        </p:txBody>
      </p:sp>
      <p:cxnSp>
        <p:nvCxnSpPr>
          <p:cNvPr id="7" name="Ευθύγραμμο βέλος σύνδεσης 6">
            <a:extLst>
              <a:ext uri="{FF2B5EF4-FFF2-40B4-BE49-F238E27FC236}">
                <a16:creationId xmlns:a16="http://schemas.microsoft.com/office/drawing/2014/main" id="{79D1C3F8-966C-74F9-C066-DFA5F94C118E}"/>
              </a:ext>
            </a:extLst>
          </p:cNvPr>
          <p:cNvCxnSpPr>
            <a:cxnSpLocks/>
          </p:cNvCxnSpPr>
          <p:nvPr/>
        </p:nvCxnSpPr>
        <p:spPr bwMode="auto">
          <a:xfrm>
            <a:off x="6395224" y="2121031"/>
            <a:ext cx="2226725" cy="1897420"/>
          </a:xfrm>
          <a:prstGeom prst="straightConnector1">
            <a:avLst/>
          </a:prstGeom>
          <a:solidFill>
            <a:schemeClr val="accent1"/>
          </a:solidFill>
          <a:ln w="28575" cap="flat" cmpd="sng" algn="ctr">
            <a:solidFill>
              <a:srgbClr val="FF0000"/>
            </a:solidFill>
            <a:prstDash val="solid"/>
            <a:round/>
            <a:headEnd type="none" w="med" len="med"/>
            <a:tailEnd type="triangle"/>
          </a:ln>
          <a:effectLst/>
        </p:spPr>
      </p:cxnSp>
    </p:spTree>
    <p:extLst>
      <p:ext uri="{BB962C8B-B14F-4D97-AF65-F5344CB8AC3E}">
        <p14:creationId xmlns:p14="http://schemas.microsoft.com/office/powerpoint/2010/main" val="3197785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heckerboard(across)">
                                      <p:cBhvr>
                                        <p:cTn id="7" dur="500"/>
                                        <p:tgtEl>
                                          <p:spTgt spid="9"/>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checkerboard(across)">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5" presetClass="entr" presetSubtype="1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checkerboard(across)">
                                      <p:cBhvr>
                                        <p:cTn id="15" dur="500"/>
                                        <p:tgtEl>
                                          <p:spTgt spid="2"/>
                                        </p:tgtEl>
                                      </p:cBhvr>
                                    </p:animEffect>
                                  </p:childTnLst>
                                </p:cTn>
                              </p:par>
                              <p:par>
                                <p:cTn id="16" presetID="5" presetClass="entr" presetSubtype="10" fill="hold" grpId="0" nodeType="with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checkerboard(across)">
                                      <p:cBhvr>
                                        <p:cTn id="18" dur="500"/>
                                        <p:tgtEl>
                                          <p:spTgt spid="4"/>
                                        </p:tgtEl>
                                      </p:cBhvr>
                                    </p:animEffect>
                                  </p:childTnLst>
                                </p:cTn>
                              </p:par>
                              <p:par>
                                <p:cTn id="19" presetID="5" presetClass="entr" presetSubtype="10" fill="hold" grpId="0" nodeType="with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checkerboard(across)">
                                      <p:cBhvr>
                                        <p:cTn id="21" dur="500"/>
                                        <p:tgtEl>
                                          <p:spTgt spid="5"/>
                                        </p:tgtEl>
                                      </p:cBhvr>
                                    </p:animEffect>
                                  </p:childTnLst>
                                </p:cTn>
                              </p:par>
                              <p:par>
                                <p:cTn id="22" presetID="5" presetClass="entr" presetSubtype="10" fill="hold" nodeType="with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checkerboard(across)">
                                      <p:cBhvr>
                                        <p:cTn id="2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4" grpId="0"/>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6" name="Τίτλος 1">
            <a:extLst>
              <a:ext uri="{FF2B5EF4-FFF2-40B4-BE49-F238E27FC236}">
                <a16:creationId xmlns:a16="http://schemas.microsoft.com/office/drawing/2014/main" id="{9B629A48-E156-05CC-505D-1F71A07552EC}"/>
              </a:ext>
            </a:extLst>
          </p:cNvPr>
          <p:cNvSpPr txBox="1">
            <a:spLocks/>
          </p:cNvSpPr>
          <p:nvPr/>
        </p:nvSpPr>
        <p:spPr>
          <a:xfrm>
            <a:off x="0" y="0"/>
            <a:ext cx="12192000" cy="5979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19BEDE"/>
                </a:solidFill>
                <a:latin typeface="Trebuchet MS" panose="020B0603020202020204" pitchFamily="34" charset="0"/>
                <a:ea typeface="+mj-ea"/>
                <a:cs typeface="+mj-cs"/>
              </a:defRPr>
            </a:lvl1pPr>
          </a:lstStyle>
          <a:p>
            <a:pPr algn="ctr"/>
            <a:r>
              <a:rPr lang="el-GR" sz="3400" b="1" dirty="0">
                <a:solidFill>
                  <a:srgbClr val="144E8C"/>
                </a:solidFill>
                <a:latin typeface="Calibri" panose="020F0502020204030204" pitchFamily="34" charset="0"/>
                <a:ea typeface="Times New Roman" panose="02020603050405020304" pitchFamily="18" charset="0"/>
              </a:rPr>
              <a:t>Πρόοδος Υλοποίησης ΠεΠ ΑΜΘ – ΕΚΤ+</a:t>
            </a:r>
            <a:endParaRPr lang="el-GR" sz="3400" dirty="0">
              <a:solidFill>
                <a:srgbClr val="144E8C"/>
              </a:solidFill>
            </a:endParaRPr>
          </a:p>
        </p:txBody>
      </p:sp>
      <p:pic>
        <p:nvPicPr>
          <p:cNvPr id="3" name="Εικόνα 2">
            <a:extLst>
              <a:ext uri="{FF2B5EF4-FFF2-40B4-BE49-F238E27FC236}">
                <a16:creationId xmlns:a16="http://schemas.microsoft.com/office/drawing/2014/main" id="{08AC0F4A-6327-63A6-3AE1-74FE33216467}"/>
              </a:ext>
            </a:extLst>
          </p:cNvPr>
          <p:cNvPicPr>
            <a:picLocks noChangeAspect="1"/>
          </p:cNvPicPr>
          <p:nvPr/>
        </p:nvPicPr>
        <p:blipFill rotWithShape="1">
          <a:blip r:embed="rId2"/>
          <a:srcRect t="4671"/>
          <a:stretch/>
        </p:blipFill>
        <p:spPr>
          <a:xfrm>
            <a:off x="864000" y="720000"/>
            <a:ext cx="10440000" cy="6087522"/>
          </a:xfrm>
          <a:prstGeom prst="rect">
            <a:avLst/>
          </a:prstGeom>
        </p:spPr>
      </p:pic>
    </p:spTree>
    <p:extLst>
      <p:ext uri="{BB962C8B-B14F-4D97-AF65-F5344CB8AC3E}">
        <p14:creationId xmlns:p14="http://schemas.microsoft.com/office/powerpoint/2010/main" val="2443975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par>
                                <p:cTn id="8" presetID="5" presetClass="entr" presetSubtype="1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checkerboard(across)">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11" name="Εικόνα 10">
            <a:extLst>
              <a:ext uri="{FF2B5EF4-FFF2-40B4-BE49-F238E27FC236}">
                <a16:creationId xmlns:a16="http://schemas.microsoft.com/office/drawing/2014/main" id="{4BFA4B11-1740-F47A-8F87-4DCA9E5EC300}"/>
              </a:ext>
            </a:extLst>
          </p:cNvPr>
          <p:cNvPicPr>
            <a:picLocks noChangeAspect="1"/>
          </p:cNvPicPr>
          <p:nvPr/>
        </p:nvPicPr>
        <p:blipFill>
          <a:blip r:embed="rId2"/>
          <a:stretch>
            <a:fillRect/>
          </a:stretch>
        </p:blipFill>
        <p:spPr>
          <a:xfrm>
            <a:off x="68555" y="1560944"/>
            <a:ext cx="12033352" cy="1566400"/>
          </a:xfrm>
          <a:prstGeom prst="rect">
            <a:avLst/>
          </a:prstGeom>
        </p:spPr>
      </p:pic>
      <p:sp>
        <p:nvSpPr>
          <p:cNvPr id="6" name="Τίτλος 1">
            <a:extLst>
              <a:ext uri="{FF2B5EF4-FFF2-40B4-BE49-F238E27FC236}">
                <a16:creationId xmlns:a16="http://schemas.microsoft.com/office/drawing/2014/main" id="{9B629A48-E156-05CC-505D-1F71A07552EC}"/>
              </a:ext>
            </a:extLst>
          </p:cNvPr>
          <p:cNvSpPr txBox="1">
            <a:spLocks/>
          </p:cNvSpPr>
          <p:nvPr/>
        </p:nvSpPr>
        <p:spPr>
          <a:xfrm>
            <a:off x="0" y="0"/>
            <a:ext cx="12192000" cy="5979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19BEDE"/>
                </a:solidFill>
                <a:latin typeface="Trebuchet MS" panose="020B0603020202020204" pitchFamily="34" charset="0"/>
                <a:ea typeface="+mj-ea"/>
                <a:cs typeface="+mj-cs"/>
              </a:defRPr>
            </a:lvl1pPr>
          </a:lstStyle>
          <a:p>
            <a:pPr algn="ctr"/>
            <a:r>
              <a:rPr lang="el-GR" sz="3400" b="1" dirty="0">
                <a:solidFill>
                  <a:srgbClr val="144E8C"/>
                </a:solidFill>
                <a:latin typeface="Calibri" panose="020F0502020204030204" pitchFamily="34" charset="0"/>
                <a:ea typeface="Times New Roman" panose="02020603050405020304" pitchFamily="18" charset="0"/>
              </a:rPr>
              <a:t>Πρόοδος Υλοποίησης ΠεΠ ΑΜΘ – Συγκριτικά Μεγέθη </a:t>
            </a:r>
            <a:endParaRPr lang="el-GR" sz="3400" dirty="0">
              <a:solidFill>
                <a:srgbClr val="144E8C"/>
              </a:solidFill>
            </a:endParaRPr>
          </a:p>
        </p:txBody>
      </p:sp>
      <p:sp>
        <p:nvSpPr>
          <p:cNvPr id="20" name="TextBox 19">
            <a:extLst>
              <a:ext uri="{FF2B5EF4-FFF2-40B4-BE49-F238E27FC236}">
                <a16:creationId xmlns:a16="http://schemas.microsoft.com/office/drawing/2014/main" id="{3E23E8F2-45B9-D5FD-A59E-F7F37AC8D152}"/>
              </a:ext>
            </a:extLst>
          </p:cNvPr>
          <p:cNvSpPr txBox="1"/>
          <p:nvPr/>
        </p:nvSpPr>
        <p:spPr>
          <a:xfrm>
            <a:off x="36944" y="3250775"/>
            <a:ext cx="2657475" cy="369332"/>
          </a:xfrm>
          <a:prstGeom prst="rect">
            <a:avLst/>
          </a:prstGeom>
          <a:noFill/>
        </p:spPr>
        <p:txBody>
          <a:bodyPr wrap="square">
            <a:spAutoFit/>
          </a:bodyPr>
          <a:lstStyle/>
          <a:p>
            <a:r>
              <a:rPr lang="el-GR" sz="1800" i="1" dirty="0">
                <a:effectLst/>
                <a:latin typeface="Calibri" panose="020F0502020204030204" pitchFamily="34" charset="0"/>
                <a:ea typeface="Times New Roman" panose="02020603050405020304" pitchFamily="18" charset="0"/>
              </a:rPr>
              <a:t>(</a:t>
            </a:r>
            <a:r>
              <a:rPr lang="el-GR" sz="1800" i="1" dirty="0">
                <a:solidFill>
                  <a:srgbClr val="FF0000"/>
                </a:solidFill>
                <a:effectLst/>
                <a:latin typeface="Calibri" panose="020F0502020204030204" pitchFamily="34" charset="0"/>
                <a:ea typeface="Times New Roman" panose="02020603050405020304" pitchFamily="18" charset="0"/>
              </a:rPr>
              <a:t>Στοιχεία ΟΠΣ: </a:t>
            </a:r>
            <a:r>
              <a:rPr lang="en-US" sz="1800" i="1" dirty="0">
                <a:solidFill>
                  <a:srgbClr val="FF0000"/>
                </a:solidFill>
                <a:effectLst/>
                <a:latin typeface="Calibri" panose="020F0502020204030204" pitchFamily="34" charset="0"/>
                <a:ea typeface="Times New Roman" panose="02020603050405020304" pitchFamily="18" charset="0"/>
              </a:rPr>
              <a:t>27</a:t>
            </a:r>
            <a:r>
              <a:rPr lang="el-GR" sz="1800" i="1" dirty="0">
                <a:solidFill>
                  <a:srgbClr val="FF0000"/>
                </a:solidFill>
                <a:effectLst/>
                <a:latin typeface="Calibri" panose="020F0502020204030204" pitchFamily="34" charset="0"/>
                <a:ea typeface="Times New Roman" panose="02020603050405020304" pitchFamily="18" charset="0"/>
              </a:rPr>
              <a:t>.5.2024</a:t>
            </a:r>
            <a:r>
              <a:rPr lang="el-GR" sz="1800" i="1" dirty="0">
                <a:effectLst/>
                <a:latin typeface="Calibri" panose="020F0502020204030204" pitchFamily="34" charset="0"/>
                <a:ea typeface="Times New Roman" panose="02020603050405020304" pitchFamily="18" charset="0"/>
              </a:rPr>
              <a:t>)</a:t>
            </a:r>
            <a:endParaRPr lang="el-GR" i="1" dirty="0"/>
          </a:p>
        </p:txBody>
      </p:sp>
      <p:sp>
        <p:nvSpPr>
          <p:cNvPr id="22" name="Ορθογώνιο 21">
            <a:extLst>
              <a:ext uri="{FF2B5EF4-FFF2-40B4-BE49-F238E27FC236}">
                <a16:creationId xmlns:a16="http://schemas.microsoft.com/office/drawing/2014/main" id="{A716695D-BE54-7E8E-155E-CDD04E9A2D61}"/>
              </a:ext>
            </a:extLst>
          </p:cNvPr>
          <p:cNvSpPr/>
          <p:nvPr/>
        </p:nvSpPr>
        <p:spPr>
          <a:xfrm>
            <a:off x="7514640" y="2228183"/>
            <a:ext cx="748146" cy="838301"/>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l-GR"/>
          </a:p>
        </p:txBody>
      </p:sp>
      <p:sp>
        <p:nvSpPr>
          <p:cNvPr id="23" name="Ορθογώνιο 22">
            <a:extLst>
              <a:ext uri="{FF2B5EF4-FFF2-40B4-BE49-F238E27FC236}">
                <a16:creationId xmlns:a16="http://schemas.microsoft.com/office/drawing/2014/main" id="{4C315C25-9C49-D7C3-9A43-4F2622475BFE}"/>
              </a:ext>
            </a:extLst>
          </p:cNvPr>
          <p:cNvSpPr/>
          <p:nvPr/>
        </p:nvSpPr>
        <p:spPr>
          <a:xfrm>
            <a:off x="9518932" y="2228183"/>
            <a:ext cx="748146" cy="866009"/>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l-GR"/>
          </a:p>
        </p:txBody>
      </p:sp>
      <p:sp>
        <p:nvSpPr>
          <p:cNvPr id="24" name="Ορθογώνιο 23">
            <a:extLst>
              <a:ext uri="{FF2B5EF4-FFF2-40B4-BE49-F238E27FC236}">
                <a16:creationId xmlns:a16="http://schemas.microsoft.com/office/drawing/2014/main" id="{88409497-EFDB-7B87-2D48-76532C2B5188}"/>
              </a:ext>
            </a:extLst>
          </p:cNvPr>
          <p:cNvSpPr/>
          <p:nvPr/>
        </p:nvSpPr>
        <p:spPr>
          <a:xfrm>
            <a:off x="11294916" y="2237419"/>
            <a:ext cx="748146" cy="838301"/>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l-GR"/>
          </a:p>
        </p:txBody>
      </p:sp>
      <p:sp>
        <p:nvSpPr>
          <p:cNvPr id="12" name="Ορθογώνιο 11">
            <a:extLst>
              <a:ext uri="{FF2B5EF4-FFF2-40B4-BE49-F238E27FC236}">
                <a16:creationId xmlns:a16="http://schemas.microsoft.com/office/drawing/2014/main" id="{0F79C9F5-E5A9-8330-C017-F3BA6F756776}"/>
              </a:ext>
            </a:extLst>
          </p:cNvPr>
          <p:cNvSpPr/>
          <p:nvPr/>
        </p:nvSpPr>
        <p:spPr>
          <a:xfrm>
            <a:off x="5347854" y="2228183"/>
            <a:ext cx="748146" cy="838301"/>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l-GR"/>
          </a:p>
        </p:txBody>
      </p:sp>
    </p:spTree>
    <p:extLst>
      <p:ext uri="{BB962C8B-B14F-4D97-AF65-F5344CB8AC3E}">
        <p14:creationId xmlns:p14="http://schemas.microsoft.com/office/powerpoint/2010/main" val="705609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checkerboard(across)">
                                      <p:cBhvr>
                                        <p:cTn id="10" dur="10"/>
                                        <p:tgtEl>
                                          <p:spTgt spid="22"/>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24"/>
                                        </p:tgtEl>
                                        <p:attrNameLst>
                                          <p:attrName>style.visibility</p:attrName>
                                        </p:attrNameLst>
                                      </p:cBhvr>
                                      <p:to>
                                        <p:strVal val="visible"/>
                                      </p:to>
                                    </p:set>
                                    <p:animEffect transition="in" filter="checkerboard(across)">
                                      <p:cBhvr>
                                        <p:cTn id="13" dur="500"/>
                                        <p:tgtEl>
                                          <p:spTgt spid="24"/>
                                        </p:tgtEl>
                                      </p:cBhvr>
                                    </p:animEffect>
                                  </p:childTnLst>
                                </p:cTn>
                              </p:par>
                              <p:par>
                                <p:cTn id="14" presetID="5" presetClass="entr" presetSubtype="10" fill="hold" grpId="0" nodeType="with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checkerboard(across)">
                                      <p:cBhvr>
                                        <p:cTn id="16" dur="500"/>
                                        <p:tgtEl>
                                          <p:spTgt spid="20"/>
                                        </p:tgtEl>
                                      </p:cBhvr>
                                    </p:animEffect>
                                  </p:childTnLst>
                                </p:cTn>
                              </p:par>
                              <p:par>
                                <p:cTn id="17" presetID="5" presetClass="entr" presetSubtype="10" fill="hold" grpId="0" nodeType="withEffect">
                                  <p:stCondLst>
                                    <p:cond delay="0"/>
                                  </p:stCondLst>
                                  <p:childTnLst>
                                    <p:set>
                                      <p:cBhvr>
                                        <p:cTn id="18" dur="1" fill="hold">
                                          <p:stCondLst>
                                            <p:cond delay="0"/>
                                          </p:stCondLst>
                                        </p:cTn>
                                        <p:tgtEl>
                                          <p:spTgt spid="23"/>
                                        </p:tgtEl>
                                        <p:attrNameLst>
                                          <p:attrName>style.visibility</p:attrName>
                                        </p:attrNameLst>
                                      </p:cBhvr>
                                      <p:to>
                                        <p:strVal val="visible"/>
                                      </p:to>
                                    </p:set>
                                    <p:animEffect transition="in" filter="checkerboard(across)">
                                      <p:cBhvr>
                                        <p:cTn id="19" dur="500"/>
                                        <p:tgtEl>
                                          <p:spTgt spid="23"/>
                                        </p:tgtEl>
                                      </p:cBhvr>
                                    </p:animEffect>
                                  </p:childTnLst>
                                </p:cTn>
                              </p:par>
                              <p:par>
                                <p:cTn id="20" presetID="5" presetClass="entr" presetSubtype="10" fill="hold" grpId="0" nodeType="with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checkerboard(across)">
                                      <p:cBhvr>
                                        <p:cTn id="22" dur="10"/>
                                        <p:tgtEl>
                                          <p:spTgt spid="12"/>
                                        </p:tgtEl>
                                      </p:cBhvr>
                                    </p:animEffect>
                                  </p:childTnLst>
                                </p:cTn>
                              </p:par>
                              <p:par>
                                <p:cTn id="23" presetID="5" presetClass="entr" presetSubtype="10" fill="hold" nodeType="with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checkerboard(across)">
                                      <p:cBhvr>
                                        <p:cTn id="2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0" grpId="0"/>
      <p:bldP spid="22" grpId="0" animBg="1"/>
      <p:bldP spid="23" grpId="0" animBg="1"/>
      <p:bldP spid="24" grpId="0" animBg="1"/>
      <p:bldP spid="12" grpId="0" animBg="1"/>
    </p:bldLst>
  </p:timing>
</p:sld>
</file>

<file path=ppt/slides/slide3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18" name="Εικόνα 17">
            <a:extLst>
              <a:ext uri="{FF2B5EF4-FFF2-40B4-BE49-F238E27FC236}">
                <a16:creationId xmlns:a16="http://schemas.microsoft.com/office/drawing/2014/main" id="{FD6A8EB7-B96A-826E-DB7C-4C138DB59AE2}"/>
              </a:ext>
            </a:extLst>
          </p:cNvPr>
          <p:cNvPicPr>
            <a:picLocks noChangeAspect="1"/>
          </p:cNvPicPr>
          <p:nvPr/>
        </p:nvPicPr>
        <p:blipFill>
          <a:blip r:embed="rId2"/>
          <a:stretch>
            <a:fillRect/>
          </a:stretch>
        </p:blipFill>
        <p:spPr>
          <a:xfrm>
            <a:off x="736107" y="1067382"/>
            <a:ext cx="11187663" cy="3221182"/>
          </a:xfrm>
          <a:prstGeom prst="rect">
            <a:avLst/>
          </a:prstGeom>
        </p:spPr>
      </p:pic>
      <p:sp>
        <p:nvSpPr>
          <p:cNvPr id="6" name="Τίτλος 1">
            <a:extLst>
              <a:ext uri="{FF2B5EF4-FFF2-40B4-BE49-F238E27FC236}">
                <a16:creationId xmlns:a16="http://schemas.microsoft.com/office/drawing/2014/main" id="{9B629A48-E156-05CC-505D-1F71A07552EC}"/>
              </a:ext>
            </a:extLst>
          </p:cNvPr>
          <p:cNvSpPr txBox="1">
            <a:spLocks/>
          </p:cNvSpPr>
          <p:nvPr/>
        </p:nvSpPr>
        <p:spPr>
          <a:xfrm>
            <a:off x="0" y="0"/>
            <a:ext cx="12192000" cy="597912"/>
          </a:xfrm>
          <a:prstGeom prst="rect">
            <a:avLst/>
          </a:prstGeom>
        </p:spPr>
        <p:txBody>
          <a:bodyPr vert="horz" lIns="91440" tIns="45720" rIns="91440" bIns="45720" rtlCol="0" anchor="ctr">
            <a:normAutofit fontScale="77500" lnSpcReduction="20000"/>
          </a:bodyPr>
          <a:lstStyle>
            <a:lvl1pPr algn="l" defTabSz="914400" rtl="0" eaLnBrk="1" latinLnBrk="0" hangingPunct="1">
              <a:lnSpc>
                <a:spcPct val="90000"/>
              </a:lnSpc>
              <a:spcBef>
                <a:spcPct val="0"/>
              </a:spcBef>
              <a:buNone/>
              <a:defRPr sz="4400" kern="1200">
                <a:solidFill>
                  <a:srgbClr val="19BEDE"/>
                </a:solidFill>
                <a:latin typeface="Trebuchet MS" panose="020B0603020202020204" pitchFamily="34" charset="0"/>
                <a:ea typeface="+mj-ea"/>
                <a:cs typeface="+mj-cs"/>
              </a:defRPr>
            </a:lvl1pPr>
          </a:lstStyle>
          <a:p>
            <a:pPr algn="ctr"/>
            <a:r>
              <a:rPr lang="el-GR" sz="3600" b="1" dirty="0">
                <a:solidFill>
                  <a:srgbClr val="144E8C"/>
                </a:solidFill>
                <a:latin typeface="Calibri" panose="020F0502020204030204" pitchFamily="34" charset="0"/>
              </a:rPr>
              <a:t>Πρόβλεψη - Στόχος Σχεδίου Δράσης ΠεΠ ΑΜΘ 2021-2027 στις </a:t>
            </a:r>
            <a:r>
              <a:rPr lang="en-US" sz="3600" b="1" dirty="0">
                <a:solidFill>
                  <a:srgbClr val="144E8C"/>
                </a:solidFill>
                <a:latin typeface="Calibri" panose="020F0502020204030204" pitchFamily="34" charset="0"/>
              </a:rPr>
              <a:t>31-12-2024</a:t>
            </a:r>
            <a:endParaRPr lang="el-GR" sz="3400" dirty="0">
              <a:solidFill>
                <a:srgbClr val="144E8C"/>
              </a:solidFill>
            </a:endParaRPr>
          </a:p>
        </p:txBody>
      </p:sp>
      <p:sp>
        <p:nvSpPr>
          <p:cNvPr id="11" name="Ορθογώνιο 10">
            <a:extLst>
              <a:ext uri="{FF2B5EF4-FFF2-40B4-BE49-F238E27FC236}">
                <a16:creationId xmlns:a16="http://schemas.microsoft.com/office/drawing/2014/main" id="{099BAA68-6251-1CD8-C228-609A4D0B15E3}"/>
              </a:ext>
            </a:extLst>
          </p:cNvPr>
          <p:cNvSpPr/>
          <p:nvPr/>
        </p:nvSpPr>
        <p:spPr>
          <a:xfrm>
            <a:off x="8781897" y="2007184"/>
            <a:ext cx="748146" cy="387927"/>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l-GR"/>
          </a:p>
        </p:txBody>
      </p:sp>
      <p:sp>
        <p:nvSpPr>
          <p:cNvPr id="12" name="Ορθογώνιο 11">
            <a:extLst>
              <a:ext uri="{FF2B5EF4-FFF2-40B4-BE49-F238E27FC236}">
                <a16:creationId xmlns:a16="http://schemas.microsoft.com/office/drawing/2014/main" id="{7C7F9F0F-119B-3EEA-32D4-BCCD2A40AF70}"/>
              </a:ext>
            </a:extLst>
          </p:cNvPr>
          <p:cNvSpPr/>
          <p:nvPr/>
        </p:nvSpPr>
        <p:spPr>
          <a:xfrm>
            <a:off x="8763425" y="3009760"/>
            <a:ext cx="748146" cy="322987"/>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l-GR"/>
          </a:p>
        </p:txBody>
      </p:sp>
      <p:sp>
        <p:nvSpPr>
          <p:cNvPr id="13" name="Ορθογώνιο 12">
            <a:extLst>
              <a:ext uri="{FF2B5EF4-FFF2-40B4-BE49-F238E27FC236}">
                <a16:creationId xmlns:a16="http://schemas.microsoft.com/office/drawing/2014/main" id="{1767987C-78DD-700F-B175-B23DF60DC4EE}"/>
              </a:ext>
            </a:extLst>
          </p:cNvPr>
          <p:cNvSpPr/>
          <p:nvPr/>
        </p:nvSpPr>
        <p:spPr>
          <a:xfrm>
            <a:off x="8763425" y="3863980"/>
            <a:ext cx="748146" cy="322987"/>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l-GR"/>
          </a:p>
        </p:txBody>
      </p:sp>
      <p:sp>
        <p:nvSpPr>
          <p:cNvPr id="14" name="Ορθογώνιο 13">
            <a:extLst>
              <a:ext uri="{FF2B5EF4-FFF2-40B4-BE49-F238E27FC236}">
                <a16:creationId xmlns:a16="http://schemas.microsoft.com/office/drawing/2014/main" id="{4360DBB6-54DA-B3C3-6768-F675C84DAB48}"/>
              </a:ext>
            </a:extLst>
          </p:cNvPr>
          <p:cNvSpPr/>
          <p:nvPr/>
        </p:nvSpPr>
        <p:spPr>
          <a:xfrm>
            <a:off x="11110190" y="2007184"/>
            <a:ext cx="748146" cy="387927"/>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l-GR"/>
          </a:p>
        </p:txBody>
      </p:sp>
      <p:sp>
        <p:nvSpPr>
          <p:cNvPr id="15" name="Ορθογώνιο 14">
            <a:extLst>
              <a:ext uri="{FF2B5EF4-FFF2-40B4-BE49-F238E27FC236}">
                <a16:creationId xmlns:a16="http://schemas.microsoft.com/office/drawing/2014/main" id="{DD700EF3-91C5-A799-A56C-F9534EEC1B73}"/>
              </a:ext>
            </a:extLst>
          </p:cNvPr>
          <p:cNvSpPr/>
          <p:nvPr/>
        </p:nvSpPr>
        <p:spPr>
          <a:xfrm>
            <a:off x="11100954" y="3018996"/>
            <a:ext cx="748146" cy="322987"/>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l-GR"/>
          </a:p>
        </p:txBody>
      </p:sp>
      <p:sp>
        <p:nvSpPr>
          <p:cNvPr id="16" name="Ορθογώνιο 15">
            <a:extLst>
              <a:ext uri="{FF2B5EF4-FFF2-40B4-BE49-F238E27FC236}">
                <a16:creationId xmlns:a16="http://schemas.microsoft.com/office/drawing/2014/main" id="{32B2456F-E15A-9708-AA05-7E7C4D69AB60}"/>
              </a:ext>
            </a:extLst>
          </p:cNvPr>
          <p:cNvSpPr/>
          <p:nvPr/>
        </p:nvSpPr>
        <p:spPr>
          <a:xfrm>
            <a:off x="11110190" y="3873216"/>
            <a:ext cx="748146" cy="322987"/>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l-GR"/>
          </a:p>
        </p:txBody>
      </p:sp>
    </p:spTree>
    <p:extLst>
      <p:ext uri="{BB962C8B-B14F-4D97-AF65-F5344CB8AC3E}">
        <p14:creationId xmlns:p14="http://schemas.microsoft.com/office/powerpoint/2010/main" val="349589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checkerboard(across)">
                                      <p:cBhvr>
                                        <p:cTn id="10" dur="500"/>
                                        <p:tgtEl>
                                          <p:spTgt spid="11"/>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checkerboard(across)">
                                      <p:cBhvr>
                                        <p:cTn id="13" dur="500"/>
                                        <p:tgtEl>
                                          <p:spTgt spid="12"/>
                                        </p:tgtEl>
                                      </p:cBhvr>
                                    </p:animEffect>
                                  </p:childTnLst>
                                </p:cTn>
                              </p:par>
                              <p:par>
                                <p:cTn id="14" presetID="5" presetClass="entr" presetSubtype="10" fill="hold" grpId="0" nodeType="with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checkerboard(across)">
                                      <p:cBhvr>
                                        <p:cTn id="16" dur="500"/>
                                        <p:tgtEl>
                                          <p:spTgt spid="13"/>
                                        </p:tgtEl>
                                      </p:cBhvr>
                                    </p:animEffect>
                                  </p:childTnLst>
                                </p:cTn>
                              </p:par>
                              <p:par>
                                <p:cTn id="17" presetID="5" presetClass="entr" presetSubtype="10" fill="hold" grpId="0" nodeType="with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checkerboard(across)">
                                      <p:cBhvr>
                                        <p:cTn id="19" dur="500"/>
                                        <p:tgtEl>
                                          <p:spTgt spid="14"/>
                                        </p:tgtEl>
                                      </p:cBhvr>
                                    </p:animEffect>
                                  </p:childTnLst>
                                </p:cTn>
                              </p:par>
                              <p:par>
                                <p:cTn id="20" presetID="5" presetClass="entr" presetSubtype="10" fill="hold" grpId="0" nodeType="with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checkerboard(across)">
                                      <p:cBhvr>
                                        <p:cTn id="22" dur="500"/>
                                        <p:tgtEl>
                                          <p:spTgt spid="15"/>
                                        </p:tgtEl>
                                      </p:cBhvr>
                                    </p:animEffect>
                                  </p:childTnLst>
                                </p:cTn>
                              </p:par>
                              <p:par>
                                <p:cTn id="23" presetID="5" presetClass="entr" presetSubtype="10" fill="hold" grpId="0" nodeType="withEffect">
                                  <p:stCondLst>
                                    <p:cond delay="0"/>
                                  </p:stCondLst>
                                  <p:childTnLst>
                                    <p:set>
                                      <p:cBhvr>
                                        <p:cTn id="24" dur="1" fill="hold">
                                          <p:stCondLst>
                                            <p:cond delay="0"/>
                                          </p:stCondLst>
                                        </p:cTn>
                                        <p:tgtEl>
                                          <p:spTgt spid="16"/>
                                        </p:tgtEl>
                                        <p:attrNameLst>
                                          <p:attrName>style.visibility</p:attrName>
                                        </p:attrNameLst>
                                      </p:cBhvr>
                                      <p:to>
                                        <p:strVal val="visible"/>
                                      </p:to>
                                    </p:set>
                                    <p:animEffect transition="in" filter="checkerboard(across)">
                                      <p:cBhvr>
                                        <p:cTn id="25" dur="500"/>
                                        <p:tgtEl>
                                          <p:spTgt spid="16"/>
                                        </p:tgtEl>
                                      </p:cBhvr>
                                    </p:animEffect>
                                  </p:childTnLst>
                                </p:cTn>
                              </p:par>
                              <p:par>
                                <p:cTn id="26" presetID="5" presetClass="entr" presetSubtype="10" fill="hold" nodeType="withEffect">
                                  <p:stCondLst>
                                    <p:cond delay="0"/>
                                  </p:stCondLst>
                                  <p:childTnLst>
                                    <p:set>
                                      <p:cBhvr>
                                        <p:cTn id="27" dur="1" fill="hold">
                                          <p:stCondLst>
                                            <p:cond delay="0"/>
                                          </p:stCondLst>
                                        </p:cTn>
                                        <p:tgtEl>
                                          <p:spTgt spid="18"/>
                                        </p:tgtEl>
                                        <p:attrNameLst>
                                          <p:attrName>style.visibility</p:attrName>
                                        </p:attrNameLst>
                                      </p:cBhvr>
                                      <p:to>
                                        <p:strVal val="visible"/>
                                      </p:to>
                                    </p:set>
                                    <p:animEffect transition="in" filter="checkerboard(across)">
                                      <p:cBhvr>
                                        <p:cTn id="28"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animBg="1"/>
      <p:bldP spid="12" grpId="0" animBg="1"/>
      <p:bldP spid="13" grpId="0" animBg="1"/>
      <p:bldP spid="14" grpId="0" animBg="1"/>
      <p:bldP spid="15" grpId="0" animBg="1"/>
      <p:bldP spid="16" grpId="0" animBg="1"/>
    </p:bldLst>
  </p:timing>
</p:sld>
</file>

<file path=ppt/slides/slide3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effectLst/>
                <a:latin typeface="Calibri" panose="020F0502020204030204" pitchFamily="34" charset="0"/>
                <a:ea typeface="Times New Roman" panose="02020603050405020304" pitchFamily="18" charset="0"/>
              </a:rPr>
              <a:t>Νέες Προσκλήσεις</a:t>
            </a:r>
            <a:endParaRPr lang="el-GR" sz="3400" dirty="0">
              <a:solidFill>
                <a:srgbClr val="144E8C"/>
              </a:solidFill>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marL="714375" indent="-714375" algn="just">
              <a:lnSpc>
                <a:spcPct val="150000"/>
              </a:lnSpc>
              <a:buFontTx/>
              <a:buChar char="-"/>
              <a:tabLst>
                <a:tab pos="714375" algn="l"/>
              </a:tabLst>
            </a:pPr>
            <a:r>
              <a:rPr lang="el-GR" sz="2600" b="0" dirty="0">
                <a:solidFill>
                  <a:schemeClr val="accent1">
                    <a:lumMod val="75000"/>
                  </a:schemeClr>
                </a:solidFill>
              </a:rPr>
              <a:t>Δράση RSO4.2.β: Δημιουργία, επέκταση και εκσυγχρονισμός μονάδων πρωτοβάθμιας ή δευτεροβάθμιας εκπαίδευσης, προϋπολογισμού </a:t>
            </a:r>
            <a:r>
              <a:rPr lang="el-GR" sz="2600" dirty="0">
                <a:solidFill>
                  <a:schemeClr val="accent1">
                    <a:lumMod val="75000"/>
                  </a:schemeClr>
                </a:solidFill>
              </a:rPr>
              <a:t>25,0 εκατ. € </a:t>
            </a:r>
            <a:r>
              <a:rPr lang="el-GR" sz="2600" b="0" dirty="0">
                <a:solidFill>
                  <a:schemeClr val="accent1">
                    <a:lumMod val="75000"/>
                  </a:schemeClr>
                </a:solidFill>
              </a:rPr>
              <a:t>(ΑΜΘ27).</a:t>
            </a:r>
          </a:p>
          <a:p>
            <a:pPr algn="just">
              <a:lnSpc>
                <a:spcPct val="150000"/>
              </a:lnSpc>
              <a:tabLst>
                <a:tab pos="714375" algn="l"/>
              </a:tabLst>
            </a:pPr>
            <a:r>
              <a:rPr lang="el-GR" sz="2600" dirty="0">
                <a:solidFill>
                  <a:srgbClr val="144E8C"/>
                </a:solidFill>
              </a:rPr>
              <a:t>	</a:t>
            </a:r>
            <a:r>
              <a:rPr lang="el-GR" sz="2600" dirty="0">
                <a:solidFill>
                  <a:srgbClr val="144E8C"/>
                </a:solidFill>
                <a:highlight>
                  <a:srgbClr val="FFFF00"/>
                </a:highlight>
              </a:rPr>
              <a:t>Ημερομηνία Λήξης:</a:t>
            </a:r>
            <a:r>
              <a:rPr lang="en-US" sz="2600" dirty="0">
                <a:solidFill>
                  <a:srgbClr val="144E8C"/>
                </a:solidFill>
                <a:highlight>
                  <a:srgbClr val="FFFF00"/>
                </a:highlight>
              </a:rPr>
              <a:t> </a:t>
            </a:r>
            <a:r>
              <a:rPr lang="el-GR" sz="2600" dirty="0">
                <a:solidFill>
                  <a:srgbClr val="144E8C"/>
                </a:solidFill>
                <a:highlight>
                  <a:srgbClr val="FFFF00"/>
                </a:highlight>
              </a:rPr>
              <a:t>Τρίτη, 4 Ιουνίου 2024</a:t>
            </a:r>
            <a:endParaRPr lang="el-GR" sz="2600" b="0" dirty="0">
              <a:solidFill>
                <a:schemeClr val="accent1">
                  <a:lumMod val="75000"/>
                </a:schemeClr>
              </a:solidFill>
            </a:endParaRPr>
          </a:p>
        </p:txBody>
      </p:sp>
    </p:spTree>
    <p:extLst>
      <p:ext uri="{BB962C8B-B14F-4D97-AF65-F5344CB8AC3E}">
        <p14:creationId xmlns:p14="http://schemas.microsoft.com/office/powerpoint/2010/main" val="2712348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checkerboard(across)">
                                      <p:cBhvr>
                                        <p:cTn id="7" dur="500"/>
                                        <p:tgtEl>
                                          <p:spTgt spid="21"/>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checkerboard(across)">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1"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Εικόνα 8">
            <a:extLst>
              <a:ext uri="{FF2B5EF4-FFF2-40B4-BE49-F238E27FC236}">
                <a16:creationId xmlns:a16="http://schemas.microsoft.com/office/drawing/2014/main" id="{DE19CD73-11F7-B85E-B13C-29E01C07B1A5}"/>
              </a:ext>
            </a:extLst>
          </p:cNvPr>
          <p:cNvPicPr>
            <a:picLocks noChangeAspect="1"/>
          </p:cNvPicPr>
          <p:nvPr/>
        </p:nvPicPr>
        <p:blipFill>
          <a:blip r:embed="rId2"/>
          <a:stretch>
            <a:fillRect/>
          </a:stretch>
        </p:blipFill>
        <p:spPr>
          <a:xfrm>
            <a:off x="591328" y="1489164"/>
            <a:ext cx="3325002" cy="4675018"/>
          </a:xfrm>
          <a:prstGeom prst="rect">
            <a:avLst/>
          </a:prstGeom>
        </p:spPr>
      </p:pic>
      <p:pic>
        <p:nvPicPr>
          <p:cNvPr id="13" name="Εικόνα 12">
            <a:extLst>
              <a:ext uri="{FF2B5EF4-FFF2-40B4-BE49-F238E27FC236}">
                <a16:creationId xmlns:a16="http://schemas.microsoft.com/office/drawing/2014/main" id="{D00A551D-5EB5-0A0A-677C-4DD7FBF973D0}"/>
              </a:ext>
            </a:extLst>
          </p:cNvPr>
          <p:cNvPicPr>
            <a:picLocks noChangeAspect="1"/>
          </p:cNvPicPr>
          <p:nvPr/>
        </p:nvPicPr>
        <p:blipFill>
          <a:blip r:embed="rId3"/>
          <a:stretch>
            <a:fillRect/>
          </a:stretch>
        </p:blipFill>
        <p:spPr>
          <a:xfrm>
            <a:off x="4291758" y="1489164"/>
            <a:ext cx="3608485" cy="5200820"/>
          </a:xfrm>
          <a:prstGeom prst="rect">
            <a:avLst/>
          </a:prstGeom>
        </p:spPr>
      </p:pic>
      <p:pic>
        <p:nvPicPr>
          <p:cNvPr id="15" name="Εικόνα 14">
            <a:extLst>
              <a:ext uri="{FF2B5EF4-FFF2-40B4-BE49-F238E27FC236}">
                <a16:creationId xmlns:a16="http://schemas.microsoft.com/office/drawing/2014/main" id="{C6BA0253-EF7E-D3B0-C1DA-AE116CFA9D90}"/>
              </a:ext>
            </a:extLst>
          </p:cNvPr>
          <p:cNvPicPr>
            <a:picLocks noChangeAspect="1"/>
          </p:cNvPicPr>
          <p:nvPr/>
        </p:nvPicPr>
        <p:blipFill>
          <a:blip r:embed="rId4"/>
          <a:stretch>
            <a:fillRect/>
          </a:stretch>
        </p:blipFill>
        <p:spPr>
          <a:xfrm>
            <a:off x="8190794" y="675117"/>
            <a:ext cx="3785306" cy="5364451"/>
          </a:xfrm>
          <a:prstGeom prst="rect">
            <a:avLst/>
          </a:prstGeom>
        </p:spPr>
      </p:pic>
      <p:sp>
        <p:nvSpPr>
          <p:cNvPr id="16" name="Τίτλος 1">
            <a:extLst>
              <a:ext uri="{FF2B5EF4-FFF2-40B4-BE49-F238E27FC236}">
                <a16:creationId xmlns:a16="http://schemas.microsoft.com/office/drawing/2014/main" id="{D6C38667-2D54-D0C1-9A87-C4B8F01A23F0}"/>
              </a:ext>
            </a:extLst>
          </p:cNvPr>
          <p:cNvSpPr>
            <a:spLocks noGrp="1"/>
          </p:cNvSpPr>
          <p:nvPr>
            <p:ph type="title"/>
          </p:nvPr>
        </p:nvSpPr>
        <p:spPr>
          <a:xfrm>
            <a:off x="215900" y="365125"/>
            <a:ext cx="11976100" cy="1325563"/>
          </a:xfrm>
        </p:spPr>
        <p:txBody>
          <a:bodyPr>
            <a:normAutofit/>
          </a:bodyPr>
          <a:lstStyle/>
          <a:p>
            <a:r>
              <a:rPr lang="el-GR" sz="3500" dirty="0"/>
              <a:t>Εκπαίδευση</a:t>
            </a:r>
            <a:r>
              <a:rPr lang="en-US" sz="3500" dirty="0"/>
              <a:t> - </a:t>
            </a:r>
            <a:r>
              <a:rPr lang="el-GR" sz="3500" dirty="0"/>
              <a:t>Χαρτογράφηση</a:t>
            </a:r>
          </a:p>
        </p:txBody>
      </p:sp>
    </p:spTree>
    <p:extLst>
      <p:ext uri="{BB962C8B-B14F-4D97-AF65-F5344CB8AC3E}">
        <p14:creationId xmlns:p14="http://schemas.microsoft.com/office/powerpoint/2010/main" val="1226347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checkerboard(across)">
                                      <p:cBhvr>
                                        <p:cTn id="7" dur="500"/>
                                        <p:tgtEl>
                                          <p:spTgt spid="16"/>
                                        </p:tgtEl>
                                      </p:cBhvr>
                                    </p:animEffect>
                                  </p:childTnLst>
                                </p:cTn>
                              </p:par>
                              <p:par>
                                <p:cTn id="8" presetID="5" presetClass="entr" presetSubtype="1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checkerboard(across)">
                                      <p:cBhvr>
                                        <p:cTn id="10" dur="500"/>
                                        <p:tgtEl>
                                          <p:spTgt spid="9"/>
                                        </p:tgtEl>
                                      </p:cBhvr>
                                    </p:animEffect>
                                  </p:childTnLst>
                                </p:cTn>
                              </p:par>
                              <p:par>
                                <p:cTn id="11" presetID="5" presetClass="entr" presetSubtype="10" fill="hold" nodeType="with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checkerboard(across)">
                                      <p:cBhvr>
                                        <p:cTn id="13" dur="500"/>
                                        <p:tgtEl>
                                          <p:spTgt spid="13"/>
                                        </p:tgtEl>
                                      </p:cBhvr>
                                    </p:animEffect>
                                  </p:childTnLst>
                                </p:cTn>
                              </p:par>
                              <p:par>
                                <p:cTn id="14" presetID="5" presetClass="entr" presetSubtype="10" fill="hold" nodeType="withEffect">
                                  <p:stCondLst>
                                    <p:cond delay="0"/>
                                  </p:stCondLst>
                                  <p:childTnLst>
                                    <p:set>
                                      <p:cBhvr>
                                        <p:cTn id="15" dur="1" fill="hold">
                                          <p:stCondLst>
                                            <p:cond delay="0"/>
                                          </p:stCondLst>
                                        </p:cTn>
                                        <p:tgtEl>
                                          <p:spTgt spid="15"/>
                                        </p:tgtEl>
                                        <p:attrNameLst>
                                          <p:attrName>style.visibility</p:attrName>
                                        </p:attrNameLst>
                                      </p:cBhvr>
                                      <p:to>
                                        <p:strVal val="visible"/>
                                      </p:to>
                                    </p:set>
                                    <p:animEffect transition="in" filter="checkerboard(across)">
                                      <p:cBhvr>
                                        <p:cTn id="16"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3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latin typeface="Calibri" panose="020F0502020204030204" pitchFamily="34" charset="0"/>
                <a:ea typeface="Times New Roman" panose="02020603050405020304" pitchFamily="18" charset="0"/>
              </a:rPr>
              <a:t>Νέες Προσκλήσεις</a:t>
            </a:r>
            <a:endParaRPr lang="el-GR" sz="3400" dirty="0">
              <a:solidFill>
                <a:srgbClr val="144E8C"/>
              </a:solidFill>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marL="714375" lvl="0" indent="-714375" algn="just">
              <a:lnSpc>
                <a:spcPct val="150000"/>
              </a:lnSpc>
              <a:buFontTx/>
              <a:buChar char="-"/>
              <a:tabLst>
                <a:tab pos="714375" algn="l"/>
              </a:tabLst>
              <a:defRPr/>
            </a:pPr>
            <a:r>
              <a:rPr lang="el-GR" sz="2600" b="0" dirty="0">
                <a:solidFill>
                  <a:schemeClr val="accent1">
                    <a:lumMod val="75000"/>
                  </a:schemeClr>
                </a:solidFill>
              </a:rPr>
              <a:t>Δράση ESO4.11.β. Υποστήριξη παρεμβάσεων ισότιμης πρόσβασης </a:t>
            </a:r>
            <a:r>
              <a:rPr lang="el-GR" sz="2600" b="0" dirty="0" err="1">
                <a:solidFill>
                  <a:schemeClr val="accent1">
                    <a:lumMod val="75000"/>
                  </a:schemeClr>
                </a:solidFill>
              </a:rPr>
              <a:t>ΑμεΑ</a:t>
            </a:r>
            <a:r>
              <a:rPr lang="el-GR" sz="2600" b="0" dirty="0">
                <a:solidFill>
                  <a:schemeClr val="accent1">
                    <a:lumMod val="75000"/>
                  </a:schemeClr>
                </a:solidFill>
              </a:rPr>
              <a:t> και άλλες ειδικές εκπαιδευτικές ανάγκες της ανώτατης εκπαίδευσης στην Περιφέρεια Ανατολικής Μακεδονίας και Θράκης, </a:t>
            </a:r>
            <a:r>
              <a:rPr lang="el-GR" sz="2600" dirty="0">
                <a:solidFill>
                  <a:schemeClr val="accent1">
                    <a:lumMod val="75000"/>
                  </a:schemeClr>
                </a:solidFill>
              </a:rPr>
              <a:t>προϋπολογισμού 2,0 εκατ. €</a:t>
            </a:r>
            <a:r>
              <a:rPr lang="el-GR" sz="2600" b="0" dirty="0">
                <a:solidFill>
                  <a:schemeClr val="accent1">
                    <a:lumMod val="75000"/>
                  </a:schemeClr>
                </a:solidFill>
              </a:rPr>
              <a:t> (ΑΜΘ49).</a:t>
            </a:r>
          </a:p>
        </p:txBody>
      </p:sp>
    </p:spTree>
    <p:extLst>
      <p:ext uri="{BB962C8B-B14F-4D97-AF65-F5344CB8AC3E}">
        <p14:creationId xmlns:p14="http://schemas.microsoft.com/office/powerpoint/2010/main" val="1587763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checkerboard(across)">
                                      <p:cBhvr>
                                        <p:cTn id="10"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1" grpId="0"/>
    </p:bldLst>
  </p:timing>
</p:sld>
</file>

<file path=ppt/slides/slide3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latin typeface="Calibri" panose="020F0502020204030204" pitchFamily="34" charset="0"/>
                <a:ea typeface="Times New Roman" panose="02020603050405020304" pitchFamily="18" charset="0"/>
              </a:rPr>
              <a:t>Νέες Προσκλήσεις</a:t>
            </a:r>
            <a:endParaRPr lang="el-GR" sz="3400" dirty="0">
              <a:solidFill>
                <a:srgbClr val="144E8C"/>
              </a:solidFill>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marL="714375" indent="-714375" algn="just">
              <a:lnSpc>
                <a:spcPct val="150000"/>
              </a:lnSpc>
              <a:tabLst>
                <a:tab pos="714375" algn="l"/>
              </a:tabLst>
            </a:pPr>
            <a:r>
              <a:rPr lang="el-GR" b="0" dirty="0">
                <a:solidFill>
                  <a:schemeClr val="accent1">
                    <a:lumMod val="75000"/>
                  </a:schemeClr>
                </a:solidFill>
              </a:rPr>
              <a:t>-</a:t>
            </a:r>
            <a:r>
              <a:rPr lang="el-GR" dirty="0">
                <a:solidFill>
                  <a:schemeClr val="accent1">
                    <a:lumMod val="75000"/>
                  </a:schemeClr>
                </a:solidFill>
              </a:rPr>
              <a:t>	</a:t>
            </a:r>
            <a:r>
              <a:rPr lang="el-GR" sz="2600" b="0" dirty="0">
                <a:solidFill>
                  <a:schemeClr val="accent1">
                    <a:lumMod val="75000"/>
                  </a:schemeClr>
                </a:solidFill>
              </a:rPr>
              <a:t>Δράση RSO3.2.α. Παρεμβάσεις βελτίωσης της οδικής ασφάλειας και της προσβασιμότητας των πολιτών, προϋπολογισμού </a:t>
            </a:r>
            <a:r>
              <a:rPr lang="el-GR" sz="2600" dirty="0">
                <a:solidFill>
                  <a:schemeClr val="accent1">
                    <a:lumMod val="75000"/>
                  </a:schemeClr>
                </a:solidFill>
              </a:rPr>
              <a:t>25,0 εκατ. €</a:t>
            </a:r>
            <a:r>
              <a:rPr lang="el-GR" sz="2600" b="0" dirty="0">
                <a:solidFill>
                  <a:schemeClr val="accent1">
                    <a:lumMod val="75000"/>
                  </a:schemeClr>
                </a:solidFill>
              </a:rPr>
              <a:t> (ΑΜΘ36).</a:t>
            </a:r>
          </a:p>
        </p:txBody>
      </p:sp>
      <p:pic>
        <p:nvPicPr>
          <p:cNvPr id="3" name="Εικόνα 2">
            <a:extLst>
              <a:ext uri="{FF2B5EF4-FFF2-40B4-BE49-F238E27FC236}">
                <a16:creationId xmlns:a16="http://schemas.microsoft.com/office/drawing/2014/main" id="{0704E49E-CDCD-B89F-26D6-9FEDD20DA087}"/>
              </a:ext>
            </a:extLst>
          </p:cNvPr>
          <p:cNvPicPr>
            <a:picLocks noChangeAspect="1"/>
          </p:cNvPicPr>
          <p:nvPr/>
        </p:nvPicPr>
        <p:blipFill rotWithShape="1">
          <a:blip r:embed="rId2"/>
          <a:srcRect l="1903" t="7073"/>
          <a:stretch/>
        </p:blipFill>
        <p:spPr>
          <a:xfrm>
            <a:off x="4202545" y="2012383"/>
            <a:ext cx="3612188" cy="4740842"/>
          </a:xfrm>
          <a:prstGeom prst="rect">
            <a:avLst/>
          </a:prstGeom>
        </p:spPr>
      </p:pic>
    </p:spTree>
    <p:extLst>
      <p:ext uri="{BB962C8B-B14F-4D97-AF65-F5344CB8AC3E}">
        <p14:creationId xmlns:p14="http://schemas.microsoft.com/office/powerpoint/2010/main" val="747724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checkerboard(across)">
                                      <p:cBhvr>
                                        <p:cTn id="10" dur="500"/>
                                        <p:tgtEl>
                                          <p:spTgt spid="21"/>
                                        </p:tgtEl>
                                      </p:cBhvr>
                                    </p:animEffect>
                                  </p:childTnLst>
                                </p:cTn>
                              </p:par>
                              <p:par>
                                <p:cTn id="11" presetID="5" presetClass="entr" presetSubtype="10" fill="hold" nodeType="with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checkerboard(across)">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1" grpId="0"/>
    </p:bldLst>
  </p:timing>
</p:sld>
</file>

<file path=ppt/slides/slide3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marL="714375" indent="-714375" algn="just">
              <a:lnSpc>
                <a:spcPct val="150000"/>
              </a:lnSpc>
              <a:tabLst>
                <a:tab pos="714375" algn="l"/>
              </a:tabLst>
            </a:pPr>
            <a:endParaRPr lang="el-GR" sz="2600" b="0" dirty="0">
              <a:solidFill>
                <a:schemeClr val="accent1">
                  <a:lumMod val="75000"/>
                </a:schemeClr>
              </a:solidFill>
            </a:endParaRPr>
          </a:p>
        </p:txBody>
      </p:sp>
      <p:pic>
        <p:nvPicPr>
          <p:cNvPr id="6" name="Εικόνα 5">
            <a:extLst>
              <a:ext uri="{FF2B5EF4-FFF2-40B4-BE49-F238E27FC236}">
                <a16:creationId xmlns:a16="http://schemas.microsoft.com/office/drawing/2014/main" id="{F33D142B-A4E0-BD21-7861-CFEB732FEF22}"/>
              </a:ext>
            </a:extLst>
          </p:cNvPr>
          <p:cNvPicPr>
            <a:picLocks noChangeAspect="1"/>
          </p:cNvPicPr>
          <p:nvPr/>
        </p:nvPicPr>
        <p:blipFill>
          <a:blip r:embed="rId2"/>
          <a:stretch>
            <a:fillRect/>
          </a:stretch>
        </p:blipFill>
        <p:spPr>
          <a:xfrm>
            <a:off x="102365" y="563416"/>
            <a:ext cx="3672303" cy="2346426"/>
          </a:xfrm>
          <a:prstGeom prst="rect">
            <a:avLst/>
          </a:prstGeom>
        </p:spPr>
      </p:pic>
      <p:pic>
        <p:nvPicPr>
          <p:cNvPr id="7" name="Εικόνα 6">
            <a:extLst>
              <a:ext uri="{FF2B5EF4-FFF2-40B4-BE49-F238E27FC236}">
                <a16:creationId xmlns:a16="http://schemas.microsoft.com/office/drawing/2014/main" id="{05BEC498-C7AF-0BE4-3583-AEDB72CB3ADB}"/>
              </a:ext>
            </a:extLst>
          </p:cNvPr>
          <p:cNvPicPr>
            <a:picLocks noChangeAspect="1"/>
          </p:cNvPicPr>
          <p:nvPr/>
        </p:nvPicPr>
        <p:blipFill>
          <a:blip r:embed="rId3"/>
          <a:stretch>
            <a:fillRect/>
          </a:stretch>
        </p:blipFill>
        <p:spPr>
          <a:xfrm>
            <a:off x="3903977" y="563416"/>
            <a:ext cx="3672303" cy="2360766"/>
          </a:xfrm>
          <a:prstGeom prst="rect">
            <a:avLst/>
          </a:prstGeom>
        </p:spPr>
      </p:pic>
      <p:pic>
        <p:nvPicPr>
          <p:cNvPr id="8" name="Εικόνα 7">
            <a:extLst>
              <a:ext uri="{FF2B5EF4-FFF2-40B4-BE49-F238E27FC236}">
                <a16:creationId xmlns:a16="http://schemas.microsoft.com/office/drawing/2014/main" id="{0EA3B1AC-2041-08C3-92F7-491C45556584}"/>
              </a:ext>
            </a:extLst>
          </p:cNvPr>
          <p:cNvPicPr>
            <a:picLocks noChangeAspect="1"/>
          </p:cNvPicPr>
          <p:nvPr/>
        </p:nvPicPr>
        <p:blipFill>
          <a:blip r:embed="rId4"/>
          <a:stretch>
            <a:fillRect/>
          </a:stretch>
        </p:blipFill>
        <p:spPr>
          <a:xfrm>
            <a:off x="7732533" y="387928"/>
            <a:ext cx="4357102" cy="5634182"/>
          </a:xfrm>
          <a:prstGeom prst="rect">
            <a:avLst/>
          </a:prstGeom>
        </p:spPr>
      </p:pic>
      <p:pic>
        <p:nvPicPr>
          <p:cNvPr id="9" name="Εικόνα 8">
            <a:extLst>
              <a:ext uri="{FF2B5EF4-FFF2-40B4-BE49-F238E27FC236}">
                <a16:creationId xmlns:a16="http://schemas.microsoft.com/office/drawing/2014/main" id="{E9771C0F-3595-9849-15D0-25E3B41B500C}"/>
              </a:ext>
            </a:extLst>
          </p:cNvPr>
          <p:cNvPicPr>
            <a:picLocks noChangeAspect="1"/>
          </p:cNvPicPr>
          <p:nvPr/>
        </p:nvPicPr>
        <p:blipFill>
          <a:blip r:embed="rId5"/>
          <a:stretch>
            <a:fillRect/>
          </a:stretch>
        </p:blipFill>
        <p:spPr>
          <a:xfrm>
            <a:off x="102365" y="3156138"/>
            <a:ext cx="3672303" cy="2363467"/>
          </a:xfrm>
          <a:prstGeom prst="rect">
            <a:avLst/>
          </a:prstGeom>
        </p:spPr>
      </p:pic>
      <p:pic>
        <p:nvPicPr>
          <p:cNvPr id="10" name="Εικόνα 9">
            <a:extLst>
              <a:ext uri="{FF2B5EF4-FFF2-40B4-BE49-F238E27FC236}">
                <a16:creationId xmlns:a16="http://schemas.microsoft.com/office/drawing/2014/main" id="{78ADAE63-494F-90D1-11B8-2BA9BDF7C1A1}"/>
              </a:ext>
            </a:extLst>
          </p:cNvPr>
          <p:cNvPicPr>
            <a:picLocks noChangeAspect="1"/>
          </p:cNvPicPr>
          <p:nvPr/>
        </p:nvPicPr>
        <p:blipFill rotWithShape="1">
          <a:blip r:embed="rId6"/>
          <a:srcRect r="2226"/>
          <a:stretch/>
        </p:blipFill>
        <p:spPr>
          <a:xfrm>
            <a:off x="3903978" y="3111018"/>
            <a:ext cx="3672302" cy="2408588"/>
          </a:xfrm>
          <a:prstGeom prst="rect">
            <a:avLst/>
          </a:prstGeom>
        </p:spPr>
      </p:pic>
    </p:spTree>
    <p:extLst>
      <p:ext uri="{BB962C8B-B14F-4D97-AF65-F5344CB8AC3E}">
        <p14:creationId xmlns:p14="http://schemas.microsoft.com/office/powerpoint/2010/main" val="3901437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nodePh="1">
                                  <p:stCondLst>
                                    <p:cond delay="0"/>
                                  </p:stCondLst>
                                  <p:endCondLst>
                                    <p:cond evt="begin" delay="0">
                                      <p:tn val="5"/>
                                    </p:cond>
                                  </p:endCondLst>
                                  <p:childTnLst>
                                    <p:set>
                                      <p:cBhvr>
                                        <p:cTn id="6" dur="1" fill="hold">
                                          <p:stCondLst>
                                            <p:cond delay="0"/>
                                          </p:stCondLst>
                                        </p:cTn>
                                        <p:tgtEl>
                                          <p:spTgt spid="21"/>
                                        </p:tgtEl>
                                        <p:attrNameLst>
                                          <p:attrName>style.visibility</p:attrName>
                                        </p:attrNameLst>
                                      </p:cBhvr>
                                      <p:to>
                                        <p:strVal val="visible"/>
                                      </p:to>
                                    </p:set>
                                    <p:animEffect transition="in" filter="checkerboard(across)">
                                      <p:cBhvr>
                                        <p:cTn id="7" dur="500"/>
                                        <p:tgtEl>
                                          <p:spTgt spid="21"/>
                                        </p:tgtEl>
                                      </p:cBhvr>
                                    </p:animEffect>
                                  </p:childTnLst>
                                </p:cTn>
                              </p:par>
                              <p:par>
                                <p:cTn id="8" presetID="5" presetClass="entr" presetSubtype="1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checkerboard(across)">
                                      <p:cBhvr>
                                        <p:cTn id="10" dur="500"/>
                                        <p:tgtEl>
                                          <p:spTgt spid="6"/>
                                        </p:tgtEl>
                                      </p:cBhvr>
                                    </p:animEffect>
                                  </p:childTnLst>
                                </p:cTn>
                              </p:par>
                              <p:par>
                                <p:cTn id="11" presetID="5" presetClass="entr" presetSubtype="1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checkerboard(across)">
                                      <p:cBhvr>
                                        <p:cTn id="13" dur="500"/>
                                        <p:tgtEl>
                                          <p:spTgt spid="7"/>
                                        </p:tgtEl>
                                      </p:cBhvr>
                                    </p:animEffect>
                                  </p:childTnLst>
                                </p:cTn>
                              </p:par>
                              <p:par>
                                <p:cTn id="14" presetID="5" presetClass="entr" presetSubtype="10" fill="hold"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checkerboard(across)">
                                      <p:cBhvr>
                                        <p:cTn id="16" dur="500"/>
                                        <p:tgtEl>
                                          <p:spTgt spid="8"/>
                                        </p:tgtEl>
                                      </p:cBhvr>
                                    </p:animEffect>
                                  </p:childTnLst>
                                </p:cTn>
                              </p:par>
                              <p:par>
                                <p:cTn id="17" presetID="5" presetClass="entr" presetSubtype="10" fill="hold" nodeType="with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checkerboard(across)">
                                      <p:cBhvr>
                                        <p:cTn id="19" dur="500"/>
                                        <p:tgtEl>
                                          <p:spTgt spid="10"/>
                                        </p:tgtEl>
                                      </p:cBhvr>
                                    </p:animEffect>
                                  </p:childTnLst>
                                </p:cTn>
                              </p:par>
                              <p:par>
                                <p:cTn id="20" presetID="5" presetClass="entr" presetSubtype="10" fill="hold" nodeType="with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checkerboard(across)">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a:extLst>
              <a:ext uri="{FF2B5EF4-FFF2-40B4-BE49-F238E27FC236}">
                <a16:creationId xmlns:a16="http://schemas.microsoft.com/office/drawing/2014/main" id="{3F995C18-2653-C1F2-5E43-C55F076823FA}"/>
              </a:ext>
            </a:extLst>
          </p:cNvPr>
          <p:cNvPicPr>
            <a:picLocks noChangeAspect="1"/>
          </p:cNvPicPr>
          <p:nvPr/>
        </p:nvPicPr>
        <p:blipFill rotWithShape="1">
          <a:blip r:embed="rId2"/>
          <a:srcRect l="3437" t="14860" r="1406" b="9029"/>
          <a:stretch/>
        </p:blipFill>
        <p:spPr>
          <a:xfrm>
            <a:off x="293629" y="981074"/>
            <a:ext cx="11601450" cy="5219701"/>
          </a:xfrm>
          <a:prstGeom prst="rect">
            <a:avLst/>
          </a:prstGeom>
        </p:spPr>
      </p:pic>
      <p:sp>
        <p:nvSpPr>
          <p:cNvPr id="2" name="Rectangle 15">
            <a:extLst>
              <a:ext uri="{FF2B5EF4-FFF2-40B4-BE49-F238E27FC236}">
                <a16:creationId xmlns:a16="http://schemas.microsoft.com/office/drawing/2014/main" id="{29FF3197-5DF6-ED46-249C-FEC13E3A77F4}"/>
              </a:ext>
            </a:extLst>
          </p:cNvPr>
          <p:cNvSpPr>
            <a:spLocks noChangeArrowheads="1"/>
          </p:cNvSpPr>
          <p:nvPr/>
        </p:nvSpPr>
        <p:spPr bwMode="auto">
          <a:xfrm>
            <a:off x="1" y="0"/>
            <a:ext cx="12191999" cy="511175"/>
          </a:xfrm>
          <a:prstGeom prst="rect">
            <a:avLst/>
          </a:prstGeom>
          <a:solidFill>
            <a:schemeClr val="bg1"/>
          </a:solidFill>
        </p:spPr>
        <p:txBody>
          <a:bodyPr vert="horz" lIns="91440" tIns="45720" rIns="91440" bIns="45720" rtlCol="0" anchor="ctr">
            <a:normAutofit fontScale="92500" lnSpcReduction="10000"/>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lnSpc>
                <a:spcPct val="90000"/>
              </a:lnSpc>
              <a:spcBef>
                <a:spcPct val="0"/>
              </a:spcBef>
              <a:buNone/>
            </a:pPr>
            <a:r>
              <a:rPr lang="el-GR" altLang="el-GR" sz="3400" b="1" dirty="0">
                <a:solidFill>
                  <a:srgbClr val="144E8C"/>
                </a:solidFill>
                <a:latin typeface="Calibri" panose="020F0502020204030204" pitchFamily="34" charset="0"/>
                <a:cs typeface="+mj-cs"/>
              </a:rPr>
              <a:t>Δράσεις Οδικής Ασφάλειας</a:t>
            </a:r>
          </a:p>
        </p:txBody>
      </p:sp>
    </p:spTree>
    <p:extLst>
      <p:ext uri="{BB962C8B-B14F-4D97-AF65-F5344CB8AC3E}">
        <p14:creationId xmlns:p14="http://schemas.microsoft.com/office/powerpoint/2010/main" val="3415943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heckerboard(across)">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Εικόνα 2">
            <a:extLst>
              <a:ext uri="{FF2B5EF4-FFF2-40B4-BE49-F238E27FC236}">
                <a16:creationId xmlns:a16="http://schemas.microsoft.com/office/drawing/2014/main" id="{9F19DAE4-DB41-B56B-6B1A-43994690251F}"/>
              </a:ext>
            </a:extLst>
          </p:cNvPr>
          <p:cNvPicPr>
            <a:picLocks noChangeAspect="1"/>
          </p:cNvPicPr>
          <p:nvPr/>
        </p:nvPicPr>
        <p:blipFill rotWithShape="1">
          <a:blip r:embed="rId2"/>
          <a:srcRect l="20312" t="30833" r="21250" b="28889"/>
          <a:stretch/>
        </p:blipFill>
        <p:spPr>
          <a:xfrm>
            <a:off x="561975" y="1233487"/>
            <a:ext cx="11325816" cy="4391025"/>
          </a:xfrm>
          <a:prstGeom prst="rect">
            <a:avLst/>
          </a:prstGeom>
        </p:spPr>
      </p:pic>
      <p:sp>
        <p:nvSpPr>
          <p:cNvPr id="4" name="Rectangle 15">
            <a:extLst>
              <a:ext uri="{FF2B5EF4-FFF2-40B4-BE49-F238E27FC236}">
                <a16:creationId xmlns:a16="http://schemas.microsoft.com/office/drawing/2014/main" id="{8117F72D-5DD1-3C9B-CF71-DEEC4F1DB87F}"/>
              </a:ext>
            </a:extLst>
          </p:cNvPr>
          <p:cNvSpPr>
            <a:spLocks noChangeArrowheads="1"/>
          </p:cNvSpPr>
          <p:nvPr/>
        </p:nvSpPr>
        <p:spPr bwMode="auto">
          <a:xfrm>
            <a:off x="1" y="0"/>
            <a:ext cx="12191999" cy="511175"/>
          </a:xfrm>
          <a:prstGeom prst="rect">
            <a:avLst/>
          </a:prstGeom>
          <a:solidFill>
            <a:schemeClr val="bg1"/>
          </a:solidFill>
        </p:spPr>
        <p:txBody>
          <a:bodyPr vert="horz" lIns="91440" tIns="45720" rIns="91440" bIns="45720" rtlCol="0" anchor="ctr">
            <a:normAutofit fontScale="92500" lnSpcReduction="10000"/>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lnSpc>
                <a:spcPct val="90000"/>
              </a:lnSpc>
              <a:spcBef>
                <a:spcPct val="0"/>
              </a:spcBef>
              <a:buNone/>
            </a:pPr>
            <a:r>
              <a:rPr lang="el-GR" altLang="el-GR" sz="3400" b="1" dirty="0">
                <a:solidFill>
                  <a:srgbClr val="144E8C"/>
                </a:solidFill>
                <a:latin typeface="Calibri" panose="020F0502020204030204" pitchFamily="34" charset="0"/>
                <a:cs typeface="+mj-cs"/>
              </a:rPr>
              <a:t>Δράσεις Οδικής Ασφάλειας</a:t>
            </a:r>
          </a:p>
        </p:txBody>
      </p:sp>
    </p:spTree>
    <p:extLst>
      <p:ext uri="{BB962C8B-B14F-4D97-AF65-F5344CB8AC3E}">
        <p14:creationId xmlns:p14="http://schemas.microsoft.com/office/powerpoint/2010/main" val="1941173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heckerboard(across)">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3" name="Εικόνα 2">
            <a:extLst>
              <a:ext uri="{FF2B5EF4-FFF2-40B4-BE49-F238E27FC236}">
                <a16:creationId xmlns:a16="http://schemas.microsoft.com/office/drawing/2014/main" id="{B83B99B2-768B-B768-7003-26924462D224}"/>
              </a:ext>
            </a:extLst>
          </p:cNvPr>
          <p:cNvPicPr>
            <a:picLocks noChangeAspect="1"/>
          </p:cNvPicPr>
          <p:nvPr/>
        </p:nvPicPr>
        <p:blipFill rotWithShape="1">
          <a:blip r:embed="rId2"/>
          <a:srcRect t="9974" b="9587"/>
          <a:stretch/>
        </p:blipFill>
        <p:spPr>
          <a:xfrm>
            <a:off x="69670" y="940805"/>
            <a:ext cx="5442856" cy="2462725"/>
          </a:xfrm>
          <a:prstGeom prst="rect">
            <a:avLst/>
          </a:prstGeom>
        </p:spPr>
      </p:pic>
      <p:pic>
        <p:nvPicPr>
          <p:cNvPr id="8" name="Εικόνα 7">
            <a:extLst>
              <a:ext uri="{FF2B5EF4-FFF2-40B4-BE49-F238E27FC236}">
                <a16:creationId xmlns:a16="http://schemas.microsoft.com/office/drawing/2014/main" id="{B4DC600D-5C81-9162-DF82-0F32D940C5F2}"/>
              </a:ext>
            </a:extLst>
          </p:cNvPr>
          <p:cNvPicPr>
            <a:picLocks noChangeAspect="1"/>
          </p:cNvPicPr>
          <p:nvPr/>
        </p:nvPicPr>
        <p:blipFill rotWithShape="1">
          <a:blip r:embed="rId3"/>
          <a:srcRect l="571" t="9974" r="1001" b="9079"/>
          <a:stretch/>
        </p:blipFill>
        <p:spPr>
          <a:xfrm>
            <a:off x="5695406" y="3804359"/>
            <a:ext cx="6418216" cy="2969040"/>
          </a:xfrm>
          <a:prstGeom prst="rect">
            <a:avLst/>
          </a:prstGeom>
        </p:spPr>
      </p:pic>
      <p:pic>
        <p:nvPicPr>
          <p:cNvPr id="10" name="Εικόνα 9">
            <a:extLst>
              <a:ext uri="{FF2B5EF4-FFF2-40B4-BE49-F238E27FC236}">
                <a16:creationId xmlns:a16="http://schemas.microsoft.com/office/drawing/2014/main" id="{92491471-D221-09C9-3F3E-943739F5F844}"/>
              </a:ext>
            </a:extLst>
          </p:cNvPr>
          <p:cNvPicPr>
            <a:picLocks noChangeAspect="1"/>
          </p:cNvPicPr>
          <p:nvPr/>
        </p:nvPicPr>
        <p:blipFill rotWithShape="1">
          <a:blip r:embed="rId4"/>
          <a:srcRect t="9450" b="9206"/>
          <a:stretch/>
        </p:blipFill>
        <p:spPr>
          <a:xfrm>
            <a:off x="78378" y="3804359"/>
            <a:ext cx="5286102" cy="2418734"/>
          </a:xfrm>
          <a:prstGeom prst="rect">
            <a:avLst/>
          </a:prstGeom>
        </p:spPr>
      </p:pic>
      <p:pic>
        <p:nvPicPr>
          <p:cNvPr id="12" name="Εικόνα 11">
            <a:extLst>
              <a:ext uri="{FF2B5EF4-FFF2-40B4-BE49-F238E27FC236}">
                <a16:creationId xmlns:a16="http://schemas.microsoft.com/office/drawing/2014/main" id="{396438A0-1D50-7844-C22C-2A42E1E03A9F}"/>
              </a:ext>
            </a:extLst>
          </p:cNvPr>
          <p:cNvPicPr>
            <a:picLocks noChangeAspect="1"/>
          </p:cNvPicPr>
          <p:nvPr/>
        </p:nvPicPr>
        <p:blipFill rotWithShape="1">
          <a:blip r:embed="rId5"/>
          <a:srcRect t="9974" b="9257"/>
          <a:stretch/>
        </p:blipFill>
        <p:spPr>
          <a:xfrm>
            <a:off x="6375831" y="940805"/>
            <a:ext cx="5737791" cy="2606805"/>
          </a:xfrm>
          <a:prstGeom prst="rect">
            <a:avLst/>
          </a:prstGeom>
        </p:spPr>
      </p:pic>
      <p:sp>
        <p:nvSpPr>
          <p:cNvPr id="14" name="TextBox 13">
            <a:extLst>
              <a:ext uri="{FF2B5EF4-FFF2-40B4-BE49-F238E27FC236}">
                <a16:creationId xmlns:a16="http://schemas.microsoft.com/office/drawing/2014/main" id="{7D1578CE-B910-AF9D-7F72-657D795B28B1}"/>
              </a:ext>
            </a:extLst>
          </p:cNvPr>
          <p:cNvSpPr txBox="1"/>
          <p:nvPr/>
        </p:nvSpPr>
        <p:spPr>
          <a:xfrm>
            <a:off x="-2" y="463334"/>
            <a:ext cx="12188710"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l-GR" sz="18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Κατασκευή Γέφυρας στην Αλεξανδρούπολη</a:t>
            </a:r>
            <a:endParaRPr kumimoji="0" lang="el-GR" sz="1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Rectangle 15">
            <a:extLst>
              <a:ext uri="{FF2B5EF4-FFF2-40B4-BE49-F238E27FC236}">
                <a16:creationId xmlns:a16="http://schemas.microsoft.com/office/drawing/2014/main" id="{651A22F1-5F46-FB55-6641-DED1626B1C19}"/>
              </a:ext>
            </a:extLst>
          </p:cNvPr>
          <p:cNvSpPr>
            <a:spLocks noChangeArrowheads="1"/>
          </p:cNvSpPr>
          <p:nvPr/>
        </p:nvSpPr>
        <p:spPr bwMode="auto">
          <a:xfrm>
            <a:off x="0" y="0"/>
            <a:ext cx="12191999" cy="511175"/>
          </a:xfrm>
          <a:prstGeom prst="rect">
            <a:avLst/>
          </a:prstGeom>
          <a:solidFill>
            <a:schemeClr val="bg1"/>
          </a:solidFill>
        </p:spPr>
        <p:txBody>
          <a:bodyPr vert="horz" lIns="91440" tIns="45720" rIns="91440" bIns="45720" rtlCol="0" anchor="ctr">
            <a:normAutofit fontScale="92500" lnSpcReduction="10000"/>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lnSpc>
                <a:spcPct val="90000"/>
              </a:lnSpc>
              <a:spcBef>
                <a:spcPct val="0"/>
              </a:spcBef>
              <a:buNone/>
            </a:pPr>
            <a:r>
              <a:rPr lang="el-GR" altLang="el-GR" sz="3400" b="1" dirty="0">
                <a:solidFill>
                  <a:srgbClr val="144E8C"/>
                </a:solidFill>
                <a:latin typeface="Calibri" panose="020F0502020204030204" pitchFamily="34" charset="0"/>
                <a:cs typeface="+mj-cs"/>
              </a:rPr>
              <a:t>Δράσεις Οδικής Ασφάλειας</a:t>
            </a:r>
          </a:p>
        </p:txBody>
      </p:sp>
    </p:spTree>
    <p:extLst>
      <p:ext uri="{BB962C8B-B14F-4D97-AF65-F5344CB8AC3E}">
        <p14:creationId xmlns:p14="http://schemas.microsoft.com/office/powerpoint/2010/main" val="453728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heckerboard(across)">
                                      <p:cBhvr>
                                        <p:cTn id="7" dur="500"/>
                                        <p:tgtEl>
                                          <p:spTgt spid="3"/>
                                        </p:tgtEl>
                                      </p:cBhvr>
                                    </p:animEffect>
                                  </p:childTnLst>
                                </p:cTn>
                              </p:par>
                              <p:par>
                                <p:cTn id="8" presetID="5" presetClass="entr" presetSubtype="1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checkerboard(across)">
                                      <p:cBhvr>
                                        <p:cTn id="10" dur="500"/>
                                        <p:tgtEl>
                                          <p:spTgt spid="12"/>
                                        </p:tgtEl>
                                      </p:cBhvr>
                                    </p:animEffect>
                                  </p:childTnLst>
                                </p:cTn>
                              </p:par>
                              <p:par>
                                <p:cTn id="11" presetID="5" presetClass="entr" presetSubtype="1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checkerboard(across)">
                                      <p:cBhvr>
                                        <p:cTn id="13" dur="500"/>
                                        <p:tgtEl>
                                          <p:spTgt spid="10"/>
                                        </p:tgtEl>
                                      </p:cBhvr>
                                    </p:animEffect>
                                  </p:childTnLst>
                                </p:cTn>
                              </p:par>
                              <p:par>
                                <p:cTn id="14" presetID="5" presetClass="entr" presetSubtype="10" fill="hold"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checkerboard(across)">
                                      <p:cBhvr>
                                        <p:cTn id="1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latin typeface="Calibri" panose="020F0502020204030204" pitchFamily="34" charset="0"/>
                <a:ea typeface="Times New Roman" panose="02020603050405020304" pitchFamily="18" charset="0"/>
              </a:rPr>
              <a:t>Νέες Προσκλήσεις</a:t>
            </a:r>
            <a:endParaRPr lang="el-GR" sz="3400" dirty="0">
              <a:solidFill>
                <a:srgbClr val="144E8C"/>
              </a:solidFill>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marL="714375" indent="-714375" algn="just">
              <a:lnSpc>
                <a:spcPct val="150000"/>
              </a:lnSpc>
              <a:buFontTx/>
              <a:buChar char="-"/>
              <a:tabLst>
                <a:tab pos="714375" algn="l"/>
              </a:tabLst>
            </a:pPr>
            <a:r>
              <a:rPr lang="el-GR" sz="2600" b="0" dirty="0">
                <a:solidFill>
                  <a:schemeClr val="accent1">
                    <a:lumMod val="75000"/>
                  </a:schemeClr>
                </a:solidFill>
              </a:rPr>
              <a:t>Δράση RSO2.1.α. Δράσεις εξοικονόμησης ενέργειας σε δημόσια / δημοτικά κτίρια περιφερειακής και τοπικής αρμοδιότητας, προϋπολογισμού </a:t>
            </a:r>
            <a:r>
              <a:rPr lang="el-GR" sz="2600" dirty="0">
                <a:solidFill>
                  <a:schemeClr val="accent1">
                    <a:lumMod val="75000"/>
                  </a:schemeClr>
                </a:solidFill>
              </a:rPr>
              <a:t>30,0 εκατ. €</a:t>
            </a:r>
            <a:r>
              <a:rPr lang="el-GR" sz="2600" b="0" dirty="0">
                <a:solidFill>
                  <a:schemeClr val="accent1">
                    <a:lumMod val="75000"/>
                  </a:schemeClr>
                </a:solidFill>
              </a:rPr>
              <a:t> (ΑΜΘ38).</a:t>
            </a:r>
            <a:endParaRPr lang="en-US" sz="2600" b="0" dirty="0">
              <a:solidFill>
                <a:schemeClr val="accent1">
                  <a:lumMod val="75000"/>
                </a:schemeClr>
              </a:solidFill>
            </a:endParaRPr>
          </a:p>
          <a:p>
            <a:pPr algn="just">
              <a:lnSpc>
                <a:spcPct val="150000"/>
              </a:lnSpc>
              <a:tabLst>
                <a:tab pos="714375" algn="l"/>
              </a:tabLst>
            </a:pPr>
            <a:r>
              <a:rPr lang="en-US" sz="2600" b="0" dirty="0">
                <a:solidFill>
                  <a:schemeClr val="accent1">
                    <a:lumMod val="75000"/>
                  </a:schemeClr>
                </a:solidFill>
              </a:rPr>
              <a:t>	</a:t>
            </a:r>
            <a:r>
              <a:rPr lang="el-GR" sz="2600" dirty="0">
                <a:solidFill>
                  <a:srgbClr val="144E8C"/>
                </a:solidFill>
                <a:highlight>
                  <a:srgbClr val="FFFF00"/>
                </a:highlight>
              </a:rPr>
              <a:t>Ημερομηνία Λήξης:</a:t>
            </a:r>
            <a:r>
              <a:rPr lang="en-US" sz="2600" dirty="0">
                <a:solidFill>
                  <a:srgbClr val="144E8C"/>
                </a:solidFill>
                <a:highlight>
                  <a:srgbClr val="FFFF00"/>
                </a:highlight>
              </a:rPr>
              <a:t> </a:t>
            </a:r>
            <a:r>
              <a:rPr lang="el-GR" sz="2600" dirty="0">
                <a:solidFill>
                  <a:srgbClr val="144E8C"/>
                </a:solidFill>
                <a:highlight>
                  <a:srgbClr val="FFFF00"/>
                </a:highlight>
              </a:rPr>
              <a:t>Παρασκευή, 01 Ιουλίου 2024</a:t>
            </a:r>
            <a:endParaRPr lang="el-GR" sz="2600" dirty="0">
              <a:highlight>
                <a:srgbClr val="FFFF00"/>
              </a:highlight>
            </a:endParaRPr>
          </a:p>
          <a:p>
            <a:pPr algn="just">
              <a:lnSpc>
                <a:spcPct val="150000"/>
              </a:lnSpc>
              <a:tabLst>
                <a:tab pos="714375" algn="l"/>
              </a:tabLst>
            </a:pPr>
            <a:endParaRPr lang="el-GR" sz="2600" b="0" dirty="0">
              <a:solidFill>
                <a:schemeClr val="accent1">
                  <a:lumMod val="75000"/>
                </a:schemeClr>
              </a:solidFill>
            </a:endParaRPr>
          </a:p>
        </p:txBody>
      </p:sp>
      <p:pic>
        <p:nvPicPr>
          <p:cNvPr id="4" name="Εικόνα 3">
            <a:extLst>
              <a:ext uri="{FF2B5EF4-FFF2-40B4-BE49-F238E27FC236}">
                <a16:creationId xmlns:a16="http://schemas.microsoft.com/office/drawing/2014/main" id="{321F277D-B36E-A5FD-6414-50889B048573}"/>
              </a:ext>
            </a:extLst>
          </p:cNvPr>
          <p:cNvPicPr>
            <a:picLocks noChangeAspect="1"/>
          </p:cNvPicPr>
          <p:nvPr/>
        </p:nvPicPr>
        <p:blipFill rotWithShape="1">
          <a:blip r:embed="rId2"/>
          <a:srcRect t="4713" r="23864" b="24310"/>
          <a:stretch/>
        </p:blipFill>
        <p:spPr>
          <a:xfrm>
            <a:off x="101599" y="3299698"/>
            <a:ext cx="5209309" cy="2731648"/>
          </a:xfrm>
          <a:prstGeom prst="rect">
            <a:avLst/>
          </a:prstGeom>
        </p:spPr>
      </p:pic>
      <p:pic>
        <p:nvPicPr>
          <p:cNvPr id="6" name="Εικόνα 5">
            <a:extLst>
              <a:ext uri="{FF2B5EF4-FFF2-40B4-BE49-F238E27FC236}">
                <a16:creationId xmlns:a16="http://schemas.microsoft.com/office/drawing/2014/main" id="{743C8581-A424-F16D-92EF-7F058DBD37A2}"/>
              </a:ext>
            </a:extLst>
          </p:cNvPr>
          <p:cNvPicPr>
            <a:picLocks noChangeAspect="1"/>
          </p:cNvPicPr>
          <p:nvPr/>
        </p:nvPicPr>
        <p:blipFill rotWithShape="1">
          <a:blip r:embed="rId3"/>
          <a:srcRect t="4848" r="22046" b="37988"/>
          <a:stretch/>
        </p:blipFill>
        <p:spPr>
          <a:xfrm>
            <a:off x="5444835" y="3297381"/>
            <a:ext cx="6622473" cy="2731649"/>
          </a:xfrm>
          <a:prstGeom prst="rect">
            <a:avLst/>
          </a:prstGeom>
        </p:spPr>
      </p:pic>
    </p:spTree>
    <p:extLst>
      <p:ext uri="{BB962C8B-B14F-4D97-AF65-F5344CB8AC3E}">
        <p14:creationId xmlns:p14="http://schemas.microsoft.com/office/powerpoint/2010/main" val="2386347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checkerboard(across)">
                                      <p:cBhvr>
                                        <p:cTn id="10" dur="500"/>
                                        <p:tgtEl>
                                          <p:spTgt spid="21"/>
                                        </p:tgtEl>
                                      </p:cBhvr>
                                    </p:animEffect>
                                  </p:childTnLst>
                                </p:cTn>
                              </p:par>
                              <p:par>
                                <p:cTn id="11" presetID="5" presetClass="entr" presetSubtype="1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checkerboard(across)">
                                      <p:cBhvr>
                                        <p:cTn id="13" dur="500"/>
                                        <p:tgtEl>
                                          <p:spTgt spid="4"/>
                                        </p:tgtEl>
                                      </p:cBhvr>
                                    </p:animEffect>
                                  </p:childTnLst>
                                </p:cTn>
                              </p:par>
                              <p:par>
                                <p:cTn id="14" presetID="5" presetClass="entr" presetSubtype="10" fill="hold"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checkerboard(across)">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1" grpId="0"/>
    </p:bldLst>
  </p:timing>
</p:sld>
</file>

<file path=ppt/slides/slide4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latin typeface="Calibri" panose="020F0502020204030204" pitchFamily="34" charset="0"/>
                <a:ea typeface="Times New Roman" panose="02020603050405020304" pitchFamily="18" charset="0"/>
              </a:rPr>
              <a:t>Νέες Προσκλήσεις</a:t>
            </a:r>
            <a:endParaRPr lang="el-GR" sz="3400" dirty="0">
              <a:solidFill>
                <a:srgbClr val="144E8C"/>
              </a:solidFill>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marL="714375" indent="-714375" algn="just">
              <a:lnSpc>
                <a:spcPct val="150000"/>
              </a:lnSpc>
              <a:buFontTx/>
              <a:buChar char="-"/>
              <a:tabLst>
                <a:tab pos="714375" algn="l"/>
              </a:tabLst>
            </a:pPr>
            <a:r>
              <a:rPr lang="el-GR" sz="2600" b="0" dirty="0">
                <a:solidFill>
                  <a:schemeClr val="accent1">
                    <a:lumMod val="75000"/>
                  </a:schemeClr>
                </a:solidFill>
              </a:rPr>
              <a:t>Δράση ESO4.1.α. </a:t>
            </a:r>
            <a:r>
              <a:rPr lang="el-GR" sz="2600" dirty="0">
                <a:solidFill>
                  <a:schemeClr val="accent1">
                    <a:lumMod val="75000"/>
                  </a:schemeClr>
                </a:solidFill>
              </a:rPr>
              <a:t>Δημιουργία νέων θέσεων εργασίας (ΝΘΕ)</a:t>
            </a:r>
            <a:r>
              <a:rPr lang="el-GR" sz="2600" b="0" dirty="0">
                <a:solidFill>
                  <a:schemeClr val="accent1">
                    <a:lumMod val="75000"/>
                  </a:schemeClr>
                </a:solidFill>
              </a:rPr>
              <a:t> για ανέργους σε επιχειρήσεις της στρατηγικής RIS3, προϋπολογισμού </a:t>
            </a:r>
            <a:r>
              <a:rPr lang="el-GR" sz="2600" dirty="0">
                <a:solidFill>
                  <a:schemeClr val="accent1">
                    <a:lumMod val="75000"/>
                  </a:schemeClr>
                </a:solidFill>
              </a:rPr>
              <a:t>12,5 εκατ. €</a:t>
            </a:r>
            <a:r>
              <a:rPr lang="el-GR" sz="2600" b="0" dirty="0">
                <a:solidFill>
                  <a:schemeClr val="accent1">
                    <a:lumMod val="75000"/>
                  </a:schemeClr>
                </a:solidFill>
              </a:rPr>
              <a:t> (ΑΜΘ39).</a:t>
            </a:r>
            <a:endParaRPr lang="en-US" sz="2600" b="0" dirty="0">
              <a:solidFill>
                <a:schemeClr val="accent1">
                  <a:lumMod val="75000"/>
                </a:schemeClr>
              </a:solidFill>
            </a:endParaRPr>
          </a:p>
          <a:p>
            <a:pPr algn="just">
              <a:lnSpc>
                <a:spcPct val="150000"/>
              </a:lnSpc>
              <a:tabLst>
                <a:tab pos="714375" algn="l"/>
              </a:tabLst>
            </a:pPr>
            <a:endParaRPr lang="el-GR" sz="2600" b="0" dirty="0">
              <a:solidFill>
                <a:schemeClr val="accent1">
                  <a:lumMod val="75000"/>
                </a:schemeClr>
              </a:solidFill>
            </a:endParaRPr>
          </a:p>
          <a:p>
            <a:pPr marL="714375" indent="-714375" algn="just">
              <a:lnSpc>
                <a:spcPct val="150000"/>
              </a:lnSpc>
              <a:buFontTx/>
              <a:buChar char="-"/>
              <a:tabLst>
                <a:tab pos="714375" algn="l"/>
              </a:tabLst>
            </a:pPr>
            <a:r>
              <a:rPr lang="el-GR" sz="2600" b="0" dirty="0">
                <a:solidFill>
                  <a:schemeClr val="accent1">
                    <a:lumMod val="75000"/>
                  </a:schemeClr>
                </a:solidFill>
              </a:rPr>
              <a:t>Δράση ESO4.1.δ. </a:t>
            </a:r>
            <a:r>
              <a:rPr lang="el-GR" sz="2600" dirty="0">
                <a:solidFill>
                  <a:schemeClr val="accent1">
                    <a:lumMod val="75000"/>
                  </a:schemeClr>
                </a:solidFill>
              </a:rPr>
              <a:t>Ενίσχυση ανέργων για ίδρυση επιχείρησης</a:t>
            </a:r>
            <a:r>
              <a:rPr lang="en-US" sz="2600" dirty="0">
                <a:solidFill>
                  <a:schemeClr val="accent1">
                    <a:lumMod val="75000"/>
                  </a:schemeClr>
                </a:solidFill>
              </a:rPr>
              <a:t> (NEE)</a:t>
            </a:r>
            <a:r>
              <a:rPr lang="el-GR" sz="2600" b="0" dirty="0">
                <a:solidFill>
                  <a:schemeClr val="accent1">
                    <a:lumMod val="75000"/>
                  </a:schemeClr>
                </a:solidFill>
              </a:rPr>
              <a:t> σε τομείς της στρατηγικής RIS3, προϋπολογισμού </a:t>
            </a:r>
            <a:r>
              <a:rPr lang="el-GR" sz="2600" dirty="0">
                <a:solidFill>
                  <a:schemeClr val="accent1">
                    <a:lumMod val="75000"/>
                  </a:schemeClr>
                </a:solidFill>
              </a:rPr>
              <a:t>5,0 εκατ. €</a:t>
            </a:r>
            <a:r>
              <a:rPr lang="el-GR" sz="2600" b="0" dirty="0">
                <a:solidFill>
                  <a:schemeClr val="accent1">
                    <a:lumMod val="75000"/>
                  </a:schemeClr>
                </a:solidFill>
              </a:rPr>
              <a:t> (ΑΜΘ40).</a:t>
            </a:r>
          </a:p>
          <a:p>
            <a:pPr marL="714375" indent="-714375" algn="just">
              <a:lnSpc>
                <a:spcPct val="150000"/>
              </a:lnSpc>
              <a:buFontTx/>
              <a:buChar char="-"/>
              <a:tabLst>
                <a:tab pos="714375" algn="l"/>
              </a:tabLst>
            </a:pPr>
            <a:endParaRPr lang="el-GR" sz="2600" dirty="0">
              <a:highlight>
                <a:srgbClr val="FFFF00"/>
              </a:highlight>
            </a:endParaRPr>
          </a:p>
          <a:p>
            <a:pPr algn="just">
              <a:lnSpc>
                <a:spcPct val="150000"/>
              </a:lnSpc>
              <a:tabLst>
                <a:tab pos="714375" algn="l"/>
              </a:tabLst>
            </a:pPr>
            <a:endParaRPr lang="el-GR" sz="2600" b="0" dirty="0">
              <a:solidFill>
                <a:schemeClr val="accent1">
                  <a:lumMod val="75000"/>
                </a:schemeClr>
              </a:solidFill>
            </a:endParaRPr>
          </a:p>
        </p:txBody>
      </p:sp>
    </p:spTree>
    <p:extLst>
      <p:ext uri="{BB962C8B-B14F-4D97-AF65-F5344CB8AC3E}">
        <p14:creationId xmlns:p14="http://schemas.microsoft.com/office/powerpoint/2010/main" val="1723865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checkerboard(across)">
                                      <p:cBhvr>
                                        <p:cTn id="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Θέση περιεχομένου 2">
            <a:extLst>
              <a:ext uri="{FF2B5EF4-FFF2-40B4-BE49-F238E27FC236}">
                <a16:creationId xmlns:a16="http://schemas.microsoft.com/office/drawing/2014/main" id="{BEE3A766-9EDD-69C4-1368-BB3013228A0C}"/>
              </a:ext>
            </a:extLst>
          </p:cNvPr>
          <p:cNvSpPr>
            <a:spLocks noGrp="1"/>
          </p:cNvSpPr>
          <p:nvPr>
            <p:ph idx="1"/>
          </p:nvPr>
        </p:nvSpPr>
        <p:spPr>
          <a:xfrm>
            <a:off x="215900" y="1147081"/>
            <a:ext cx="11976100" cy="5043401"/>
          </a:xfrm>
        </p:spPr>
        <p:txBody>
          <a:bodyPr>
            <a:normAutofit fontScale="77500" lnSpcReduction="20000"/>
          </a:bodyPr>
          <a:lstStyle/>
          <a:p>
            <a:pPr marL="0" indent="0" algn="just">
              <a:lnSpc>
                <a:spcPct val="100000"/>
              </a:lnSpc>
              <a:spcBef>
                <a:spcPts val="1200"/>
              </a:spcBef>
              <a:buNone/>
            </a:pPr>
            <a:r>
              <a:rPr lang="el-GR" b="1" dirty="0">
                <a:solidFill>
                  <a:srgbClr val="124DAE"/>
                </a:solidFill>
                <a:latin typeface="+mn-lt"/>
              </a:rPr>
              <a:t>Ενίσχυση υφιστάμενων επιχειρήσεων, σε τομείς της στρατηγικής RIS3, για πρόσληψη ανέργων με αυξημένα προσόντα.</a:t>
            </a:r>
          </a:p>
          <a:p>
            <a:pPr marL="0" indent="0" algn="just">
              <a:lnSpc>
                <a:spcPct val="100000"/>
              </a:lnSpc>
              <a:spcBef>
                <a:spcPts val="1200"/>
              </a:spcBef>
              <a:buNone/>
            </a:pPr>
            <a:r>
              <a:rPr lang="el-GR" b="1" u="sng" dirty="0">
                <a:solidFill>
                  <a:srgbClr val="124DAE"/>
                </a:solidFill>
                <a:latin typeface="+mn-lt"/>
              </a:rPr>
              <a:t>Στόχος</a:t>
            </a:r>
            <a:r>
              <a:rPr lang="en-US" b="1" u="sng" dirty="0">
                <a:solidFill>
                  <a:srgbClr val="124DAE"/>
                </a:solidFill>
                <a:latin typeface="+mn-lt"/>
              </a:rPr>
              <a:t>:</a:t>
            </a:r>
            <a:r>
              <a:rPr lang="el-GR" b="1" dirty="0">
                <a:solidFill>
                  <a:srgbClr val="124DAE"/>
                </a:solidFill>
                <a:latin typeface="+mn-lt"/>
              </a:rPr>
              <a:t> Αύξηση συμμετοχής στην αγορά εργασίας ανέργων &amp; περιορισμού διαρροής επιστημονικού προσωπικού της Περιφέρειας. </a:t>
            </a:r>
          </a:p>
          <a:p>
            <a:pPr marL="357188" indent="-357188" algn="just">
              <a:lnSpc>
                <a:spcPct val="100000"/>
              </a:lnSpc>
              <a:spcBef>
                <a:spcPts val="1200"/>
              </a:spcBef>
              <a:buFont typeface="Wingdings" panose="05000000000000000000" pitchFamily="2" charset="2"/>
              <a:buChar char="§"/>
            </a:pPr>
            <a:r>
              <a:rPr lang="el-GR" b="1" dirty="0">
                <a:solidFill>
                  <a:srgbClr val="124DAE"/>
                </a:solidFill>
                <a:highlight>
                  <a:srgbClr val="FFFF00"/>
                </a:highlight>
                <a:latin typeface="+mn-lt"/>
              </a:rPr>
              <a:t>Νέες θέσεις εργασίας, πλήρους απασχόλησης, για 24 μήνες</a:t>
            </a:r>
            <a:r>
              <a:rPr lang="el-GR" b="1" dirty="0">
                <a:solidFill>
                  <a:srgbClr val="124DAE"/>
                </a:solidFill>
                <a:latin typeface="+mn-lt"/>
              </a:rPr>
              <a:t> ανέργων, </a:t>
            </a:r>
            <a:r>
              <a:rPr lang="el-GR" b="1" dirty="0" err="1">
                <a:solidFill>
                  <a:srgbClr val="124DAE"/>
                </a:solidFill>
                <a:latin typeface="+mn-lt"/>
              </a:rPr>
              <a:t>μεταδευτεροβάθμιας</a:t>
            </a:r>
            <a:r>
              <a:rPr lang="el-GR" b="1" dirty="0">
                <a:solidFill>
                  <a:srgbClr val="124DAE"/>
                </a:solidFill>
                <a:latin typeface="+mn-lt"/>
              </a:rPr>
              <a:t> εκπαίδευσης, κατόχων πτυχίων τριτοβάθμιας εκπαίδευσης ή/και μεταπτυχιακού/διδακτορικού τίτλου σπουδών.</a:t>
            </a:r>
          </a:p>
          <a:p>
            <a:pPr marL="357188" indent="-357188" algn="just">
              <a:lnSpc>
                <a:spcPct val="100000"/>
              </a:lnSpc>
              <a:spcBef>
                <a:spcPts val="1200"/>
              </a:spcBef>
              <a:buFont typeface="Wingdings" panose="05000000000000000000" pitchFamily="2" charset="2"/>
              <a:buChar char="§"/>
            </a:pPr>
            <a:r>
              <a:rPr lang="el-GR" b="1" dirty="0">
                <a:solidFill>
                  <a:srgbClr val="124DAE"/>
                </a:solidFill>
                <a:latin typeface="+mn-lt"/>
              </a:rPr>
              <a:t>Έναρξη–Λήξη υποβολής</a:t>
            </a:r>
            <a:r>
              <a:rPr lang="en-US" b="1" dirty="0">
                <a:solidFill>
                  <a:srgbClr val="124DAE"/>
                </a:solidFill>
                <a:latin typeface="+mn-lt"/>
              </a:rPr>
              <a:t> </a:t>
            </a:r>
            <a:r>
              <a:rPr lang="el-GR" b="1" dirty="0">
                <a:solidFill>
                  <a:srgbClr val="124DAE"/>
                </a:solidFill>
                <a:latin typeface="+mn-lt"/>
              </a:rPr>
              <a:t>προτάσεων: </a:t>
            </a:r>
            <a:r>
              <a:rPr lang="el-GR" b="1" dirty="0">
                <a:solidFill>
                  <a:srgbClr val="124DAE"/>
                </a:solidFill>
                <a:highlight>
                  <a:srgbClr val="FFFF00"/>
                </a:highlight>
                <a:latin typeface="+mn-lt"/>
              </a:rPr>
              <a:t>26/02/24</a:t>
            </a:r>
            <a:r>
              <a:rPr lang="el-GR" b="1" dirty="0">
                <a:solidFill>
                  <a:srgbClr val="124DAE"/>
                </a:solidFill>
                <a:latin typeface="+mn-lt"/>
              </a:rPr>
              <a:t> – </a:t>
            </a:r>
            <a:r>
              <a:rPr lang="el-GR" b="1" dirty="0">
                <a:solidFill>
                  <a:srgbClr val="124DAE"/>
                </a:solidFill>
                <a:highlight>
                  <a:srgbClr val="FFFF00"/>
                </a:highlight>
                <a:latin typeface="+mn-lt"/>
              </a:rPr>
              <a:t>08/</a:t>
            </a:r>
            <a:r>
              <a:rPr lang="en-US" b="1" dirty="0">
                <a:solidFill>
                  <a:srgbClr val="124DAE"/>
                </a:solidFill>
                <a:highlight>
                  <a:srgbClr val="FFFF00"/>
                </a:highlight>
                <a:latin typeface="+mn-lt"/>
              </a:rPr>
              <a:t>10</a:t>
            </a:r>
            <a:r>
              <a:rPr lang="el-GR" b="1" dirty="0">
                <a:solidFill>
                  <a:srgbClr val="124DAE"/>
                </a:solidFill>
                <a:highlight>
                  <a:srgbClr val="FFFF00"/>
                </a:highlight>
                <a:latin typeface="+mn-lt"/>
              </a:rPr>
              <a:t>/24</a:t>
            </a:r>
          </a:p>
          <a:p>
            <a:pPr marL="357188" indent="-357188" algn="just">
              <a:lnSpc>
                <a:spcPct val="100000"/>
              </a:lnSpc>
              <a:spcBef>
                <a:spcPts val="1200"/>
              </a:spcBef>
              <a:buFont typeface="Wingdings" panose="05000000000000000000" pitchFamily="2" charset="2"/>
              <a:buChar char="§"/>
            </a:pPr>
            <a:r>
              <a:rPr lang="el-GR" b="1" dirty="0">
                <a:solidFill>
                  <a:srgbClr val="124DAE"/>
                </a:solidFill>
                <a:latin typeface="+mn-lt"/>
              </a:rPr>
              <a:t>Μέγιστο ποσό επιχορήγησης/επιχείρηση: 170.000€, Ενίσχυση: 100%</a:t>
            </a:r>
          </a:p>
          <a:p>
            <a:pPr marL="357188" indent="-357188" algn="just">
              <a:lnSpc>
                <a:spcPct val="100000"/>
              </a:lnSpc>
              <a:spcBef>
                <a:spcPts val="1200"/>
              </a:spcBef>
              <a:buFont typeface="Wingdings" panose="05000000000000000000" pitchFamily="2" charset="2"/>
              <a:buChar char="§"/>
            </a:pPr>
            <a:r>
              <a:rPr lang="el-GR" b="1" dirty="0">
                <a:solidFill>
                  <a:srgbClr val="124DAE"/>
                </a:solidFill>
                <a:latin typeface="+mn-lt"/>
              </a:rPr>
              <a:t>Ελάχιστες Ετήσιες μονάδες εργασίας: 1 ΕΜΕ</a:t>
            </a:r>
          </a:p>
          <a:p>
            <a:pPr marL="357188" indent="-357188" algn="just">
              <a:lnSpc>
                <a:spcPct val="100000"/>
              </a:lnSpc>
              <a:spcBef>
                <a:spcPts val="1200"/>
              </a:spcBef>
              <a:buFont typeface="Wingdings" panose="05000000000000000000" pitchFamily="2" charset="2"/>
              <a:buChar char="§"/>
            </a:pPr>
            <a:r>
              <a:rPr lang="el-GR" b="1" dirty="0">
                <a:solidFill>
                  <a:srgbClr val="124DAE"/>
                </a:solidFill>
                <a:latin typeface="+mn-lt"/>
              </a:rPr>
              <a:t>Προϋπολογισμός Δράσης: 12.500.000€</a:t>
            </a:r>
            <a:r>
              <a:rPr lang="en-US" b="1" dirty="0">
                <a:solidFill>
                  <a:srgbClr val="124DAE"/>
                </a:solidFill>
                <a:latin typeface="+mn-lt"/>
              </a:rPr>
              <a:t> </a:t>
            </a:r>
            <a:r>
              <a:rPr lang="el-GR" b="1" dirty="0">
                <a:solidFill>
                  <a:srgbClr val="124DAE"/>
                </a:solidFill>
                <a:latin typeface="+mn-lt"/>
              </a:rPr>
              <a:t>με δυνατότητα αύξησης +20%, 15.000.000€</a:t>
            </a:r>
            <a:endParaRPr lang="en-US" b="1" dirty="0">
              <a:solidFill>
                <a:srgbClr val="124DAE"/>
              </a:solidFill>
              <a:latin typeface="+mn-lt"/>
            </a:endParaRPr>
          </a:p>
          <a:p>
            <a:pPr marL="357188" indent="-357188" algn="just">
              <a:lnSpc>
                <a:spcPct val="100000"/>
              </a:lnSpc>
              <a:spcBef>
                <a:spcPts val="1200"/>
              </a:spcBef>
              <a:buFont typeface="Wingdings" panose="05000000000000000000" pitchFamily="2" charset="2"/>
              <a:buChar char="§"/>
            </a:pPr>
            <a:r>
              <a:rPr lang="el-GR" b="1" dirty="0">
                <a:solidFill>
                  <a:srgbClr val="124DAE"/>
                </a:solidFill>
                <a:latin typeface="+mn-lt"/>
              </a:rPr>
              <a:t>Αξιολόγηση</a:t>
            </a:r>
            <a:r>
              <a:rPr lang="en-US" b="1" dirty="0">
                <a:solidFill>
                  <a:srgbClr val="124DAE"/>
                </a:solidFill>
                <a:latin typeface="+mn-lt"/>
              </a:rPr>
              <a:t>: </a:t>
            </a:r>
            <a:r>
              <a:rPr lang="el-GR" b="1" dirty="0">
                <a:solidFill>
                  <a:srgbClr val="124DAE"/>
                </a:solidFill>
                <a:highlight>
                  <a:srgbClr val="FFFF00"/>
                </a:highlight>
                <a:latin typeface="+mn-lt"/>
              </a:rPr>
              <a:t>Άμεση</a:t>
            </a:r>
            <a:r>
              <a:rPr lang="el-GR" b="1" dirty="0">
                <a:solidFill>
                  <a:srgbClr val="124DAE"/>
                </a:solidFill>
                <a:latin typeface="+mn-lt"/>
              </a:rPr>
              <a:t> </a:t>
            </a:r>
          </a:p>
          <a:p>
            <a:pPr marL="357188" indent="-357188" algn="just">
              <a:lnSpc>
                <a:spcPct val="100000"/>
              </a:lnSpc>
              <a:spcBef>
                <a:spcPts val="1200"/>
              </a:spcBef>
              <a:buNone/>
            </a:pPr>
            <a:r>
              <a:rPr lang="en-US" b="1" i="1" dirty="0">
                <a:solidFill>
                  <a:srgbClr val="00BFE9"/>
                </a:solidFill>
                <a:latin typeface="+mn-lt"/>
              </a:rPr>
              <a:t>- </a:t>
            </a:r>
            <a:r>
              <a:rPr lang="el-GR" b="1" i="1" dirty="0">
                <a:solidFill>
                  <a:srgbClr val="00BFE9"/>
                </a:solidFill>
                <a:latin typeface="+mn-lt"/>
              </a:rPr>
              <a:t>	Καθεστώς ενίσχυσης</a:t>
            </a:r>
            <a:r>
              <a:rPr lang="en-US" b="1" i="1" dirty="0">
                <a:solidFill>
                  <a:srgbClr val="00BFE9"/>
                </a:solidFill>
                <a:latin typeface="+mn-lt"/>
              </a:rPr>
              <a:t>: </a:t>
            </a:r>
            <a:r>
              <a:rPr lang="el-GR" b="1" i="1" dirty="0">
                <a:solidFill>
                  <a:srgbClr val="00BFE9"/>
                </a:solidFill>
                <a:latin typeface="+mn-lt"/>
              </a:rPr>
              <a:t>Κανονισμός (ΕΕ) 2831/2023</a:t>
            </a:r>
            <a:r>
              <a:rPr lang="en-US" b="1" i="1" dirty="0">
                <a:solidFill>
                  <a:srgbClr val="00BFE9"/>
                </a:solidFill>
                <a:latin typeface="+mn-lt"/>
              </a:rPr>
              <a:t> </a:t>
            </a:r>
            <a:r>
              <a:rPr lang="el-GR" b="1" i="1" dirty="0">
                <a:solidFill>
                  <a:srgbClr val="00BFE9"/>
                </a:solidFill>
                <a:latin typeface="+mn-lt"/>
              </a:rPr>
              <a:t>(νέος </a:t>
            </a:r>
            <a:r>
              <a:rPr lang="en-US" b="1" i="1" dirty="0">
                <a:solidFill>
                  <a:srgbClr val="00BFE9"/>
                </a:solidFill>
                <a:latin typeface="+mn-lt"/>
              </a:rPr>
              <a:t>de minimis)</a:t>
            </a:r>
            <a:endParaRPr lang="el-GR" b="1" i="1" dirty="0">
              <a:solidFill>
                <a:srgbClr val="00BFE9"/>
              </a:solidFill>
              <a:latin typeface="+mn-lt"/>
            </a:endParaRPr>
          </a:p>
          <a:p>
            <a:pPr marL="0" indent="0" algn="just">
              <a:lnSpc>
                <a:spcPct val="100000"/>
              </a:lnSpc>
              <a:spcBef>
                <a:spcPts val="1200"/>
              </a:spcBef>
              <a:buNone/>
            </a:pPr>
            <a:endParaRPr lang="el-GR" b="1" dirty="0">
              <a:solidFill>
                <a:srgbClr val="124DAE"/>
              </a:solidFill>
              <a:latin typeface="+mn-lt"/>
            </a:endParaRPr>
          </a:p>
          <a:p>
            <a:pPr marL="0" indent="0">
              <a:lnSpc>
                <a:spcPct val="100000"/>
              </a:lnSpc>
              <a:spcBef>
                <a:spcPts val="1200"/>
              </a:spcBef>
              <a:buNone/>
            </a:pPr>
            <a:endParaRPr lang="el-GR" b="1" dirty="0">
              <a:solidFill>
                <a:srgbClr val="19BEDE"/>
              </a:solidFill>
              <a:latin typeface="+mn-lt"/>
            </a:endParaRPr>
          </a:p>
        </p:txBody>
      </p:sp>
      <p:sp>
        <p:nvSpPr>
          <p:cNvPr id="6" name="Τίτλος 1">
            <a:extLst>
              <a:ext uri="{FF2B5EF4-FFF2-40B4-BE49-F238E27FC236}">
                <a16:creationId xmlns:a16="http://schemas.microsoft.com/office/drawing/2014/main" id="{A3FD16EB-8B5C-758C-EDBD-BD2474C86BE5}"/>
              </a:ext>
            </a:extLst>
          </p:cNvPr>
          <p:cNvSpPr txBox="1">
            <a:spLocks/>
          </p:cNvSpPr>
          <p:nvPr/>
        </p:nvSpPr>
        <p:spPr>
          <a:xfrm>
            <a:off x="104803" y="185662"/>
            <a:ext cx="11976100" cy="96141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19BEDE"/>
                </a:solidFill>
                <a:latin typeface="Trebuchet MS" panose="020B0603020202020204" pitchFamily="34" charset="0"/>
                <a:ea typeface="+mj-ea"/>
                <a:cs typeface="+mj-cs"/>
              </a:defRPr>
            </a:lvl1pPr>
          </a:lstStyle>
          <a:p>
            <a:r>
              <a:rPr lang="el-GR" sz="3000" b="1" dirty="0">
                <a:latin typeface="+mn-lt"/>
              </a:rPr>
              <a:t>ΑΜΘ39</a:t>
            </a:r>
            <a:r>
              <a:rPr lang="el-GR" sz="3000" dirty="0">
                <a:latin typeface="+mn-lt"/>
              </a:rPr>
              <a:t> – Δημιουργία νέων θέσεων εργασίας (ΝΘΕ) για ανέργους </a:t>
            </a:r>
          </a:p>
          <a:p>
            <a:r>
              <a:rPr lang="el-GR" sz="3000" dirty="0">
                <a:latin typeface="+mn-lt"/>
              </a:rPr>
              <a:t>              </a:t>
            </a:r>
            <a:r>
              <a:rPr lang="en-US" sz="3000" dirty="0">
                <a:latin typeface="+mn-lt"/>
              </a:rPr>
              <a:t>    </a:t>
            </a:r>
            <a:r>
              <a:rPr lang="el-GR" sz="3000" dirty="0">
                <a:latin typeface="+mn-lt"/>
              </a:rPr>
              <a:t>σε επιχειρήσεις της στρατηγικής RIS3</a:t>
            </a:r>
            <a:endParaRPr lang="el-GR" sz="3000" i="1" dirty="0">
              <a:latin typeface="+mn-lt"/>
            </a:endParaRPr>
          </a:p>
        </p:txBody>
      </p:sp>
    </p:spTree>
    <p:extLst>
      <p:ext uri="{BB962C8B-B14F-4D97-AF65-F5344CB8AC3E}">
        <p14:creationId xmlns:p14="http://schemas.microsoft.com/office/powerpoint/2010/main" val="35080001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heckerboard(across)">
                                      <p:cBhvr>
                                        <p:cTn id="7" dur="500"/>
                                        <p:tgtEl>
                                          <p:spTgt spid="3">
                                            <p:txEl>
                                              <p:pRg st="0" end="0"/>
                                            </p:txEl>
                                          </p:spTgt>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checkerboard(across)">
                                      <p:cBhvr>
                                        <p:cTn id="10" dur="500"/>
                                        <p:tgtEl>
                                          <p:spTgt spid="3">
                                            <p:txEl>
                                              <p:pRg st="1" end="1"/>
                                            </p:txEl>
                                          </p:spTgt>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checkerboard(across)">
                                      <p:cBhvr>
                                        <p:cTn id="13" dur="500"/>
                                        <p:tgtEl>
                                          <p:spTgt spid="3">
                                            <p:txEl>
                                              <p:pRg st="2" end="2"/>
                                            </p:txEl>
                                          </p:spTgt>
                                        </p:tgtEl>
                                      </p:cBhvr>
                                    </p:animEffect>
                                  </p:childTnLst>
                                </p:cTn>
                              </p:par>
                              <p:par>
                                <p:cTn id="14" presetID="5" presetClass="entr" presetSubtype="1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checkerboard(across)">
                                      <p:cBhvr>
                                        <p:cTn id="16" dur="500"/>
                                        <p:tgtEl>
                                          <p:spTgt spid="3">
                                            <p:txEl>
                                              <p:pRg st="3" end="3"/>
                                            </p:txEl>
                                          </p:spTgt>
                                        </p:tgtEl>
                                      </p:cBhvr>
                                    </p:animEffect>
                                  </p:childTnLst>
                                </p:cTn>
                              </p:par>
                              <p:par>
                                <p:cTn id="17" presetID="5" presetClass="entr" presetSubtype="1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checkerboard(across)">
                                      <p:cBhvr>
                                        <p:cTn id="19" dur="500"/>
                                        <p:tgtEl>
                                          <p:spTgt spid="3">
                                            <p:txEl>
                                              <p:pRg st="4" end="4"/>
                                            </p:txEl>
                                          </p:spTgt>
                                        </p:tgtEl>
                                      </p:cBhvr>
                                    </p:animEffect>
                                  </p:childTnLst>
                                </p:cTn>
                              </p:par>
                              <p:par>
                                <p:cTn id="20" presetID="5" presetClass="entr" presetSubtype="10"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checkerboard(across)">
                                      <p:cBhvr>
                                        <p:cTn id="22" dur="500"/>
                                        <p:tgtEl>
                                          <p:spTgt spid="3">
                                            <p:txEl>
                                              <p:pRg st="5" end="5"/>
                                            </p:txEl>
                                          </p:spTgt>
                                        </p:tgtEl>
                                      </p:cBhvr>
                                    </p:animEffect>
                                  </p:childTnLst>
                                </p:cTn>
                              </p:par>
                              <p:par>
                                <p:cTn id="23" presetID="5" presetClass="entr" presetSubtype="1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checkerboard(across)">
                                      <p:cBhvr>
                                        <p:cTn id="25" dur="500"/>
                                        <p:tgtEl>
                                          <p:spTgt spid="3">
                                            <p:txEl>
                                              <p:pRg st="6" end="6"/>
                                            </p:txEl>
                                          </p:spTgt>
                                        </p:tgtEl>
                                      </p:cBhvr>
                                    </p:animEffect>
                                  </p:childTnLst>
                                </p:cTn>
                              </p:par>
                              <p:par>
                                <p:cTn id="26" presetID="5" presetClass="entr" presetSubtype="10" fill="hold" grpId="0"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checkerboard(across)">
                                      <p:cBhvr>
                                        <p:cTn id="28" dur="500"/>
                                        <p:tgtEl>
                                          <p:spTgt spid="3">
                                            <p:txEl>
                                              <p:pRg st="7" end="7"/>
                                            </p:txEl>
                                          </p:spTgt>
                                        </p:tgtEl>
                                      </p:cBhvr>
                                    </p:animEffect>
                                  </p:childTnLst>
                                </p:cTn>
                              </p:par>
                              <p:par>
                                <p:cTn id="29" presetID="5" presetClass="entr" presetSubtype="1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checkerboard(across)">
                                      <p:cBhvr>
                                        <p:cTn id="31" dur="500"/>
                                        <p:tgtEl>
                                          <p:spTgt spid="3">
                                            <p:txEl>
                                              <p:pRg st="8" end="8"/>
                                            </p:txEl>
                                          </p:spTgt>
                                        </p:tgtEl>
                                      </p:cBhvr>
                                    </p:animEffect>
                                  </p:childTnLst>
                                </p:cTn>
                              </p:par>
                              <p:par>
                                <p:cTn id="32" presetID="5" presetClass="entr" presetSubtype="10" fill="hold" grpId="0" nodeType="withEffect">
                                  <p:stCondLst>
                                    <p:cond delay="0"/>
                                  </p:stCondLst>
                                  <p:childTnLst>
                                    <p:set>
                                      <p:cBhvr>
                                        <p:cTn id="33" dur="1" fill="hold">
                                          <p:stCondLst>
                                            <p:cond delay="0"/>
                                          </p:stCondLst>
                                        </p:cTn>
                                        <p:tgtEl>
                                          <p:spTgt spid="6"/>
                                        </p:tgtEl>
                                        <p:attrNameLst>
                                          <p:attrName>style.visibility</p:attrName>
                                        </p:attrNameLst>
                                      </p:cBhvr>
                                      <p:to>
                                        <p:strVal val="visible"/>
                                      </p:to>
                                    </p:set>
                                    <p:animEffect transition="in" filter="checkerboard(across)">
                                      <p:cBhvr>
                                        <p:cTn id="3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BDDC77-5A9E-1D57-0C20-D482C3A61005}"/>
            </a:ext>
          </a:extLst>
        </p:cNvPr>
        <p:cNvGrpSpPr/>
        <p:nvPr/>
      </p:nvGrpSpPr>
      <p:grpSpPr>
        <a:xfrm>
          <a:off x="0" y="0"/>
          <a:ext cx="0" cy="0"/>
          <a:chOff x="0" y="0"/>
          <a:chExt cx="0" cy="0"/>
        </a:xfrm>
      </p:grpSpPr>
      <p:sp>
        <p:nvSpPr>
          <p:cNvPr id="7" name="Τίτλος 1">
            <a:extLst>
              <a:ext uri="{FF2B5EF4-FFF2-40B4-BE49-F238E27FC236}">
                <a16:creationId xmlns:a16="http://schemas.microsoft.com/office/drawing/2014/main" id="{B23DD49B-B6DC-8A35-CE0A-09DD1F3354B5}"/>
              </a:ext>
            </a:extLst>
          </p:cNvPr>
          <p:cNvSpPr txBox="1">
            <a:spLocks/>
          </p:cNvSpPr>
          <p:nvPr/>
        </p:nvSpPr>
        <p:spPr>
          <a:xfrm>
            <a:off x="104803" y="185662"/>
            <a:ext cx="11976100" cy="96141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19BEDE"/>
                </a:solidFill>
                <a:latin typeface="Trebuchet MS" panose="020B0603020202020204" pitchFamily="34" charset="0"/>
                <a:ea typeface="+mj-ea"/>
                <a:cs typeface="+mj-cs"/>
              </a:defRPr>
            </a:lvl1pPr>
          </a:lstStyle>
          <a:p>
            <a:r>
              <a:rPr lang="el-GR" sz="3000" b="1" dirty="0">
                <a:latin typeface="+mn-lt"/>
              </a:rPr>
              <a:t>ΑΜΘ39</a:t>
            </a:r>
            <a:r>
              <a:rPr lang="el-GR" sz="3000" dirty="0">
                <a:latin typeface="+mn-lt"/>
              </a:rPr>
              <a:t> – Δημιουργία νέων θέσεων εργασίας (ΝΘΕ) για ανέργους </a:t>
            </a:r>
          </a:p>
          <a:p>
            <a:r>
              <a:rPr lang="el-GR" sz="3000" dirty="0">
                <a:latin typeface="+mn-lt"/>
              </a:rPr>
              <a:t>              </a:t>
            </a:r>
            <a:r>
              <a:rPr lang="en-US" sz="3000" dirty="0">
                <a:latin typeface="+mn-lt"/>
              </a:rPr>
              <a:t>    </a:t>
            </a:r>
            <a:r>
              <a:rPr lang="el-GR" sz="3000" dirty="0">
                <a:latin typeface="+mn-lt"/>
              </a:rPr>
              <a:t>σε επιχειρήσεις της στρατηγικής </a:t>
            </a:r>
            <a:r>
              <a:rPr lang="el-GR" sz="3000" dirty="0" err="1">
                <a:latin typeface="+mn-lt"/>
              </a:rPr>
              <a:t>RIS</a:t>
            </a:r>
            <a:r>
              <a:rPr lang="en-US" sz="3000" dirty="0">
                <a:latin typeface="+mn-lt"/>
              </a:rPr>
              <a:t>3</a:t>
            </a:r>
            <a:endParaRPr lang="el-GR" sz="3000" i="1" dirty="0">
              <a:latin typeface="+mn-lt"/>
            </a:endParaRPr>
          </a:p>
        </p:txBody>
      </p:sp>
      <p:pic>
        <p:nvPicPr>
          <p:cNvPr id="4" name="Εικόνα 3">
            <a:extLst>
              <a:ext uri="{FF2B5EF4-FFF2-40B4-BE49-F238E27FC236}">
                <a16:creationId xmlns:a16="http://schemas.microsoft.com/office/drawing/2014/main" id="{937F1407-F035-A35F-454B-4384554A8E92}"/>
              </a:ext>
            </a:extLst>
          </p:cNvPr>
          <p:cNvPicPr>
            <a:picLocks noChangeAspect="1"/>
          </p:cNvPicPr>
          <p:nvPr/>
        </p:nvPicPr>
        <p:blipFill rotWithShape="1">
          <a:blip r:embed="rId3"/>
          <a:srcRect l="15078" t="27639" r="11797" b="42593"/>
          <a:stretch/>
        </p:blipFill>
        <p:spPr>
          <a:xfrm>
            <a:off x="400543" y="1804987"/>
            <a:ext cx="11680360" cy="2674649"/>
          </a:xfrm>
          <a:prstGeom prst="rect">
            <a:avLst/>
          </a:prstGeom>
        </p:spPr>
      </p:pic>
    </p:spTree>
    <p:extLst>
      <p:ext uri="{BB962C8B-B14F-4D97-AF65-F5344CB8AC3E}">
        <p14:creationId xmlns:p14="http://schemas.microsoft.com/office/powerpoint/2010/main" val="2946499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Εικόνα 9">
            <a:extLst>
              <a:ext uri="{FF2B5EF4-FFF2-40B4-BE49-F238E27FC236}">
                <a16:creationId xmlns:a16="http://schemas.microsoft.com/office/drawing/2014/main" id="{4A36F332-4A5D-3B78-DFFB-D37C6CFB2402}"/>
              </a:ext>
            </a:extLst>
          </p:cNvPr>
          <p:cNvPicPr>
            <a:picLocks noChangeAspect="1"/>
          </p:cNvPicPr>
          <p:nvPr/>
        </p:nvPicPr>
        <p:blipFill rotWithShape="1">
          <a:blip r:embed="rId2"/>
          <a:srcRect l="8750" t="16528" r="6640" b="11945"/>
          <a:stretch/>
        </p:blipFill>
        <p:spPr>
          <a:xfrm>
            <a:off x="0" y="228599"/>
            <a:ext cx="12192119" cy="5797731"/>
          </a:xfrm>
          <a:prstGeom prst="rect">
            <a:avLst/>
          </a:prstGeom>
        </p:spPr>
      </p:pic>
      <p:sp>
        <p:nvSpPr>
          <p:cNvPr id="11" name="Οβάλ 10">
            <a:extLst>
              <a:ext uri="{FF2B5EF4-FFF2-40B4-BE49-F238E27FC236}">
                <a16:creationId xmlns:a16="http://schemas.microsoft.com/office/drawing/2014/main" id="{0196FCA3-C8AC-5985-A50E-B1EA08E54EF2}"/>
              </a:ext>
            </a:extLst>
          </p:cNvPr>
          <p:cNvSpPr/>
          <p:nvPr/>
        </p:nvSpPr>
        <p:spPr>
          <a:xfrm>
            <a:off x="6862354" y="831671"/>
            <a:ext cx="1715589" cy="326570"/>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l-GR"/>
          </a:p>
        </p:txBody>
      </p:sp>
      <p:sp>
        <p:nvSpPr>
          <p:cNvPr id="12" name="Οβάλ 11">
            <a:extLst>
              <a:ext uri="{FF2B5EF4-FFF2-40B4-BE49-F238E27FC236}">
                <a16:creationId xmlns:a16="http://schemas.microsoft.com/office/drawing/2014/main" id="{C9E91AF4-3DCF-6401-F21B-689BE1D79122}"/>
              </a:ext>
            </a:extLst>
          </p:cNvPr>
          <p:cNvSpPr/>
          <p:nvPr/>
        </p:nvSpPr>
        <p:spPr>
          <a:xfrm>
            <a:off x="7376159" y="1240974"/>
            <a:ext cx="1715589" cy="326570"/>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l-GR"/>
          </a:p>
        </p:txBody>
      </p:sp>
      <p:sp>
        <p:nvSpPr>
          <p:cNvPr id="13" name="Οβάλ 12">
            <a:extLst>
              <a:ext uri="{FF2B5EF4-FFF2-40B4-BE49-F238E27FC236}">
                <a16:creationId xmlns:a16="http://schemas.microsoft.com/office/drawing/2014/main" id="{B7C6E579-A75E-BF88-E6DC-BB5D8136D6B2}"/>
              </a:ext>
            </a:extLst>
          </p:cNvPr>
          <p:cNvSpPr/>
          <p:nvPr/>
        </p:nvSpPr>
        <p:spPr>
          <a:xfrm>
            <a:off x="4380411" y="4288974"/>
            <a:ext cx="1715589" cy="326570"/>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l-GR"/>
          </a:p>
        </p:txBody>
      </p:sp>
      <p:sp>
        <p:nvSpPr>
          <p:cNvPr id="14" name="Οβάλ 13">
            <a:extLst>
              <a:ext uri="{FF2B5EF4-FFF2-40B4-BE49-F238E27FC236}">
                <a16:creationId xmlns:a16="http://schemas.microsoft.com/office/drawing/2014/main" id="{DDC886DF-964B-040F-A7C2-8790E39B6DCF}"/>
              </a:ext>
            </a:extLst>
          </p:cNvPr>
          <p:cNvSpPr/>
          <p:nvPr/>
        </p:nvSpPr>
        <p:spPr>
          <a:xfrm>
            <a:off x="7454537" y="1650277"/>
            <a:ext cx="1715589" cy="326570"/>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l-GR"/>
          </a:p>
        </p:txBody>
      </p:sp>
    </p:spTree>
    <p:extLst>
      <p:ext uri="{BB962C8B-B14F-4D97-AF65-F5344CB8AC3E}">
        <p14:creationId xmlns:p14="http://schemas.microsoft.com/office/powerpoint/2010/main" val="2234718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checkerboard(across)">
                                      <p:cBhvr>
                                        <p:cTn id="7" dur="500"/>
                                        <p:tgtEl>
                                          <p:spTgt spid="10"/>
                                        </p:tgtEl>
                                      </p:cBhvr>
                                    </p:animEffect>
                                  </p:childTnLst>
                                </p:cTn>
                              </p:par>
                            </p:childTnLst>
                          </p:cTn>
                        </p:par>
                        <p:par>
                          <p:cTn id="8" fill="hold">
                            <p:stCondLst>
                              <p:cond delay="500"/>
                            </p:stCondLst>
                            <p:childTnLst>
                              <p:par>
                                <p:cTn id="9" presetID="5" presetClass="entr" presetSubtype="1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checkerboard(across)">
                                      <p:cBhvr>
                                        <p:cTn id="11" dur="500"/>
                                        <p:tgtEl>
                                          <p:spTgt spid="11"/>
                                        </p:tgtEl>
                                      </p:cBhvr>
                                    </p:animEffect>
                                  </p:childTnLst>
                                </p:cTn>
                              </p:par>
                            </p:childTnLst>
                          </p:cTn>
                        </p:par>
                        <p:par>
                          <p:cTn id="12" fill="hold">
                            <p:stCondLst>
                              <p:cond delay="1000"/>
                            </p:stCondLst>
                            <p:childTnLst>
                              <p:par>
                                <p:cTn id="13" presetID="5" presetClass="entr" presetSubtype="10" fill="hold" grpId="0" nodeType="after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checkerboard(across)">
                                      <p:cBhvr>
                                        <p:cTn id="15" dur="500"/>
                                        <p:tgtEl>
                                          <p:spTgt spid="12"/>
                                        </p:tgtEl>
                                      </p:cBhvr>
                                    </p:animEffect>
                                  </p:childTnLst>
                                </p:cTn>
                              </p:par>
                            </p:childTnLst>
                          </p:cTn>
                        </p:par>
                        <p:par>
                          <p:cTn id="16" fill="hold">
                            <p:stCondLst>
                              <p:cond delay="1500"/>
                            </p:stCondLst>
                            <p:childTnLst>
                              <p:par>
                                <p:cTn id="17" presetID="5" presetClass="entr" presetSubtype="10" fill="hold" grpId="0" nodeType="after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checkerboard(across)">
                                      <p:cBhvr>
                                        <p:cTn id="19" dur="500"/>
                                        <p:tgtEl>
                                          <p:spTgt spid="14"/>
                                        </p:tgtEl>
                                      </p:cBhvr>
                                    </p:animEffect>
                                  </p:childTnLst>
                                </p:cTn>
                              </p:par>
                            </p:childTnLst>
                          </p:cTn>
                        </p:par>
                        <p:par>
                          <p:cTn id="20" fill="hold">
                            <p:stCondLst>
                              <p:cond delay="2000"/>
                            </p:stCondLst>
                            <p:childTnLst>
                              <p:par>
                                <p:cTn id="21" presetID="5" presetClass="entr" presetSubtype="10" fill="hold" grpId="0" nodeType="after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checkerboard(across)">
                                      <p:cBhvr>
                                        <p:cTn id="23"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4"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Θέση περιεχομένου 2">
            <a:extLst>
              <a:ext uri="{FF2B5EF4-FFF2-40B4-BE49-F238E27FC236}">
                <a16:creationId xmlns:a16="http://schemas.microsoft.com/office/drawing/2014/main" id="{BEE3A766-9EDD-69C4-1368-BB3013228A0C}"/>
              </a:ext>
            </a:extLst>
          </p:cNvPr>
          <p:cNvSpPr>
            <a:spLocks noGrp="1"/>
          </p:cNvSpPr>
          <p:nvPr>
            <p:ph idx="1"/>
          </p:nvPr>
        </p:nvSpPr>
        <p:spPr>
          <a:xfrm>
            <a:off x="215900" y="1353609"/>
            <a:ext cx="11976100" cy="4690140"/>
          </a:xfrm>
        </p:spPr>
        <p:txBody>
          <a:bodyPr>
            <a:noAutofit/>
          </a:bodyPr>
          <a:lstStyle/>
          <a:p>
            <a:pPr marL="0" indent="0" algn="just">
              <a:lnSpc>
                <a:spcPct val="100000"/>
              </a:lnSpc>
              <a:spcBef>
                <a:spcPts val="1200"/>
              </a:spcBef>
              <a:buNone/>
            </a:pPr>
            <a:r>
              <a:rPr lang="el-GR" sz="2200" b="1" u="sng" dirty="0">
                <a:solidFill>
                  <a:srgbClr val="124DAE"/>
                </a:solidFill>
                <a:latin typeface="+mn-lt"/>
              </a:rPr>
              <a:t>Στόχος</a:t>
            </a:r>
            <a:r>
              <a:rPr lang="en-US" sz="2200" b="1" u="sng" dirty="0">
                <a:solidFill>
                  <a:srgbClr val="124DAE"/>
                </a:solidFill>
                <a:latin typeface="+mn-lt"/>
              </a:rPr>
              <a:t>:</a:t>
            </a:r>
            <a:r>
              <a:rPr lang="el-GR" sz="2200" b="1" dirty="0">
                <a:solidFill>
                  <a:srgbClr val="124DAE"/>
                </a:solidFill>
                <a:latin typeface="+mn-lt"/>
              </a:rPr>
              <a:t> υποστήριξη ανέργων για άσκηση επαγγελματικής δραστηριότητας συναφούς με την ειδικότητά τους σε τομείς που περιλαμβάνονται στη στρατηγική έξυπνης εξειδίκευσης, στην Περιφέρεια Ανατολικής Μακεδονίας και Θράκης. </a:t>
            </a:r>
          </a:p>
          <a:p>
            <a:pPr algn="just">
              <a:lnSpc>
                <a:spcPct val="100000"/>
              </a:lnSpc>
              <a:spcBef>
                <a:spcPts val="1200"/>
              </a:spcBef>
              <a:buFont typeface="Wingdings" panose="05000000000000000000" pitchFamily="2" charset="2"/>
              <a:buChar char="§"/>
            </a:pPr>
            <a:r>
              <a:rPr lang="el-GR" sz="2200" b="1" dirty="0">
                <a:solidFill>
                  <a:srgbClr val="124DAE"/>
                </a:solidFill>
                <a:latin typeface="+mn-lt"/>
              </a:rPr>
              <a:t>Έναρξη</a:t>
            </a:r>
            <a:r>
              <a:rPr lang="en-US" sz="2200" b="1" dirty="0">
                <a:solidFill>
                  <a:srgbClr val="124DAE"/>
                </a:solidFill>
                <a:latin typeface="+mn-lt"/>
              </a:rPr>
              <a:t> </a:t>
            </a:r>
            <a:r>
              <a:rPr lang="el-GR" sz="2200" b="1" dirty="0">
                <a:solidFill>
                  <a:srgbClr val="124DAE"/>
                </a:solidFill>
                <a:latin typeface="+mn-lt"/>
              </a:rPr>
              <a:t>–</a:t>
            </a:r>
            <a:r>
              <a:rPr lang="en-US" sz="2200" b="1" dirty="0">
                <a:solidFill>
                  <a:srgbClr val="124DAE"/>
                </a:solidFill>
                <a:latin typeface="+mn-lt"/>
              </a:rPr>
              <a:t> </a:t>
            </a:r>
            <a:r>
              <a:rPr lang="el-GR" sz="2200" b="1" dirty="0">
                <a:solidFill>
                  <a:srgbClr val="124DAE"/>
                </a:solidFill>
                <a:latin typeface="+mn-lt"/>
              </a:rPr>
              <a:t>Λήξη υποβολής</a:t>
            </a:r>
            <a:r>
              <a:rPr lang="en-US" sz="2200" b="1" dirty="0">
                <a:solidFill>
                  <a:srgbClr val="124DAE"/>
                </a:solidFill>
                <a:latin typeface="+mn-lt"/>
              </a:rPr>
              <a:t> </a:t>
            </a:r>
            <a:r>
              <a:rPr lang="el-GR" sz="2200" b="1" dirty="0">
                <a:solidFill>
                  <a:srgbClr val="124DAE"/>
                </a:solidFill>
                <a:latin typeface="+mn-lt"/>
              </a:rPr>
              <a:t>προτάσεων: </a:t>
            </a:r>
            <a:r>
              <a:rPr lang="el-GR" sz="2200" b="1" dirty="0">
                <a:solidFill>
                  <a:srgbClr val="124DAE"/>
                </a:solidFill>
                <a:highlight>
                  <a:srgbClr val="FFFF00"/>
                </a:highlight>
                <a:latin typeface="+mn-lt"/>
              </a:rPr>
              <a:t>04/03/24 – 14/06/24</a:t>
            </a:r>
          </a:p>
          <a:p>
            <a:pPr algn="just">
              <a:lnSpc>
                <a:spcPct val="100000"/>
              </a:lnSpc>
              <a:spcBef>
                <a:spcPts val="1200"/>
              </a:spcBef>
              <a:buFont typeface="Wingdings" panose="05000000000000000000" pitchFamily="2" charset="2"/>
              <a:buChar char="§"/>
            </a:pPr>
            <a:r>
              <a:rPr lang="el-GR" sz="2200" b="1" dirty="0">
                <a:solidFill>
                  <a:srgbClr val="124DAE"/>
                </a:solidFill>
                <a:latin typeface="+mn-lt"/>
              </a:rPr>
              <a:t>Ελάχιστη</a:t>
            </a:r>
            <a:r>
              <a:rPr lang="en-US" sz="2200" b="1" dirty="0">
                <a:solidFill>
                  <a:srgbClr val="124DAE"/>
                </a:solidFill>
                <a:latin typeface="+mn-lt"/>
              </a:rPr>
              <a:t> </a:t>
            </a:r>
            <a:r>
              <a:rPr lang="el-GR" sz="2200" b="1" dirty="0">
                <a:solidFill>
                  <a:srgbClr val="124DAE"/>
                </a:solidFill>
              </a:rPr>
              <a:t>–</a:t>
            </a:r>
            <a:r>
              <a:rPr lang="en-US" sz="2200" b="1" dirty="0">
                <a:solidFill>
                  <a:srgbClr val="124DAE"/>
                </a:solidFill>
              </a:rPr>
              <a:t> </a:t>
            </a:r>
            <a:r>
              <a:rPr lang="el-GR" sz="2200" b="1" dirty="0">
                <a:solidFill>
                  <a:srgbClr val="124DAE"/>
                </a:solidFill>
                <a:latin typeface="+mn-lt"/>
              </a:rPr>
              <a:t>Μέγιστη επιχορήγηση/επιχείρηση: </a:t>
            </a:r>
            <a:r>
              <a:rPr lang="el-GR" sz="2200" b="1" dirty="0">
                <a:solidFill>
                  <a:srgbClr val="124DAE"/>
                </a:solidFill>
                <a:highlight>
                  <a:srgbClr val="FFFF00"/>
                </a:highlight>
                <a:latin typeface="+mn-lt"/>
              </a:rPr>
              <a:t>10.000€ – 50.000€</a:t>
            </a:r>
            <a:r>
              <a:rPr lang="en-US" sz="2200" b="1" dirty="0">
                <a:solidFill>
                  <a:srgbClr val="124DAE"/>
                </a:solidFill>
                <a:highlight>
                  <a:srgbClr val="FFFF00"/>
                </a:highlight>
                <a:latin typeface="+mn-lt"/>
              </a:rPr>
              <a:t> </a:t>
            </a:r>
            <a:endParaRPr lang="el-GR" sz="2200" b="1" dirty="0">
              <a:solidFill>
                <a:srgbClr val="124DAE"/>
              </a:solidFill>
              <a:highlight>
                <a:srgbClr val="FFFF00"/>
              </a:highlight>
              <a:latin typeface="+mn-lt"/>
            </a:endParaRPr>
          </a:p>
          <a:p>
            <a:pPr algn="just">
              <a:lnSpc>
                <a:spcPct val="100000"/>
              </a:lnSpc>
              <a:spcBef>
                <a:spcPts val="1200"/>
              </a:spcBef>
              <a:buFont typeface="Wingdings" panose="05000000000000000000" pitchFamily="2" charset="2"/>
              <a:buChar char="§"/>
            </a:pPr>
            <a:r>
              <a:rPr lang="el-GR" sz="2200" b="1" dirty="0">
                <a:solidFill>
                  <a:srgbClr val="124DAE"/>
                </a:solidFill>
                <a:latin typeface="+mn-lt"/>
              </a:rPr>
              <a:t>Ενίσχυση: </a:t>
            </a:r>
            <a:r>
              <a:rPr lang="el-GR" sz="2200" b="1" dirty="0">
                <a:solidFill>
                  <a:srgbClr val="124DAE"/>
                </a:solidFill>
                <a:highlight>
                  <a:srgbClr val="FFFF00"/>
                </a:highlight>
                <a:latin typeface="+mn-lt"/>
              </a:rPr>
              <a:t>80% – 100%</a:t>
            </a:r>
            <a:r>
              <a:rPr lang="el-GR" sz="2200" b="1" dirty="0">
                <a:solidFill>
                  <a:srgbClr val="124DAE"/>
                </a:solidFill>
                <a:latin typeface="+mn-lt"/>
              </a:rPr>
              <a:t> (εφόσον περιλαμβάνονται δαπάνες προσωπικού τουλάχιστον 1 ΕΜΕ)</a:t>
            </a:r>
          </a:p>
          <a:p>
            <a:pPr algn="just">
              <a:lnSpc>
                <a:spcPct val="100000"/>
              </a:lnSpc>
              <a:spcBef>
                <a:spcPts val="1200"/>
              </a:spcBef>
              <a:buFont typeface="Wingdings" panose="05000000000000000000" pitchFamily="2" charset="2"/>
              <a:buChar char="§"/>
            </a:pPr>
            <a:r>
              <a:rPr lang="el-GR" sz="2200" b="1" dirty="0">
                <a:solidFill>
                  <a:srgbClr val="124DAE"/>
                </a:solidFill>
                <a:latin typeface="+mn-lt"/>
              </a:rPr>
              <a:t>Προϋπολογισμός Δράσης: 5.000.000€</a:t>
            </a:r>
            <a:endParaRPr lang="en-US" sz="2200" b="1" dirty="0">
              <a:solidFill>
                <a:srgbClr val="124DAE"/>
              </a:solidFill>
              <a:latin typeface="+mn-lt"/>
            </a:endParaRPr>
          </a:p>
          <a:p>
            <a:pPr algn="just">
              <a:lnSpc>
                <a:spcPct val="100000"/>
              </a:lnSpc>
              <a:spcBef>
                <a:spcPts val="1200"/>
              </a:spcBef>
              <a:buFont typeface="Wingdings" panose="05000000000000000000" pitchFamily="2" charset="2"/>
              <a:buChar char="§"/>
            </a:pPr>
            <a:r>
              <a:rPr lang="el-GR" sz="2200" b="1" dirty="0">
                <a:solidFill>
                  <a:srgbClr val="124DAE"/>
                </a:solidFill>
                <a:latin typeface="+mn-lt"/>
              </a:rPr>
              <a:t>Αξιολόγηση</a:t>
            </a:r>
            <a:r>
              <a:rPr lang="en-US" sz="2200" b="1" dirty="0">
                <a:solidFill>
                  <a:srgbClr val="124DAE"/>
                </a:solidFill>
                <a:latin typeface="+mn-lt"/>
              </a:rPr>
              <a:t>: </a:t>
            </a:r>
            <a:r>
              <a:rPr lang="el-GR" sz="2200" b="1" dirty="0">
                <a:solidFill>
                  <a:srgbClr val="124DAE"/>
                </a:solidFill>
                <a:highlight>
                  <a:srgbClr val="FFFF00"/>
                </a:highlight>
                <a:latin typeface="+mn-lt"/>
              </a:rPr>
              <a:t>Συγκριτική</a:t>
            </a:r>
            <a:r>
              <a:rPr lang="en-US" sz="2200" b="1" dirty="0">
                <a:solidFill>
                  <a:srgbClr val="124DAE"/>
                </a:solidFill>
                <a:highlight>
                  <a:srgbClr val="FFFF00"/>
                </a:highlight>
                <a:latin typeface="+mn-lt"/>
              </a:rPr>
              <a:t> </a:t>
            </a:r>
            <a:r>
              <a:rPr lang="el-GR" sz="2200" b="1" i="1" dirty="0">
                <a:solidFill>
                  <a:srgbClr val="124DAE"/>
                </a:solidFill>
                <a:highlight>
                  <a:srgbClr val="FFFF00"/>
                </a:highlight>
                <a:latin typeface="+mn-lt"/>
              </a:rPr>
              <a:t>(</a:t>
            </a:r>
            <a:r>
              <a:rPr lang="el-GR" sz="2200" b="1" i="1" dirty="0" err="1">
                <a:solidFill>
                  <a:srgbClr val="124DAE"/>
                </a:solidFill>
                <a:highlight>
                  <a:srgbClr val="FFFF00"/>
                </a:highlight>
                <a:latin typeface="+mn-lt"/>
              </a:rPr>
              <a:t>πριμοδοτούνται</a:t>
            </a:r>
            <a:r>
              <a:rPr lang="el-GR" sz="2200" b="1" i="1" dirty="0">
                <a:solidFill>
                  <a:srgbClr val="124DAE"/>
                </a:solidFill>
                <a:highlight>
                  <a:srgbClr val="FFFF00"/>
                </a:highlight>
                <a:latin typeface="+mn-lt"/>
              </a:rPr>
              <a:t> σχέδια από δομές στήριξης επιχειρηματικότητας)</a:t>
            </a:r>
            <a:r>
              <a:rPr lang="el-GR" sz="2200" b="1" dirty="0">
                <a:solidFill>
                  <a:srgbClr val="124DAE"/>
                </a:solidFill>
                <a:latin typeface="+mn-lt"/>
              </a:rPr>
              <a:t> </a:t>
            </a:r>
          </a:p>
          <a:p>
            <a:pPr marL="0" indent="0" algn="just">
              <a:lnSpc>
                <a:spcPct val="100000"/>
              </a:lnSpc>
              <a:spcBef>
                <a:spcPts val="1200"/>
              </a:spcBef>
              <a:buNone/>
            </a:pPr>
            <a:r>
              <a:rPr lang="en-US" sz="2200" b="1" i="1" dirty="0">
                <a:solidFill>
                  <a:srgbClr val="00BFE9"/>
                </a:solidFill>
                <a:latin typeface="+mn-lt"/>
              </a:rPr>
              <a:t>- </a:t>
            </a:r>
            <a:r>
              <a:rPr lang="el-GR" sz="2200" b="1" i="1" dirty="0">
                <a:solidFill>
                  <a:srgbClr val="00BFE9"/>
                </a:solidFill>
                <a:latin typeface="+mn-lt"/>
              </a:rPr>
              <a:t>Καθεστώς ενίσχυσης</a:t>
            </a:r>
            <a:r>
              <a:rPr lang="en-US" sz="2200" b="1" i="1" dirty="0">
                <a:solidFill>
                  <a:srgbClr val="00BFE9"/>
                </a:solidFill>
                <a:latin typeface="+mn-lt"/>
              </a:rPr>
              <a:t>: </a:t>
            </a:r>
            <a:r>
              <a:rPr lang="el-GR" sz="2200" b="1" i="1" dirty="0">
                <a:solidFill>
                  <a:srgbClr val="00BFE9"/>
                </a:solidFill>
                <a:latin typeface="+mn-lt"/>
              </a:rPr>
              <a:t>Κανονισμός (ΕΕ) 2831/2023</a:t>
            </a:r>
            <a:r>
              <a:rPr lang="en-US" sz="2200" b="1" i="1" dirty="0">
                <a:solidFill>
                  <a:srgbClr val="00BFE9"/>
                </a:solidFill>
                <a:latin typeface="+mn-lt"/>
              </a:rPr>
              <a:t> </a:t>
            </a:r>
            <a:r>
              <a:rPr lang="el-GR" sz="2200" b="1" i="1" dirty="0">
                <a:solidFill>
                  <a:srgbClr val="00BFE9"/>
                </a:solidFill>
                <a:latin typeface="+mn-lt"/>
              </a:rPr>
              <a:t>(νέος </a:t>
            </a:r>
            <a:r>
              <a:rPr lang="en-US" sz="2200" b="1" i="1" dirty="0">
                <a:solidFill>
                  <a:srgbClr val="00BFE9"/>
                </a:solidFill>
                <a:latin typeface="+mn-lt"/>
              </a:rPr>
              <a:t>de minimis)</a:t>
            </a:r>
            <a:endParaRPr lang="el-GR" sz="2200" b="1" dirty="0">
              <a:solidFill>
                <a:srgbClr val="19BEDE"/>
              </a:solidFill>
              <a:latin typeface="+mn-lt"/>
            </a:endParaRPr>
          </a:p>
        </p:txBody>
      </p:sp>
      <p:sp>
        <p:nvSpPr>
          <p:cNvPr id="6" name="Τίτλος 1">
            <a:extLst>
              <a:ext uri="{FF2B5EF4-FFF2-40B4-BE49-F238E27FC236}">
                <a16:creationId xmlns:a16="http://schemas.microsoft.com/office/drawing/2014/main" id="{A3FD16EB-8B5C-758C-EDBD-BD2474C86BE5}"/>
              </a:ext>
            </a:extLst>
          </p:cNvPr>
          <p:cNvSpPr txBox="1">
            <a:spLocks/>
          </p:cNvSpPr>
          <p:nvPr/>
        </p:nvSpPr>
        <p:spPr>
          <a:xfrm>
            <a:off x="78373" y="185663"/>
            <a:ext cx="11295021" cy="96141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19BEDE"/>
                </a:solidFill>
                <a:latin typeface="Trebuchet MS" panose="020B0603020202020204" pitchFamily="34" charset="0"/>
                <a:ea typeface="+mj-ea"/>
                <a:cs typeface="+mj-cs"/>
              </a:defRPr>
            </a:lvl1pPr>
          </a:lstStyle>
          <a:p>
            <a:r>
              <a:rPr lang="el-GR" sz="3000" b="1" dirty="0">
                <a:latin typeface="+mn-lt"/>
              </a:rPr>
              <a:t>ΑΜΘ40</a:t>
            </a:r>
            <a:r>
              <a:rPr lang="el-GR" sz="3000" dirty="0">
                <a:latin typeface="+mn-lt"/>
              </a:rPr>
              <a:t> – Ενίσχυση ανέργων για ίδρυση επιχείρησης </a:t>
            </a:r>
            <a:r>
              <a:rPr lang="en-US" sz="3000" dirty="0">
                <a:latin typeface="+mn-lt"/>
              </a:rPr>
              <a:t>(NEE) </a:t>
            </a:r>
            <a:r>
              <a:rPr lang="el-GR" sz="3000" dirty="0">
                <a:latin typeface="+mn-lt"/>
              </a:rPr>
              <a:t>σε τομείς </a:t>
            </a:r>
            <a:r>
              <a:rPr lang="en-US" sz="3000" dirty="0">
                <a:latin typeface="+mn-lt"/>
              </a:rPr>
              <a:t>        </a:t>
            </a:r>
          </a:p>
          <a:p>
            <a:r>
              <a:rPr lang="en-US" sz="3000" dirty="0">
                <a:latin typeface="+mn-lt"/>
              </a:rPr>
              <a:t>                   </a:t>
            </a:r>
            <a:r>
              <a:rPr lang="el-GR" sz="3000" dirty="0">
                <a:latin typeface="+mn-lt"/>
              </a:rPr>
              <a:t>της στρατηγικής RIS3</a:t>
            </a:r>
            <a:endParaRPr lang="el-GR" sz="3000" i="1" dirty="0">
              <a:latin typeface="+mn-lt"/>
            </a:endParaRPr>
          </a:p>
        </p:txBody>
      </p:sp>
    </p:spTree>
    <p:extLst>
      <p:ext uri="{BB962C8B-B14F-4D97-AF65-F5344CB8AC3E}">
        <p14:creationId xmlns:p14="http://schemas.microsoft.com/office/powerpoint/2010/main" val="1655281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heckerboard(across)">
                                      <p:cBhvr>
                                        <p:cTn id="7" dur="500"/>
                                        <p:tgtEl>
                                          <p:spTgt spid="3">
                                            <p:txEl>
                                              <p:pRg st="0" end="0"/>
                                            </p:txEl>
                                          </p:spTgt>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checkerboard(across)">
                                      <p:cBhvr>
                                        <p:cTn id="10" dur="500"/>
                                        <p:tgtEl>
                                          <p:spTgt spid="3">
                                            <p:txEl>
                                              <p:pRg st="1" end="1"/>
                                            </p:txEl>
                                          </p:spTgt>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checkerboard(across)">
                                      <p:cBhvr>
                                        <p:cTn id="13" dur="500"/>
                                        <p:tgtEl>
                                          <p:spTgt spid="3">
                                            <p:txEl>
                                              <p:pRg st="2" end="2"/>
                                            </p:txEl>
                                          </p:spTgt>
                                        </p:tgtEl>
                                      </p:cBhvr>
                                    </p:animEffect>
                                  </p:childTnLst>
                                </p:cTn>
                              </p:par>
                              <p:par>
                                <p:cTn id="14" presetID="5" presetClass="entr" presetSubtype="1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checkerboard(across)">
                                      <p:cBhvr>
                                        <p:cTn id="16" dur="500"/>
                                        <p:tgtEl>
                                          <p:spTgt spid="3">
                                            <p:txEl>
                                              <p:pRg st="3" end="3"/>
                                            </p:txEl>
                                          </p:spTgt>
                                        </p:tgtEl>
                                      </p:cBhvr>
                                    </p:animEffect>
                                  </p:childTnLst>
                                </p:cTn>
                              </p:par>
                              <p:par>
                                <p:cTn id="17" presetID="5" presetClass="entr" presetSubtype="1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checkerboard(across)">
                                      <p:cBhvr>
                                        <p:cTn id="19" dur="500"/>
                                        <p:tgtEl>
                                          <p:spTgt spid="3">
                                            <p:txEl>
                                              <p:pRg st="4" end="4"/>
                                            </p:txEl>
                                          </p:spTgt>
                                        </p:tgtEl>
                                      </p:cBhvr>
                                    </p:animEffect>
                                  </p:childTnLst>
                                </p:cTn>
                              </p:par>
                              <p:par>
                                <p:cTn id="20" presetID="5" presetClass="entr" presetSubtype="10"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checkerboard(across)">
                                      <p:cBhvr>
                                        <p:cTn id="22" dur="500"/>
                                        <p:tgtEl>
                                          <p:spTgt spid="3">
                                            <p:txEl>
                                              <p:pRg st="5" end="5"/>
                                            </p:txEl>
                                          </p:spTgt>
                                        </p:tgtEl>
                                      </p:cBhvr>
                                    </p:animEffect>
                                  </p:childTnLst>
                                </p:cTn>
                              </p:par>
                              <p:par>
                                <p:cTn id="23" presetID="5" presetClass="entr" presetSubtype="1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checkerboard(across)">
                                      <p:cBhvr>
                                        <p:cTn id="25" dur="500"/>
                                        <p:tgtEl>
                                          <p:spTgt spid="3">
                                            <p:txEl>
                                              <p:pRg st="6" end="6"/>
                                            </p:txEl>
                                          </p:spTgt>
                                        </p:tgtEl>
                                      </p:cBhvr>
                                    </p:animEffect>
                                  </p:childTnLst>
                                </p:cTn>
                              </p:par>
                              <p:par>
                                <p:cTn id="26" presetID="5" presetClass="entr" presetSubtype="10" fill="hold" grpId="0" nodeType="with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checkerboard(across)">
                                      <p:cBhvr>
                                        <p:cTn id="2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Τίτλος 1">
            <a:extLst>
              <a:ext uri="{FF2B5EF4-FFF2-40B4-BE49-F238E27FC236}">
                <a16:creationId xmlns:a16="http://schemas.microsoft.com/office/drawing/2014/main" id="{A3FD16EB-8B5C-758C-EDBD-BD2474C86BE5}"/>
              </a:ext>
            </a:extLst>
          </p:cNvPr>
          <p:cNvSpPr txBox="1">
            <a:spLocks/>
          </p:cNvSpPr>
          <p:nvPr/>
        </p:nvSpPr>
        <p:spPr>
          <a:xfrm>
            <a:off x="78373" y="185663"/>
            <a:ext cx="11295021" cy="96141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19BEDE"/>
                </a:solidFill>
                <a:latin typeface="Trebuchet MS" panose="020B0603020202020204" pitchFamily="34" charset="0"/>
                <a:ea typeface="+mj-ea"/>
                <a:cs typeface="+mj-cs"/>
              </a:defRPr>
            </a:lvl1pPr>
          </a:lstStyle>
          <a:p>
            <a:r>
              <a:rPr lang="el-GR" sz="3000" b="1" dirty="0">
                <a:latin typeface="+mn-lt"/>
              </a:rPr>
              <a:t>ΑΜΘ40</a:t>
            </a:r>
            <a:r>
              <a:rPr lang="el-GR" sz="3000" dirty="0">
                <a:latin typeface="+mn-lt"/>
              </a:rPr>
              <a:t> – Ενίσχυση ανέργων για ίδρυση επιχείρησης </a:t>
            </a:r>
            <a:r>
              <a:rPr lang="en-US" sz="3000" dirty="0">
                <a:latin typeface="+mn-lt"/>
              </a:rPr>
              <a:t>(NEE) </a:t>
            </a:r>
            <a:r>
              <a:rPr lang="el-GR" sz="3000" dirty="0">
                <a:latin typeface="+mn-lt"/>
              </a:rPr>
              <a:t>σε τομείς </a:t>
            </a:r>
            <a:r>
              <a:rPr lang="en-US" sz="3000" dirty="0">
                <a:latin typeface="+mn-lt"/>
              </a:rPr>
              <a:t>        </a:t>
            </a:r>
          </a:p>
          <a:p>
            <a:r>
              <a:rPr lang="en-US" sz="3000" dirty="0">
                <a:latin typeface="+mn-lt"/>
              </a:rPr>
              <a:t>                   </a:t>
            </a:r>
            <a:r>
              <a:rPr lang="el-GR" sz="3000" dirty="0">
                <a:latin typeface="+mn-lt"/>
              </a:rPr>
              <a:t>της στρατηγικής RIS3</a:t>
            </a:r>
            <a:endParaRPr lang="el-GR" sz="3000" i="1" dirty="0">
              <a:latin typeface="+mn-lt"/>
            </a:endParaRPr>
          </a:p>
        </p:txBody>
      </p:sp>
      <p:pic>
        <p:nvPicPr>
          <p:cNvPr id="7" name="Εικόνα 6">
            <a:extLst>
              <a:ext uri="{FF2B5EF4-FFF2-40B4-BE49-F238E27FC236}">
                <a16:creationId xmlns:a16="http://schemas.microsoft.com/office/drawing/2014/main" id="{81A5A7A5-4E99-A3D7-B41B-894E68BDC571}"/>
              </a:ext>
            </a:extLst>
          </p:cNvPr>
          <p:cNvPicPr>
            <a:picLocks noChangeAspect="1"/>
          </p:cNvPicPr>
          <p:nvPr/>
        </p:nvPicPr>
        <p:blipFill>
          <a:blip r:embed="rId2"/>
          <a:stretch>
            <a:fillRect/>
          </a:stretch>
        </p:blipFill>
        <p:spPr>
          <a:xfrm>
            <a:off x="644131" y="1206434"/>
            <a:ext cx="10903738" cy="5022915"/>
          </a:xfrm>
          <a:prstGeom prst="rect">
            <a:avLst/>
          </a:prstGeom>
        </p:spPr>
      </p:pic>
    </p:spTree>
    <p:extLst>
      <p:ext uri="{BB962C8B-B14F-4D97-AF65-F5344CB8AC3E}">
        <p14:creationId xmlns:p14="http://schemas.microsoft.com/office/powerpoint/2010/main" val="979558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heckerboard(across)">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Τίτλος 1">
            <a:extLst>
              <a:ext uri="{FF2B5EF4-FFF2-40B4-BE49-F238E27FC236}">
                <a16:creationId xmlns:a16="http://schemas.microsoft.com/office/drawing/2014/main" id="{A3FD16EB-8B5C-758C-EDBD-BD2474C86BE5}"/>
              </a:ext>
            </a:extLst>
          </p:cNvPr>
          <p:cNvSpPr txBox="1">
            <a:spLocks/>
          </p:cNvSpPr>
          <p:nvPr/>
        </p:nvSpPr>
        <p:spPr>
          <a:xfrm>
            <a:off x="78373" y="185663"/>
            <a:ext cx="11295021" cy="96141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19BEDE"/>
                </a:solidFill>
                <a:latin typeface="Trebuchet MS" panose="020B0603020202020204" pitchFamily="34" charset="0"/>
                <a:ea typeface="+mj-ea"/>
                <a:cs typeface="+mj-cs"/>
              </a:defRPr>
            </a:lvl1pPr>
          </a:lstStyle>
          <a:p>
            <a:r>
              <a:rPr lang="el-GR" sz="3000" b="1" dirty="0">
                <a:latin typeface="+mn-lt"/>
              </a:rPr>
              <a:t>ΑΜΘ40</a:t>
            </a:r>
            <a:r>
              <a:rPr lang="el-GR" sz="3000" dirty="0">
                <a:latin typeface="+mn-lt"/>
              </a:rPr>
              <a:t> – Ενίσχυση ανέργων για ίδρυση επιχείρησης </a:t>
            </a:r>
            <a:r>
              <a:rPr lang="en-US" sz="3000" dirty="0">
                <a:latin typeface="+mn-lt"/>
              </a:rPr>
              <a:t>(NEE) </a:t>
            </a:r>
            <a:r>
              <a:rPr lang="el-GR" sz="3000" dirty="0">
                <a:latin typeface="+mn-lt"/>
              </a:rPr>
              <a:t>σε τομείς </a:t>
            </a:r>
            <a:r>
              <a:rPr lang="en-US" sz="3000" dirty="0">
                <a:latin typeface="+mn-lt"/>
              </a:rPr>
              <a:t>        </a:t>
            </a:r>
          </a:p>
          <a:p>
            <a:r>
              <a:rPr lang="en-US" sz="3000" dirty="0">
                <a:latin typeface="+mn-lt"/>
              </a:rPr>
              <a:t>                   </a:t>
            </a:r>
            <a:r>
              <a:rPr lang="el-GR" sz="3000" dirty="0">
                <a:latin typeface="+mn-lt"/>
              </a:rPr>
              <a:t>της στρατηγικής RIS3</a:t>
            </a:r>
            <a:endParaRPr lang="el-GR" sz="3000" i="1" dirty="0">
              <a:latin typeface="+mn-lt"/>
            </a:endParaRPr>
          </a:p>
        </p:txBody>
      </p:sp>
      <p:sp>
        <p:nvSpPr>
          <p:cNvPr id="11" name="TextBox 10">
            <a:extLst>
              <a:ext uri="{FF2B5EF4-FFF2-40B4-BE49-F238E27FC236}">
                <a16:creationId xmlns:a16="http://schemas.microsoft.com/office/drawing/2014/main" id="{1419C04A-2462-5B26-2AE9-D76DF52859DF}"/>
              </a:ext>
            </a:extLst>
          </p:cNvPr>
          <p:cNvSpPr txBox="1"/>
          <p:nvPr/>
        </p:nvSpPr>
        <p:spPr>
          <a:xfrm>
            <a:off x="78372" y="1691759"/>
            <a:ext cx="12113627" cy="1785104"/>
          </a:xfrm>
          <a:prstGeom prst="rect">
            <a:avLst/>
          </a:prstGeom>
          <a:noFill/>
        </p:spPr>
        <p:txBody>
          <a:bodyPr wrap="square">
            <a:spAutoFit/>
          </a:bodyPr>
          <a:lstStyle/>
          <a:p>
            <a:pPr algn="just">
              <a:lnSpc>
                <a:spcPct val="100000"/>
              </a:lnSpc>
              <a:spcBef>
                <a:spcPts val="1200"/>
              </a:spcBef>
            </a:pPr>
            <a:r>
              <a:rPr lang="el-GR" sz="2200" dirty="0">
                <a:solidFill>
                  <a:srgbClr val="124DAE"/>
                </a:solidFill>
              </a:rPr>
              <a:t>Να λειτουργεί αποκλειστικά με μία από τις ακόλουθες μορφές επιχειρήσεων εταιρικού/εμπορικού χαρακτήρα [Ανώνυμη Εταιρία, Εταιρία Περιορισμένης Ευθύνης, Ομόρρυθμη Εταιρία ή Ετερόρρυθμη Εταιρία, </a:t>
            </a:r>
            <a:r>
              <a:rPr lang="el-GR" sz="2200" dirty="0" err="1">
                <a:solidFill>
                  <a:srgbClr val="124DAE"/>
                </a:solidFill>
              </a:rPr>
              <a:t>Ι.Κ.Ε</a:t>
            </a:r>
            <a:r>
              <a:rPr lang="el-GR" sz="2200" dirty="0">
                <a:solidFill>
                  <a:srgbClr val="124DAE"/>
                </a:solidFill>
              </a:rPr>
              <a:t>, Ατομική Επιχείρηση, Δικηγορικές, Συμβολαιογραφικές, </a:t>
            </a:r>
            <a:r>
              <a:rPr lang="el-GR" sz="2200" b="1" dirty="0">
                <a:solidFill>
                  <a:srgbClr val="124DAE"/>
                </a:solidFill>
                <a:highlight>
                  <a:srgbClr val="FFFF00"/>
                </a:highlight>
              </a:rPr>
              <a:t>Κοινωνική Συνεταιριστική Επιχείρηση του Ν. 4430/2016</a:t>
            </a:r>
            <a:r>
              <a:rPr lang="el-GR" sz="2200" dirty="0">
                <a:solidFill>
                  <a:srgbClr val="124DAE"/>
                </a:solidFill>
              </a:rPr>
              <a:t> όπως ισχύει, Συνεταιρισμός] και να τηρούν απλογραφικά ή διπλογραφικά βιβλία του Ν.4308/2014 (βιβλία Β΄ ή Γ' κατηγορίας αντίστοιχα)</a:t>
            </a:r>
          </a:p>
        </p:txBody>
      </p:sp>
      <p:pic>
        <p:nvPicPr>
          <p:cNvPr id="4" name="Εικόνα 3">
            <a:extLst>
              <a:ext uri="{FF2B5EF4-FFF2-40B4-BE49-F238E27FC236}">
                <a16:creationId xmlns:a16="http://schemas.microsoft.com/office/drawing/2014/main" id="{ED0B9171-F4FD-3CAD-86A9-4E90D9BA4000}"/>
              </a:ext>
            </a:extLst>
          </p:cNvPr>
          <p:cNvPicPr>
            <a:picLocks noChangeAspect="1"/>
          </p:cNvPicPr>
          <p:nvPr/>
        </p:nvPicPr>
        <p:blipFill rotWithShape="1">
          <a:blip r:embed="rId2"/>
          <a:srcRect l="11742" t="17913" r="30985" b="6262"/>
          <a:stretch/>
        </p:blipFill>
        <p:spPr>
          <a:xfrm>
            <a:off x="4922982" y="3639235"/>
            <a:ext cx="4100945" cy="3054011"/>
          </a:xfrm>
          <a:prstGeom prst="rect">
            <a:avLst/>
          </a:prstGeom>
        </p:spPr>
      </p:pic>
    </p:spTree>
    <p:extLst>
      <p:ext uri="{BB962C8B-B14F-4D97-AF65-F5344CB8AC3E}">
        <p14:creationId xmlns:p14="http://schemas.microsoft.com/office/powerpoint/2010/main" val="844409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checkerboard(across)">
                                      <p:cBhvr>
                                        <p:cTn id="7" dur="500"/>
                                        <p:tgtEl>
                                          <p:spTgt spid="11"/>
                                        </p:tgtEl>
                                      </p:cBhvr>
                                    </p:animEffect>
                                  </p:childTnLst>
                                </p:cTn>
                              </p:par>
                              <p:par>
                                <p:cTn id="8" presetID="5" presetClass="entr" presetSubtype="1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checkerboard(across)">
                                      <p:cBhvr>
                                        <p:cTn id="1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Εικόνα 10" descr="Εικόνα που περιέχει κείμενο, στιγμιότυπο οθόνης, γραμματοσειρά&#10;&#10;Περιγραφή που δημιουργήθηκε αυτόματα">
            <a:extLst>
              <a:ext uri="{FF2B5EF4-FFF2-40B4-BE49-F238E27FC236}">
                <a16:creationId xmlns:a16="http://schemas.microsoft.com/office/drawing/2014/main" id="{7A8D729C-50D2-5A22-2859-7D021F3CA3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09875" y="1170774"/>
            <a:ext cx="6572250" cy="5110385"/>
          </a:xfrm>
          <a:prstGeom prst="rect">
            <a:avLst/>
          </a:prstGeom>
        </p:spPr>
      </p:pic>
      <p:sp>
        <p:nvSpPr>
          <p:cNvPr id="2" name="Τίτλος 1">
            <a:extLst>
              <a:ext uri="{FF2B5EF4-FFF2-40B4-BE49-F238E27FC236}">
                <a16:creationId xmlns:a16="http://schemas.microsoft.com/office/drawing/2014/main" id="{F957FDDE-D0ED-6893-844D-D44C26B2B28D}"/>
              </a:ext>
            </a:extLst>
          </p:cNvPr>
          <p:cNvSpPr>
            <a:spLocks noGrp="1"/>
          </p:cNvSpPr>
          <p:nvPr>
            <p:ph type="title"/>
          </p:nvPr>
        </p:nvSpPr>
        <p:spPr>
          <a:xfrm>
            <a:off x="215900" y="185659"/>
            <a:ext cx="11976100" cy="985115"/>
          </a:xfrm>
        </p:spPr>
        <p:txBody>
          <a:bodyPr>
            <a:normAutofit/>
          </a:bodyPr>
          <a:lstStyle/>
          <a:p>
            <a:r>
              <a:rPr lang="el-GR" sz="3000" b="1" dirty="0">
                <a:latin typeface="+mn-lt"/>
              </a:rPr>
              <a:t>ΑΜΘ41</a:t>
            </a:r>
            <a:r>
              <a:rPr lang="el-GR" sz="3000" dirty="0">
                <a:latin typeface="+mn-lt"/>
              </a:rPr>
              <a:t> – Ενίσχυση υφιστάμενων μεταποιητικών επιχειρήσεων </a:t>
            </a:r>
            <a:br>
              <a:rPr lang="el-GR" sz="3000" dirty="0">
                <a:latin typeface="+mn-lt"/>
              </a:rPr>
            </a:br>
            <a:r>
              <a:rPr lang="el-GR" sz="3000" dirty="0">
                <a:latin typeface="+mn-lt"/>
              </a:rPr>
              <a:t>              </a:t>
            </a:r>
            <a:r>
              <a:rPr lang="en-US" sz="3000" dirty="0">
                <a:latin typeface="+mn-lt"/>
              </a:rPr>
              <a:t>     </a:t>
            </a:r>
            <a:r>
              <a:rPr lang="el-GR" sz="3000" dirty="0">
                <a:latin typeface="+mn-lt"/>
              </a:rPr>
              <a:t>για τη βελτίωση της ενεργειακής τους απόδοσης </a:t>
            </a:r>
          </a:p>
        </p:txBody>
      </p:sp>
    </p:spTree>
    <p:extLst>
      <p:ext uri="{BB962C8B-B14F-4D97-AF65-F5344CB8AC3E}">
        <p14:creationId xmlns:p14="http://schemas.microsoft.com/office/powerpoint/2010/main" val="235261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par>
                                <p:cTn id="8" presetID="5" presetClass="entr" presetSubtype="1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checkerboard(across)">
                                      <p:cBhvr>
                                        <p:cTn id="1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latin typeface="Calibri" panose="020F0502020204030204" pitchFamily="34" charset="0"/>
                <a:ea typeface="Times New Roman" panose="02020603050405020304" pitchFamily="18" charset="0"/>
              </a:rPr>
              <a:t>Πρόοδος Υλοποίησης</a:t>
            </a:r>
            <a:r>
              <a:rPr lang="en-US" sz="3400" b="1" dirty="0">
                <a:solidFill>
                  <a:srgbClr val="144E8C"/>
                </a:solidFill>
                <a:latin typeface="Calibri" panose="020F0502020204030204" pitchFamily="34" charset="0"/>
                <a:ea typeface="Times New Roman" panose="02020603050405020304" pitchFamily="18" charset="0"/>
              </a:rPr>
              <a:t> – </a:t>
            </a:r>
            <a:r>
              <a:rPr lang="el-GR" sz="3400" b="1" dirty="0">
                <a:solidFill>
                  <a:srgbClr val="144E8C"/>
                </a:solidFill>
                <a:latin typeface="Calibri" panose="020F0502020204030204" pitchFamily="34" charset="0"/>
                <a:ea typeface="Times New Roman" panose="02020603050405020304" pitchFamily="18" charset="0"/>
              </a:rPr>
              <a:t>Νέες Προσκλήσεις</a:t>
            </a:r>
            <a:endParaRPr lang="el-GR" sz="3400" dirty="0">
              <a:solidFill>
                <a:srgbClr val="144E8C"/>
              </a:solidFill>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marL="714375" marR="0" lvl="0" indent="-714375" algn="just" defTabSz="914400" rtl="0" eaLnBrk="1" fontAlgn="auto" latinLnBrk="0" hangingPunct="1">
              <a:lnSpc>
                <a:spcPct val="150000"/>
              </a:lnSpc>
              <a:spcBef>
                <a:spcPct val="0"/>
              </a:spcBef>
              <a:spcAft>
                <a:spcPts val="0"/>
              </a:spcAft>
              <a:buClrTx/>
              <a:buSzTx/>
              <a:buFontTx/>
              <a:buChar char="-"/>
              <a:tabLst>
                <a:tab pos="714375" algn="l"/>
              </a:tabLst>
              <a:defRPr/>
            </a:pPr>
            <a:r>
              <a:rPr lang="el-GR" sz="2600" b="0" dirty="0">
                <a:solidFill>
                  <a:srgbClr val="4472C4">
                    <a:lumMod val="75000"/>
                  </a:srgbClr>
                </a:solidFill>
              </a:rPr>
              <a:t>Ο Τομέας της </a:t>
            </a:r>
            <a:r>
              <a:rPr lang="el-GR" sz="2600" dirty="0">
                <a:solidFill>
                  <a:srgbClr val="4472C4">
                    <a:lumMod val="75000"/>
                  </a:srgbClr>
                </a:solidFill>
              </a:rPr>
              <a:t>μεταποίησης</a:t>
            </a:r>
            <a:r>
              <a:rPr lang="el-GR" sz="2600" b="0" dirty="0">
                <a:solidFill>
                  <a:srgbClr val="4472C4">
                    <a:lumMod val="75000"/>
                  </a:srgbClr>
                </a:solidFill>
              </a:rPr>
              <a:t> συμβάλλει στη διαμόρφωση του 11% της Ακαθάριστης Προστιθέμενης Αξίας (ΑΠΑ) της Π-ΑΜΘ.</a:t>
            </a:r>
          </a:p>
          <a:p>
            <a:pPr marL="714375" marR="0" lvl="0" indent="-714375" algn="just" defTabSz="914400" rtl="0" eaLnBrk="1" fontAlgn="auto" latinLnBrk="0" hangingPunct="1">
              <a:lnSpc>
                <a:spcPct val="150000"/>
              </a:lnSpc>
              <a:spcBef>
                <a:spcPct val="0"/>
              </a:spcBef>
              <a:spcAft>
                <a:spcPts val="0"/>
              </a:spcAft>
              <a:buClrTx/>
              <a:buSzTx/>
              <a:buFontTx/>
              <a:buChar char="-"/>
              <a:tabLst>
                <a:tab pos="714375" algn="l"/>
              </a:tabLst>
              <a:defRPr/>
            </a:pPr>
            <a:r>
              <a:rPr lang="el-GR" sz="2600" b="0" dirty="0">
                <a:solidFill>
                  <a:srgbClr val="4472C4">
                    <a:lumMod val="75000"/>
                  </a:srgbClr>
                </a:solidFill>
              </a:rPr>
              <a:t>Ενδοπεριφερειακά (Δράμα, Καβάλα και Ξάνθη) η σημαντικότητα του κλάδου της μεταποίησης είναι ακόμη μεγαλύτερη (… έως 13%).</a:t>
            </a:r>
          </a:p>
          <a:p>
            <a:pPr marL="714375" marR="0" lvl="0" indent="-714375" algn="just" defTabSz="914400" rtl="0" eaLnBrk="1" fontAlgn="auto" latinLnBrk="0" hangingPunct="1">
              <a:lnSpc>
                <a:spcPct val="150000"/>
              </a:lnSpc>
              <a:spcBef>
                <a:spcPct val="0"/>
              </a:spcBef>
              <a:spcAft>
                <a:spcPts val="0"/>
              </a:spcAft>
              <a:buClrTx/>
              <a:buSzTx/>
              <a:buFontTx/>
              <a:buChar char="-"/>
              <a:tabLst>
                <a:tab pos="714375" algn="l"/>
              </a:tabLst>
              <a:defRPr/>
            </a:pPr>
            <a:r>
              <a:rPr lang="el-GR" sz="2600" b="0" dirty="0">
                <a:solidFill>
                  <a:srgbClr val="4472C4">
                    <a:lumMod val="75000"/>
                  </a:srgbClr>
                </a:solidFill>
              </a:rPr>
              <a:t>Αναπτύσσονται σημαντικές διασυνδέσεις με τον πρωτογενή τομέα διαμορφώνοντας ισχυρή αλυσίδα αξίας στον τομέα της </a:t>
            </a:r>
            <a:r>
              <a:rPr lang="el-GR" sz="2600" b="0" dirty="0" err="1">
                <a:solidFill>
                  <a:srgbClr val="4472C4">
                    <a:lumMod val="75000"/>
                  </a:srgbClr>
                </a:solidFill>
              </a:rPr>
              <a:t>αγροδιατροφής</a:t>
            </a:r>
            <a:r>
              <a:rPr lang="el-GR" sz="2600" b="0" dirty="0">
                <a:solidFill>
                  <a:srgbClr val="4472C4">
                    <a:lumMod val="75000"/>
                  </a:srgbClr>
                </a:solidFill>
              </a:rPr>
              <a:t> (μεταποίηση αγροτικών προϊόντων).</a:t>
            </a:r>
          </a:p>
          <a:p>
            <a:pPr marL="714375" marR="0" lvl="0" indent="-714375" algn="just" defTabSz="914400" rtl="0" eaLnBrk="1" fontAlgn="auto" latinLnBrk="0" hangingPunct="1">
              <a:lnSpc>
                <a:spcPct val="150000"/>
              </a:lnSpc>
              <a:spcBef>
                <a:spcPct val="0"/>
              </a:spcBef>
              <a:spcAft>
                <a:spcPts val="0"/>
              </a:spcAft>
              <a:buClrTx/>
              <a:buSzTx/>
              <a:buFontTx/>
              <a:buChar char="-"/>
              <a:tabLst>
                <a:tab pos="714375" algn="l"/>
              </a:tabLst>
              <a:defRPr/>
            </a:pPr>
            <a:r>
              <a:rPr lang="el-GR" sz="2600" b="0" dirty="0">
                <a:solidFill>
                  <a:srgbClr val="4472C4">
                    <a:lumMod val="75000"/>
                  </a:srgbClr>
                </a:solidFill>
              </a:rPr>
              <a:t>Δραστηριοποιούνται περισσότερες από </a:t>
            </a:r>
            <a:r>
              <a:rPr lang="el-GR" sz="2600" dirty="0">
                <a:solidFill>
                  <a:srgbClr val="4472C4">
                    <a:lumMod val="75000"/>
                  </a:srgbClr>
                </a:solidFill>
              </a:rPr>
              <a:t>2.000 επιχειρήσεις.</a:t>
            </a:r>
          </a:p>
          <a:p>
            <a:pPr marL="714375" marR="0" lvl="0" indent="-714375" algn="just" defTabSz="914400" rtl="0" eaLnBrk="1" fontAlgn="auto" latinLnBrk="0" hangingPunct="1">
              <a:lnSpc>
                <a:spcPct val="150000"/>
              </a:lnSpc>
              <a:spcBef>
                <a:spcPct val="0"/>
              </a:spcBef>
              <a:spcAft>
                <a:spcPts val="0"/>
              </a:spcAft>
              <a:buClrTx/>
              <a:buSzTx/>
              <a:buFontTx/>
              <a:buChar char="-"/>
              <a:tabLst>
                <a:tab pos="714375" algn="l"/>
              </a:tabLst>
              <a:defRPr/>
            </a:pPr>
            <a:r>
              <a:rPr lang="el-GR" sz="2600" b="0" dirty="0">
                <a:solidFill>
                  <a:srgbClr val="4472C4">
                    <a:lumMod val="75000"/>
                  </a:srgbClr>
                </a:solidFill>
              </a:rPr>
              <a:t>Απασχολούνται περισσότεροι από </a:t>
            </a:r>
            <a:r>
              <a:rPr lang="el-GR" sz="2600" dirty="0">
                <a:solidFill>
                  <a:srgbClr val="4472C4">
                    <a:lumMod val="75000"/>
                  </a:srgbClr>
                </a:solidFill>
              </a:rPr>
              <a:t>16.000 εργαζόμενοι</a:t>
            </a:r>
            <a:r>
              <a:rPr lang="el-GR" sz="2600" b="0" dirty="0">
                <a:solidFill>
                  <a:srgbClr val="4472C4">
                    <a:lumMod val="75000"/>
                  </a:srgbClr>
                </a:solidFill>
              </a:rPr>
              <a:t> (περίπου το 10%).</a:t>
            </a:r>
          </a:p>
          <a:p>
            <a:pPr marL="714375" marR="0" lvl="0" indent="-714375" algn="just" defTabSz="914400" rtl="0" eaLnBrk="1" fontAlgn="auto" latinLnBrk="0" hangingPunct="1">
              <a:lnSpc>
                <a:spcPct val="150000"/>
              </a:lnSpc>
              <a:spcBef>
                <a:spcPct val="0"/>
              </a:spcBef>
              <a:spcAft>
                <a:spcPts val="0"/>
              </a:spcAft>
              <a:buClrTx/>
              <a:buSzTx/>
              <a:buFontTx/>
              <a:buChar char="-"/>
              <a:tabLst>
                <a:tab pos="714375" algn="l"/>
              </a:tabLst>
              <a:defRPr/>
            </a:pPr>
            <a:r>
              <a:rPr lang="el-GR" sz="2600" b="0" dirty="0">
                <a:solidFill>
                  <a:srgbClr val="4472C4">
                    <a:lumMod val="75000"/>
                  </a:srgbClr>
                </a:solidFill>
              </a:rPr>
              <a:t>Έχει πληγεί περισσότερο από την ενεργειακή κρίση</a:t>
            </a:r>
          </a:p>
          <a:p>
            <a:pPr marL="714375" marR="0" lvl="0" indent="-714375" algn="just" defTabSz="914400" rtl="0" eaLnBrk="1" fontAlgn="auto" latinLnBrk="0" hangingPunct="1">
              <a:lnSpc>
                <a:spcPct val="150000"/>
              </a:lnSpc>
              <a:spcBef>
                <a:spcPct val="0"/>
              </a:spcBef>
              <a:spcAft>
                <a:spcPts val="0"/>
              </a:spcAft>
              <a:buClrTx/>
              <a:buSzTx/>
              <a:buFontTx/>
              <a:buChar char="-"/>
              <a:tabLst>
                <a:tab pos="714375" algn="l"/>
              </a:tabLst>
              <a:defRPr/>
            </a:pPr>
            <a:endParaRPr lang="el-GR" sz="2600" b="0" dirty="0">
              <a:solidFill>
                <a:srgbClr val="4472C4">
                  <a:lumMod val="75000"/>
                </a:srgbClr>
              </a:solidFill>
            </a:endParaRPr>
          </a:p>
          <a:p>
            <a:pPr marL="714375" marR="0" lvl="0" indent="-714375" algn="just" defTabSz="914400" rtl="0" eaLnBrk="1" fontAlgn="auto" latinLnBrk="0" hangingPunct="1">
              <a:lnSpc>
                <a:spcPct val="150000"/>
              </a:lnSpc>
              <a:spcBef>
                <a:spcPct val="0"/>
              </a:spcBef>
              <a:spcAft>
                <a:spcPts val="0"/>
              </a:spcAft>
              <a:buClrTx/>
              <a:buSzTx/>
              <a:buFontTx/>
              <a:buChar char="-"/>
              <a:tabLst>
                <a:tab pos="714375" algn="l"/>
              </a:tabLst>
              <a:defRPr/>
            </a:pPr>
            <a:endParaRPr kumimoji="0" lang="el-GR" sz="2600" b="1" i="0" u="none" strike="noStrike" kern="1200" cap="none" spc="0" normalizeH="0" baseline="0" noProof="0" dirty="0">
              <a:ln>
                <a:noFill/>
              </a:ln>
              <a:solidFill>
                <a:srgbClr val="19BEDE"/>
              </a:solidFill>
              <a:effectLst/>
              <a:highlight>
                <a:srgbClr val="FFFF00"/>
              </a:highlight>
              <a:uLnTx/>
              <a:uFillTx/>
              <a:latin typeface="Calibri" panose="020F0502020204030204" pitchFamily="34" charset="0"/>
              <a:cs typeface="+mj-cs"/>
            </a:endParaRPr>
          </a:p>
          <a:p>
            <a:pPr marL="0" marR="0" lvl="0" indent="0" algn="just" defTabSz="914400" rtl="0" eaLnBrk="1" fontAlgn="auto" latinLnBrk="0" hangingPunct="1">
              <a:lnSpc>
                <a:spcPct val="150000"/>
              </a:lnSpc>
              <a:spcBef>
                <a:spcPct val="0"/>
              </a:spcBef>
              <a:spcAft>
                <a:spcPts val="0"/>
              </a:spcAft>
              <a:buClrTx/>
              <a:buSzTx/>
              <a:buFontTx/>
              <a:buNone/>
              <a:tabLst>
                <a:tab pos="714375" algn="l"/>
              </a:tabLst>
              <a:defRPr/>
            </a:pPr>
            <a:endParaRPr kumimoji="0" lang="el-GR" sz="2600" b="0" i="0" u="none" strike="noStrike" kern="1200" cap="none" spc="0" normalizeH="0" baseline="0" noProof="0" dirty="0">
              <a:ln>
                <a:noFill/>
              </a:ln>
              <a:solidFill>
                <a:srgbClr val="4472C4">
                  <a:lumMod val="75000"/>
                </a:srgbClr>
              </a:solidFill>
              <a:effectLst/>
              <a:uLnTx/>
              <a:uFillTx/>
              <a:latin typeface="Calibri" panose="020F0502020204030204" pitchFamily="34" charset="0"/>
              <a:cs typeface="+mj-cs"/>
            </a:endParaRPr>
          </a:p>
        </p:txBody>
      </p:sp>
    </p:spTree>
    <p:extLst>
      <p:ext uri="{BB962C8B-B14F-4D97-AF65-F5344CB8AC3E}">
        <p14:creationId xmlns:p14="http://schemas.microsoft.com/office/powerpoint/2010/main" val="2060678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checkerboard(across)">
                                      <p:cBhvr>
                                        <p:cTn id="7" dur="500"/>
                                        <p:tgtEl>
                                          <p:spTgt spid="21"/>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checkerboard(across)">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1"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F957FDDE-D0ED-6893-844D-D44C26B2B28D}"/>
              </a:ext>
            </a:extLst>
          </p:cNvPr>
          <p:cNvSpPr>
            <a:spLocks noGrp="1"/>
          </p:cNvSpPr>
          <p:nvPr>
            <p:ph type="title"/>
          </p:nvPr>
        </p:nvSpPr>
        <p:spPr>
          <a:xfrm>
            <a:off x="215900" y="185659"/>
            <a:ext cx="11976100" cy="985115"/>
          </a:xfrm>
        </p:spPr>
        <p:txBody>
          <a:bodyPr>
            <a:normAutofit/>
          </a:bodyPr>
          <a:lstStyle/>
          <a:p>
            <a:r>
              <a:rPr lang="el-GR" sz="3000" b="1" dirty="0">
                <a:latin typeface="+mn-lt"/>
              </a:rPr>
              <a:t>ΑΜΘ41</a:t>
            </a:r>
            <a:r>
              <a:rPr lang="el-GR" sz="3000" dirty="0">
                <a:latin typeface="+mn-lt"/>
              </a:rPr>
              <a:t> – Ενίσχυση υφιστάμενων μεταποιητικών επιχειρήσεων </a:t>
            </a:r>
            <a:br>
              <a:rPr lang="el-GR" sz="3000" dirty="0">
                <a:latin typeface="+mn-lt"/>
              </a:rPr>
            </a:br>
            <a:r>
              <a:rPr lang="el-GR" sz="3000" dirty="0">
                <a:latin typeface="+mn-lt"/>
              </a:rPr>
              <a:t>              </a:t>
            </a:r>
            <a:r>
              <a:rPr lang="en-US" sz="3000" dirty="0">
                <a:latin typeface="+mn-lt"/>
              </a:rPr>
              <a:t>     </a:t>
            </a:r>
            <a:r>
              <a:rPr lang="el-GR" sz="3000" dirty="0">
                <a:latin typeface="+mn-lt"/>
              </a:rPr>
              <a:t>για τη βελτίωση της ενεργειακής τους απόδοσης </a:t>
            </a:r>
          </a:p>
        </p:txBody>
      </p:sp>
      <p:sp>
        <p:nvSpPr>
          <p:cNvPr id="3" name="Θέση περιεχομένου 2">
            <a:extLst>
              <a:ext uri="{FF2B5EF4-FFF2-40B4-BE49-F238E27FC236}">
                <a16:creationId xmlns:a16="http://schemas.microsoft.com/office/drawing/2014/main" id="{9BEA3799-0944-7C53-3E64-E3E084FECEC9}"/>
              </a:ext>
            </a:extLst>
          </p:cNvPr>
          <p:cNvSpPr>
            <a:spLocks noGrp="1"/>
          </p:cNvSpPr>
          <p:nvPr>
            <p:ph idx="1"/>
          </p:nvPr>
        </p:nvSpPr>
        <p:spPr>
          <a:xfrm>
            <a:off x="215900" y="1147082"/>
            <a:ext cx="11976100" cy="4744672"/>
          </a:xfrm>
        </p:spPr>
        <p:txBody>
          <a:bodyPr>
            <a:normAutofit/>
          </a:bodyPr>
          <a:lstStyle/>
          <a:p>
            <a:pPr marL="0" indent="0" algn="just">
              <a:lnSpc>
                <a:spcPct val="100000"/>
              </a:lnSpc>
              <a:spcBef>
                <a:spcPts val="1200"/>
              </a:spcBef>
              <a:buNone/>
            </a:pPr>
            <a:r>
              <a:rPr lang="el-GR" sz="2200" b="1" u="sng" dirty="0">
                <a:solidFill>
                  <a:srgbClr val="124DAE"/>
                </a:solidFill>
                <a:latin typeface="+mn-lt"/>
              </a:rPr>
              <a:t>Στόχος</a:t>
            </a:r>
            <a:r>
              <a:rPr lang="en-US" sz="2200" b="1" u="sng" dirty="0">
                <a:solidFill>
                  <a:srgbClr val="124DAE"/>
                </a:solidFill>
                <a:latin typeface="+mn-lt"/>
              </a:rPr>
              <a:t>:</a:t>
            </a:r>
            <a:r>
              <a:rPr lang="el-GR" sz="2200" b="1" dirty="0">
                <a:solidFill>
                  <a:srgbClr val="124DAE"/>
                </a:solidFill>
                <a:latin typeface="+mn-lt"/>
              </a:rPr>
              <a:t> Ενίσχυση επενδυτικών σχεδίων υφιστάμενων μεταποιητικών </a:t>
            </a:r>
            <a:r>
              <a:rPr lang="el-GR" sz="2200" b="1" dirty="0" err="1">
                <a:solidFill>
                  <a:srgbClr val="124DAE"/>
                </a:solidFill>
                <a:latin typeface="+mn-lt"/>
              </a:rPr>
              <a:t>ΜμΕ</a:t>
            </a:r>
            <a:r>
              <a:rPr lang="el-GR" sz="2200" b="1" dirty="0">
                <a:solidFill>
                  <a:srgbClr val="124DAE"/>
                </a:solidFill>
                <a:latin typeface="+mn-lt"/>
              </a:rPr>
              <a:t> της Περιφέρειας Ανατολικής Μακεδονίας και Θράκης (Π-ΑΜΘ) προκειμένου να υλοποιήσουν επεμβάσεις βελτίωσης της ενεργειακής τους απόδοσης, όπως θεμελιώδη αναβάθμιση-αντικατάσταση </a:t>
            </a:r>
            <a:r>
              <a:rPr lang="el-GR" sz="2200" b="1" dirty="0" err="1">
                <a:solidFill>
                  <a:srgbClr val="124DAE"/>
                </a:solidFill>
                <a:latin typeface="+mn-lt"/>
              </a:rPr>
              <a:t>ενεργοβόρων</a:t>
            </a:r>
            <a:r>
              <a:rPr lang="el-GR" sz="2200" b="1" dirty="0">
                <a:solidFill>
                  <a:srgbClr val="124DAE"/>
                </a:solidFill>
                <a:latin typeface="+mn-lt"/>
              </a:rPr>
              <a:t> μηχανών και γραμμών παραγωγής.</a:t>
            </a:r>
          </a:p>
          <a:p>
            <a:pPr algn="just">
              <a:lnSpc>
                <a:spcPct val="100000"/>
              </a:lnSpc>
              <a:spcBef>
                <a:spcPts val="1200"/>
              </a:spcBef>
              <a:buFont typeface="Wingdings" panose="05000000000000000000" pitchFamily="2" charset="2"/>
              <a:buChar char="§"/>
            </a:pPr>
            <a:r>
              <a:rPr lang="el-GR" sz="2200" b="1" dirty="0">
                <a:solidFill>
                  <a:srgbClr val="124DAE"/>
                </a:solidFill>
                <a:latin typeface="+mn-lt"/>
              </a:rPr>
              <a:t> Έναρξη – Λήξη υποβολής</a:t>
            </a:r>
            <a:r>
              <a:rPr lang="en-US" sz="2200" b="1" dirty="0">
                <a:solidFill>
                  <a:srgbClr val="124DAE"/>
                </a:solidFill>
                <a:latin typeface="+mn-lt"/>
              </a:rPr>
              <a:t> </a:t>
            </a:r>
            <a:r>
              <a:rPr lang="el-GR" sz="2200" b="1" dirty="0">
                <a:solidFill>
                  <a:srgbClr val="124DAE"/>
                </a:solidFill>
                <a:latin typeface="+mn-lt"/>
              </a:rPr>
              <a:t>προτάσεων: </a:t>
            </a:r>
            <a:r>
              <a:rPr lang="el-GR" sz="2200" b="1" dirty="0">
                <a:solidFill>
                  <a:srgbClr val="124DAE"/>
                </a:solidFill>
                <a:highlight>
                  <a:srgbClr val="FFFF00"/>
                </a:highlight>
                <a:latin typeface="+mn-lt"/>
              </a:rPr>
              <a:t>22/04/24 – 06/08/24</a:t>
            </a:r>
          </a:p>
          <a:p>
            <a:pPr algn="just">
              <a:lnSpc>
                <a:spcPct val="100000"/>
              </a:lnSpc>
              <a:spcBef>
                <a:spcPts val="1200"/>
              </a:spcBef>
              <a:buFont typeface="Wingdings" panose="05000000000000000000" pitchFamily="2" charset="2"/>
              <a:buChar char="§"/>
            </a:pPr>
            <a:r>
              <a:rPr lang="el-GR" sz="2200" b="1" dirty="0">
                <a:solidFill>
                  <a:srgbClr val="124DAE"/>
                </a:solidFill>
                <a:latin typeface="+mn-lt"/>
              </a:rPr>
              <a:t> Ελάχιστη </a:t>
            </a:r>
            <a:r>
              <a:rPr lang="el-GR" sz="2200" b="1" dirty="0">
                <a:solidFill>
                  <a:srgbClr val="124DAE"/>
                </a:solidFill>
              </a:rPr>
              <a:t>–</a:t>
            </a:r>
            <a:r>
              <a:rPr lang="el-GR" sz="2200" b="1" dirty="0">
                <a:solidFill>
                  <a:srgbClr val="124DAE"/>
                </a:solidFill>
                <a:latin typeface="+mn-lt"/>
              </a:rPr>
              <a:t> Μέγιστη επιχορήγηση/επιχειρηματικό σχέδιο: </a:t>
            </a:r>
            <a:r>
              <a:rPr lang="el-GR" sz="2200" b="1" dirty="0">
                <a:solidFill>
                  <a:srgbClr val="124DAE"/>
                </a:solidFill>
                <a:highlight>
                  <a:srgbClr val="FFFF00"/>
                </a:highlight>
                <a:latin typeface="+mn-lt"/>
              </a:rPr>
              <a:t>50.000€ - 1.000.000€ </a:t>
            </a:r>
          </a:p>
          <a:p>
            <a:pPr algn="just">
              <a:lnSpc>
                <a:spcPct val="100000"/>
              </a:lnSpc>
              <a:spcBef>
                <a:spcPts val="1200"/>
              </a:spcBef>
              <a:buFont typeface="Wingdings" panose="05000000000000000000" pitchFamily="2" charset="2"/>
              <a:buChar char="§"/>
            </a:pPr>
            <a:r>
              <a:rPr lang="el-GR" sz="2200" b="1" dirty="0">
                <a:solidFill>
                  <a:srgbClr val="124DAE"/>
                </a:solidFill>
                <a:latin typeface="+mn-lt"/>
              </a:rPr>
              <a:t> Προϋπολογισμός Δράσης: </a:t>
            </a:r>
            <a:r>
              <a:rPr lang="el-GR" sz="2200" b="1" dirty="0">
                <a:solidFill>
                  <a:srgbClr val="124DAE"/>
                </a:solidFill>
                <a:highlight>
                  <a:srgbClr val="FFFF00"/>
                </a:highlight>
                <a:latin typeface="+mn-lt"/>
              </a:rPr>
              <a:t>25.000.000€</a:t>
            </a:r>
            <a:endParaRPr lang="en-US" sz="2200" b="1" dirty="0">
              <a:solidFill>
                <a:srgbClr val="124DAE"/>
              </a:solidFill>
              <a:highlight>
                <a:srgbClr val="FFFF00"/>
              </a:highlight>
              <a:latin typeface="+mn-lt"/>
            </a:endParaRPr>
          </a:p>
          <a:p>
            <a:pPr algn="just">
              <a:lnSpc>
                <a:spcPct val="100000"/>
              </a:lnSpc>
              <a:spcBef>
                <a:spcPts val="1200"/>
              </a:spcBef>
              <a:buFont typeface="Wingdings" panose="05000000000000000000" pitchFamily="2" charset="2"/>
              <a:buChar char="§"/>
            </a:pPr>
            <a:r>
              <a:rPr lang="el-GR" sz="2200" b="1" dirty="0">
                <a:solidFill>
                  <a:srgbClr val="124DAE"/>
                </a:solidFill>
                <a:latin typeface="+mn-lt"/>
              </a:rPr>
              <a:t>Αξιολόγηση</a:t>
            </a:r>
            <a:r>
              <a:rPr lang="en-US" sz="2200" b="1" dirty="0">
                <a:solidFill>
                  <a:srgbClr val="124DAE"/>
                </a:solidFill>
                <a:latin typeface="+mn-lt"/>
              </a:rPr>
              <a:t>: </a:t>
            </a:r>
            <a:r>
              <a:rPr lang="el-GR" sz="2200" b="1" dirty="0">
                <a:solidFill>
                  <a:srgbClr val="124DAE"/>
                </a:solidFill>
                <a:latin typeface="+mn-lt"/>
              </a:rPr>
              <a:t>Συγκριτική (ανταγωνιστική) με ένα και μοναδικό αντικειμενικό κριτήριο αυτό της χαμηλότερης τιμής του λόγου του κόστους επένδυσης προς την κατ’ έτος εξοικονομούμενη τελική ενέργεια (€/</a:t>
            </a:r>
            <a:r>
              <a:rPr lang="el-GR" sz="2200" b="1" dirty="0" err="1">
                <a:solidFill>
                  <a:srgbClr val="124DAE"/>
                </a:solidFill>
                <a:latin typeface="+mn-lt"/>
              </a:rPr>
              <a:t>MWh</a:t>
            </a:r>
            <a:r>
              <a:rPr lang="el-GR" sz="2200" b="1" dirty="0">
                <a:solidFill>
                  <a:srgbClr val="124DAE"/>
                </a:solidFill>
                <a:latin typeface="+mn-lt"/>
              </a:rPr>
              <a:t>),</a:t>
            </a:r>
          </a:p>
          <a:p>
            <a:pPr marL="0" indent="0" algn="just">
              <a:lnSpc>
                <a:spcPct val="100000"/>
              </a:lnSpc>
              <a:spcBef>
                <a:spcPts val="1200"/>
              </a:spcBef>
              <a:buNone/>
            </a:pPr>
            <a:r>
              <a:rPr lang="en-US" sz="2200" b="1" i="1" dirty="0">
                <a:solidFill>
                  <a:srgbClr val="00BFE9"/>
                </a:solidFill>
                <a:latin typeface="+mn-lt"/>
              </a:rPr>
              <a:t>- </a:t>
            </a:r>
            <a:r>
              <a:rPr lang="el-GR" sz="2200" b="1" i="1" dirty="0">
                <a:solidFill>
                  <a:srgbClr val="00BFE9"/>
                </a:solidFill>
                <a:latin typeface="+mn-lt"/>
              </a:rPr>
              <a:t>Καθεστώς ενίσχυσης</a:t>
            </a:r>
            <a:r>
              <a:rPr lang="en-US" sz="2200" b="1" i="1" dirty="0">
                <a:solidFill>
                  <a:srgbClr val="00BFE9"/>
                </a:solidFill>
                <a:latin typeface="+mn-lt"/>
              </a:rPr>
              <a:t>: </a:t>
            </a:r>
            <a:r>
              <a:rPr lang="el-GR" sz="2200" b="1" i="1" dirty="0">
                <a:solidFill>
                  <a:srgbClr val="00BFE9"/>
                </a:solidFill>
                <a:latin typeface="+mn-lt"/>
              </a:rPr>
              <a:t>Κανονισμός (ΕΕ) 651/2014 (ΓΑΚ) και Κανονισμός (ΕΕ) 2831/2023</a:t>
            </a:r>
            <a:endParaRPr lang="el-GR" sz="2200" b="1" dirty="0">
              <a:solidFill>
                <a:srgbClr val="124DAE"/>
              </a:solidFill>
              <a:latin typeface="+mn-lt"/>
            </a:endParaRPr>
          </a:p>
        </p:txBody>
      </p:sp>
    </p:spTree>
    <p:extLst>
      <p:ext uri="{BB962C8B-B14F-4D97-AF65-F5344CB8AC3E}">
        <p14:creationId xmlns:p14="http://schemas.microsoft.com/office/powerpoint/2010/main" val="1936051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heckerboard(across)">
                                      <p:cBhvr>
                                        <p:cTn id="7" dur="500"/>
                                        <p:tgtEl>
                                          <p:spTgt spid="3">
                                            <p:txEl>
                                              <p:pRg st="0" end="0"/>
                                            </p:txEl>
                                          </p:spTgt>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checkerboard(across)">
                                      <p:cBhvr>
                                        <p:cTn id="10" dur="500"/>
                                        <p:tgtEl>
                                          <p:spTgt spid="3">
                                            <p:txEl>
                                              <p:pRg st="1" end="1"/>
                                            </p:txEl>
                                          </p:spTgt>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checkerboard(across)">
                                      <p:cBhvr>
                                        <p:cTn id="13" dur="500"/>
                                        <p:tgtEl>
                                          <p:spTgt spid="3">
                                            <p:txEl>
                                              <p:pRg st="2" end="2"/>
                                            </p:txEl>
                                          </p:spTgt>
                                        </p:tgtEl>
                                      </p:cBhvr>
                                    </p:animEffect>
                                  </p:childTnLst>
                                </p:cTn>
                              </p:par>
                              <p:par>
                                <p:cTn id="14" presetID="5" presetClass="entr" presetSubtype="1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checkerboard(across)">
                                      <p:cBhvr>
                                        <p:cTn id="16" dur="500"/>
                                        <p:tgtEl>
                                          <p:spTgt spid="3">
                                            <p:txEl>
                                              <p:pRg st="3" end="3"/>
                                            </p:txEl>
                                          </p:spTgt>
                                        </p:tgtEl>
                                      </p:cBhvr>
                                    </p:animEffect>
                                  </p:childTnLst>
                                </p:cTn>
                              </p:par>
                              <p:par>
                                <p:cTn id="17" presetID="5" presetClass="entr" presetSubtype="1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checkerboard(across)">
                                      <p:cBhvr>
                                        <p:cTn id="19" dur="500"/>
                                        <p:tgtEl>
                                          <p:spTgt spid="3">
                                            <p:txEl>
                                              <p:pRg st="4" end="4"/>
                                            </p:txEl>
                                          </p:spTgt>
                                        </p:tgtEl>
                                      </p:cBhvr>
                                    </p:animEffect>
                                  </p:childTnLst>
                                </p:cTn>
                              </p:par>
                              <p:par>
                                <p:cTn id="20" presetID="5" presetClass="entr" presetSubtype="10"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checkerboard(across)">
                                      <p:cBhvr>
                                        <p:cTn id="22" dur="500"/>
                                        <p:tgtEl>
                                          <p:spTgt spid="3">
                                            <p:txEl>
                                              <p:pRg st="5" end="5"/>
                                            </p:txEl>
                                          </p:spTgt>
                                        </p:tgtEl>
                                      </p:cBhvr>
                                    </p:animEffect>
                                  </p:childTnLst>
                                </p:cTn>
                              </p:par>
                              <p:par>
                                <p:cTn id="23" presetID="5" presetClass="entr" presetSubtype="10" fill="hold" grpId="0" nodeType="withEffect">
                                  <p:stCondLst>
                                    <p:cond delay="0"/>
                                  </p:stCondLst>
                                  <p:childTnLst>
                                    <p:set>
                                      <p:cBhvr>
                                        <p:cTn id="24" dur="1" fill="hold">
                                          <p:stCondLst>
                                            <p:cond delay="0"/>
                                          </p:stCondLst>
                                        </p:cTn>
                                        <p:tgtEl>
                                          <p:spTgt spid="2"/>
                                        </p:tgtEl>
                                        <p:attrNameLst>
                                          <p:attrName>style.visibility</p:attrName>
                                        </p:attrNameLst>
                                      </p:cBhvr>
                                      <p:to>
                                        <p:strVal val="visible"/>
                                      </p:to>
                                    </p:set>
                                    <p:animEffect transition="in" filter="checkerboard(across)">
                                      <p:cBhvr>
                                        <p:cTn id="2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tabLst>
                <a:tab pos="714375" algn="l"/>
              </a:tabLst>
            </a:pPr>
            <a:endParaRPr lang="el-GR" sz="2600" dirty="0">
              <a:highlight>
                <a:srgbClr val="FFFF00"/>
              </a:highlight>
            </a:endParaRPr>
          </a:p>
          <a:p>
            <a:pPr algn="just">
              <a:lnSpc>
                <a:spcPct val="150000"/>
              </a:lnSpc>
              <a:tabLst>
                <a:tab pos="714375" algn="l"/>
              </a:tabLst>
            </a:pPr>
            <a:endParaRPr lang="el-GR" sz="2600" b="0" dirty="0">
              <a:solidFill>
                <a:schemeClr val="accent1">
                  <a:lumMod val="75000"/>
                </a:schemeClr>
              </a:solidFill>
            </a:endParaRPr>
          </a:p>
        </p:txBody>
      </p:sp>
      <p:pic>
        <p:nvPicPr>
          <p:cNvPr id="3" name="Εικόνα 2" descr="Εικόνα που περιέχει κείμενο, στιγμιότυπο οθόνης, λογισμικό, ιστοσελίδα&#10;&#10;Περιγραφή που δημιουργήθηκε αυτόματα">
            <a:extLst>
              <a:ext uri="{FF2B5EF4-FFF2-40B4-BE49-F238E27FC236}">
                <a16:creationId xmlns:a16="http://schemas.microsoft.com/office/drawing/2014/main" id="{54333A0F-A2CC-8278-EC8C-E0EE9827FAC1}"/>
              </a:ext>
            </a:extLst>
          </p:cNvPr>
          <p:cNvPicPr>
            <a:picLocks noChangeAspect="1"/>
          </p:cNvPicPr>
          <p:nvPr/>
        </p:nvPicPr>
        <p:blipFill rotWithShape="1">
          <a:blip r:embed="rId2"/>
          <a:srcRect l="21691" t="22607" r="20345" b="19040"/>
          <a:stretch/>
        </p:blipFill>
        <p:spPr bwMode="auto">
          <a:xfrm>
            <a:off x="897874" y="580007"/>
            <a:ext cx="10229823" cy="579221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217080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nodePh="1">
                                  <p:stCondLst>
                                    <p:cond delay="0"/>
                                  </p:stCondLst>
                                  <p:endCondLst>
                                    <p:cond evt="begin" delay="0">
                                      <p:tn val="5"/>
                                    </p:cond>
                                  </p:endCondLst>
                                  <p:childTnLst>
                                    <p:set>
                                      <p:cBhvr>
                                        <p:cTn id="6" dur="1" fill="hold">
                                          <p:stCondLst>
                                            <p:cond delay="0"/>
                                          </p:stCondLst>
                                        </p:cTn>
                                        <p:tgtEl>
                                          <p:spTgt spid="21"/>
                                        </p:tgtEl>
                                        <p:attrNameLst>
                                          <p:attrName>style.visibility</p:attrName>
                                        </p:attrNameLst>
                                      </p:cBhvr>
                                      <p:to>
                                        <p:strVal val="visible"/>
                                      </p:to>
                                    </p:set>
                                    <p:animEffect transition="in" filter="checkerboard(across)">
                                      <p:cBhvr>
                                        <p:cTn id="7" dur="500"/>
                                        <p:tgtEl>
                                          <p:spTgt spid="21"/>
                                        </p:tgtEl>
                                      </p:cBhvr>
                                    </p:animEffect>
                                  </p:childTnLst>
                                </p:cTn>
                              </p:par>
                              <p:par>
                                <p:cTn id="8" presetID="5" presetClass="entr" presetSubtype="1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checkerboard(across)">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5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latin typeface="Calibri" panose="020F0502020204030204" pitchFamily="34" charset="0"/>
              </a:rPr>
              <a:t>Ενημερωτικές Εκδηλώσεις Προώθησης νέων προσκλήσεων</a:t>
            </a:r>
            <a:endParaRPr lang="el-GR" sz="3400" dirty="0">
              <a:solidFill>
                <a:srgbClr val="144E8C"/>
              </a:solidFill>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tabLst>
                <a:tab pos="714375" algn="l"/>
              </a:tabLst>
            </a:pPr>
            <a:endParaRPr lang="el-GR" sz="2600" dirty="0">
              <a:highlight>
                <a:srgbClr val="FFFF00"/>
              </a:highlight>
            </a:endParaRPr>
          </a:p>
          <a:p>
            <a:pPr algn="just">
              <a:lnSpc>
                <a:spcPct val="150000"/>
              </a:lnSpc>
              <a:tabLst>
                <a:tab pos="714375" algn="l"/>
              </a:tabLst>
            </a:pPr>
            <a:endParaRPr lang="el-GR" sz="2600" b="0" dirty="0">
              <a:solidFill>
                <a:schemeClr val="accent1">
                  <a:lumMod val="75000"/>
                </a:schemeClr>
              </a:solidFill>
            </a:endParaRPr>
          </a:p>
        </p:txBody>
      </p:sp>
      <p:pic>
        <p:nvPicPr>
          <p:cNvPr id="5" name="Εικόνα 4">
            <a:extLst>
              <a:ext uri="{FF2B5EF4-FFF2-40B4-BE49-F238E27FC236}">
                <a16:creationId xmlns:a16="http://schemas.microsoft.com/office/drawing/2014/main" id="{CF6FF237-E25E-243E-6ACF-3FDBA75A9CD1}"/>
              </a:ext>
            </a:extLst>
          </p:cNvPr>
          <p:cNvPicPr>
            <a:picLocks noChangeAspect="1"/>
          </p:cNvPicPr>
          <p:nvPr/>
        </p:nvPicPr>
        <p:blipFill rotWithShape="1">
          <a:blip r:embed="rId2"/>
          <a:srcRect l="27891" t="19861" r="26016" b="6389"/>
          <a:stretch/>
        </p:blipFill>
        <p:spPr>
          <a:xfrm>
            <a:off x="2426472" y="588386"/>
            <a:ext cx="6955654" cy="6260089"/>
          </a:xfrm>
          <a:prstGeom prst="rect">
            <a:avLst/>
          </a:prstGeom>
        </p:spPr>
      </p:pic>
    </p:spTree>
    <p:extLst>
      <p:ext uri="{BB962C8B-B14F-4D97-AF65-F5344CB8AC3E}">
        <p14:creationId xmlns:p14="http://schemas.microsoft.com/office/powerpoint/2010/main" val="2070012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par>
                                <p:cTn id="8" presetID="5" presetClass="entr" presetSubtype="10" fill="hold" grpId="0" nodeType="withEffect" nodePh="1">
                                  <p:stCondLst>
                                    <p:cond delay="0"/>
                                  </p:stCondLst>
                                  <p:endCondLst>
                                    <p:cond evt="begin" delay="0">
                                      <p:tn val="8"/>
                                    </p:cond>
                                  </p:endCondLst>
                                  <p:childTnLst>
                                    <p:set>
                                      <p:cBhvr>
                                        <p:cTn id="9" dur="1" fill="hold">
                                          <p:stCondLst>
                                            <p:cond delay="0"/>
                                          </p:stCondLst>
                                        </p:cTn>
                                        <p:tgtEl>
                                          <p:spTgt spid="21"/>
                                        </p:tgtEl>
                                        <p:attrNameLst>
                                          <p:attrName>style.visibility</p:attrName>
                                        </p:attrNameLst>
                                      </p:cBhvr>
                                      <p:to>
                                        <p:strVal val="visible"/>
                                      </p:to>
                                    </p:set>
                                    <p:animEffect transition="in" filter="checkerboard(across)">
                                      <p:cBhvr>
                                        <p:cTn id="10" dur="500"/>
                                        <p:tgtEl>
                                          <p:spTgt spid="21"/>
                                        </p:tgtEl>
                                      </p:cBhvr>
                                    </p:animEffect>
                                  </p:childTnLst>
                                </p:cTn>
                              </p:par>
                              <p:par>
                                <p:cTn id="11" presetID="5" presetClass="entr" presetSubtype="1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checkerboard(across)">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1" grpId="0"/>
    </p:bldLst>
  </p:timing>
</p:sld>
</file>

<file path=ppt/slides/slide5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latin typeface="Calibri" panose="020F0502020204030204" pitchFamily="34" charset="0"/>
              </a:rPr>
              <a:t>Ενημερωτικές Εκδηλώσεις Προώθησης νέων προσκλήσεων</a:t>
            </a:r>
            <a:endParaRPr lang="el-GR" sz="3400" dirty="0">
              <a:solidFill>
                <a:srgbClr val="144E8C"/>
              </a:solidFill>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tabLst>
                <a:tab pos="714375" algn="l"/>
              </a:tabLst>
            </a:pPr>
            <a:endParaRPr lang="el-GR" sz="2600" dirty="0">
              <a:highlight>
                <a:srgbClr val="FFFF00"/>
              </a:highlight>
            </a:endParaRPr>
          </a:p>
          <a:p>
            <a:pPr algn="just">
              <a:lnSpc>
                <a:spcPct val="150000"/>
              </a:lnSpc>
              <a:tabLst>
                <a:tab pos="714375" algn="l"/>
              </a:tabLst>
            </a:pPr>
            <a:endParaRPr lang="el-GR" sz="2600" b="0" dirty="0">
              <a:solidFill>
                <a:schemeClr val="accent1">
                  <a:lumMod val="75000"/>
                </a:schemeClr>
              </a:solidFill>
            </a:endParaRPr>
          </a:p>
        </p:txBody>
      </p:sp>
      <p:pic>
        <p:nvPicPr>
          <p:cNvPr id="8" name="Εικόνα 7">
            <a:extLst>
              <a:ext uri="{FF2B5EF4-FFF2-40B4-BE49-F238E27FC236}">
                <a16:creationId xmlns:a16="http://schemas.microsoft.com/office/drawing/2014/main" id="{F51C5C3A-D550-469F-C58A-8BA5CE20522D}"/>
              </a:ext>
            </a:extLst>
          </p:cNvPr>
          <p:cNvPicPr>
            <a:picLocks noChangeAspect="1"/>
          </p:cNvPicPr>
          <p:nvPr/>
        </p:nvPicPr>
        <p:blipFill>
          <a:blip r:embed="rId2"/>
          <a:stretch>
            <a:fillRect/>
          </a:stretch>
        </p:blipFill>
        <p:spPr>
          <a:xfrm>
            <a:off x="3339798" y="597912"/>
            <a:ext cx="5512404" cy="6226162"/>
          </a:xfrm>
          <a:prstGeom prst="rect">
            <a:avLst/>
          </a:prstGeom>
        </p:spPr>
      </p:pic>
    </p:spTree>
    <p:extLst>
      <p:ext uri="{BB962C8B-B14F-4D97-AF65-F5344CB8AC3E}">
        <p14:creationId xmlns:p14="http://schemas.microsoft.com/office/powerpoint/2010/main" val="67968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heckerboard(across)">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latin typeface="Calibri" panose="020F0502020204030204" pitchFamily="34" charset="0"/>
              </a:rPr>
              <a:t>Ενημερωτικές Εκδηλώσεις Προώθησης νέων προσκλήσεων</a:t>
            </a:r>
            <a:endParaRPr lang="el-GR" sz="3400" dirty="0">
              <a:solidFill>
                <a:srgbClr val="144E8C"/>
              </a:solidFill>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tabLst>
                <a:tab pos="714375" algn="l"/>
              </a:tabLst>
            </a:pPr>
            <a:endParaRPr lang="el-GR" sz="2600" dirty="0">
              <a:highlight>
                <a:srgbClr val="FFFF00"/>
              </a:highlight>
            </a:endParaRPr>
          </a:p>
          <a:p>
            <a:pPr algn="just">
              <a:lnSpc>
                <a:spcPct val="150000"/>
              </a:lnSpc>
              <a:tabLst>
                <a:tab pos="714375" algn="l"/>
              </a:tabLst>
            </a:pPr>
            <a:endParaRPr lang="el-GR" sz="2600" b="0" dirty="0">
              <a:solidFill>
                <a:schemeClr val="accent1">
                  <a:lumMod val="75000"/>
                </a:schemeClr>
              </a:solidFill>
            </a:endParaRPr>
          </a:p>
        </p:txBody>
      </p:sp>
      <p:pic>
        <p:nvPicPr>
          <p:cNvPr id="4" name="Εικόνα 3">
            <a:extLst>
              <a:ext uri="{FF2B5EF4-FFF2-40B4-BE49-F238E27FC236}">
                <a16:creationId xmlns:a16="http://schemas.microsoft.com/office/drawing/2014/main" id="{CC94A82D-AFE1-86E6-F399-567FC452ACB8}"/>
              </a:ext>
            </a:extLst>
          </p:cNvPr>
          <p:cNvPicPr>
            <a:picLocks noChangeAspect="1"/>
          </p:cNvPicPr>
          <p:nvPr/>
        </p:nvPicPr>
        <p:blipFill rotWithShape="1">
          <a:blip r:embed="rId2"/>
          <a:srcRect l="29318" t="23299" r="4546" b="7879"/>
          <a:stretch/>
        </p:blipFill>
        <p:spPr>
          <a:xfrm>
            <a:off x="943980" y="757381"/>
            <a:ext cx="10304039" cy="6031346"/>
          </a:xfrm>
          <a:prstGeom prst="rect">
            <a:avLst/>
          </a:prstGeom>
        </p:spPr>
      </p:pic>
    </p:spTree>
    <p:extLst>
      <p:ext uri="{BB962C8B-B14F-4D97-AF65-F5344CB8AC3E}">
        <p14:creationId xmlns:p14="http://schemas.microsoft.com/office/powerpoint/2010/main" val="2233959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nodePh="1">
                                  <p:stCondLst>
                                    <p:cond delay="0"/>
                                  </p:stCondLst>
                                  <p:endCondLst>
                                    <p:cond evt="begin" delay="0">
                                      <p:tn val="5"/>
                                    </p:cond>
                                  </p:endCondLst>
                                  <p:childTnLst>
                                    <p:set>
                                      <p:cBhvr>
                                        <p:cTn id="6" dur="1" fill="hold">
                                          <p:stCondLst>
                                            <p:cond delay="0"/>
                                          </p:stCondLst>
                                        </p:cTn>
                                        <p:tgtEl>
                                          <p:spTgt spid="21"/>
                                        </p:tgtEl>
                                        <p:attrNameLst>
                                          <p:attrName>style.visibility</p:attrName>
                                        </p:attrNameLst>
                                      </p:cBhvr>
                                      <p:to>
                                        <p:strVal val="visible"/>
                                      </p:to>
                                    </p:set>
                                    <p:animEffect transition="in" filter="checkerboard(across)">
                                      <p:cBhvr>
                                        <p:cTn id="7" dur="500"/>
                                        <p:tgtEl>
                                          <p:spTgt spid="21"/>
                                        </p:tgtEl>
                                      </p:cBhvr>
                                    </p:animEffect>
                                  </p:childTnLst>
                                </p:cTn>
                              </p:par>
                              <p:par>
                                <p:cTn id="8" presetID="5" presetClass="entr" presetSubtype="1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checkerboard(across)">
                                      <p:cBhvr>
                                        <p:cTn id="1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5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latin typeface="Calibri" panose="020F0502020204030204" pitchFamily="34" charset="0"/>
              </a:rPr>
              <a:t>Ενέργειες Προώθησης νέων προσκλήσεων</a:t>
            </a:r>
            <a:endParaRPr lang="el-GR" sz="3400" dirty="0">
              <a:solidFill>
                <a:srgbClr val="144E8C"/>
              </a:solidFill>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marL="714375" indent="-714375" algn="just">
              <a:lnSpc>
                <a:spcPct val="150000"/>
              </a:lnSpc>
              <a:buFontTx/>
              <a:buChar char="-"/>
              <a:tabLst>
                <a:tab pos="714375" algn="l"/>
              </a:tabLst>
            </a:pPr>
            <a:r>
              <a:rPr lang="el-GR" sz="2600" b="0" dirty="0">
                <a:solidFill>
                  <a:schemeClr val="accent1">
                    <a:lumMod val="75000"/>
                  </a:schemeClr>
                </a:solidFill>
              </a:rPr>
              <a:t>Απαντήσαμε σε συχνές ερωτήσεις</a:t>
            </a:r>
          </a:p>
          <a:p>
            <a:pPr marL="714375" indent="-714375" algn="just">
              <a:lnSpc>
                <a:spcPct val="150000"/>
              </a:lnSpc>
              <a:buFontTx/>
              <a:buChar char="-"/>
              <a:tabLst>
                <a:tab pos="714375" algn="l"/>
              </a:tabLst>
            </a:pPr>
            <a:r>
              <a:rPr lang="el-GR" sz="2600" b="0" dirty="0">
                <a:solidFill>
                  <a:schemeClr val="accent1">
                    <a:lumMod val="75000"/>
                  </a:schemeClr>
                </a:solidFill>
              </a:rPr>
              <a:t>Διευκρινίσαμε όλα τα ζητήματα που προέκυψαν από τις συναντήσεις ενημέρωσης</a:t>
            </a:r>
          </a:p>
          <a:p>
            <a:pPr marL="714375" indent="-714375" algn="just">
              <a:lnSpc>
                <a:spcPct val="150000"/>
              </a:lnSpc>
              <a:buFontTx/>
              <a:buChar char="-"/>
              <a:tabLst>
                <a:tab pos="714375" algn="l"/>
              </a:tabLst>
            </a:pPr>
            <a:r>
              <a:rPr lang="el-GR" sz="2600" b="0" dirty="0">
                <a:solidFill>
                  <a:schemeClr val="accent1">
                    <a:lumMod val="75000"/>
                  </a:schemeClr>
                </a:solidFill>
              </a:rPr>
              <a:t>Προσθέσαμε νέες επιλέξιμες επιχειρήσεις </a:t>
            </a:r>
            <a:endParaRPr lang="en-US" sz="2600" b="0" dirty="0">
              <a:solidFill>
                <a:schemeClr val="accent1">
                  <a:lumMod val="75000"/>
                </a:schemeClr>
              </a:solidFill>
            </a:endParaRPr>
          </a:p>
          <a:p>
            <a:pPr marL="714375" indent="-714375" algn="just">
              <a:lnSpc>
                <a:spcPct val="150000"/>
              </a:lnSpc>
              <a:buFontTx/>
              <a:buChar char="-"/>
              <a:tabLst>
                <a:tab pos="714375" algn="l"/>
              </a:tabLst>
            </a:pPr>
            <a:r>
              <a:rPr lang="el-GR" sz="2600" b="0" dirty="0">
                <a:solidFill>
                  <a:schemeClr val="accent1">
                    <a:lumMod val="75000"/>
                  </a:schemeClr>
                </a:solidFill>
              </a:rPr>
              <a:t>Δώσαμε παράταση στην υποβολή προτάσεων</a:t>
            </a:r>
          </a:p>
          <a:p>
            <a:pPr marL="714375" indent="-714375" algn="just">
              <a:lnSpc>
                <a:spcPct val="150000"/>
              </a:lnSpc>
              <a:buFontTx/>
              <a:buChar char="-"/>
              <a:tabLst>
                <a:tab pos="714375" algn="l"/>
              </a:tabLst>
            </a:pPr>
            <a:r>
              <a:rPr lang="el-GR" sz="2600" b="0" dirty="0">
                <a:solidFill>
                  <a:schemeClr val="accent1">
                    <a:lumMod val="75000"/>
                  </a:schemeClr>
                </a:solidFill>
              </a:rPr>
              <a:t>Ενημερώσαμε πάνω από 200 ενεργειακούς ελεγκτές</a:t>
            </a:r>
          </a:p>
          <a:p>
            <a:pPr marL="714375" indent="-714375" algn="just">
              <a:lnSpc>
                <a:spcPct val="150000"/>
              </a:lnSpc>
              <a:buFontTx/>
              <a:buChar char="-"/>
              <a:tabLst>
                <a:tab pos="714375" algn="l"/>
              </a:tabLst>
            </a:pPr>
            <a:r>
              <a:rPr lang="el-GR" sz="2600" b="0" dirty="0">
                <a:solidFill>
                  <a:schemeClr val="accent1">
                    <a:lumMod val="75000"/>
                  </a:schemeClr>
                </a:solidFill>
              </a:rPr>
              <a:t>Ενημερώσαμε την αρμόδια Δ/</a:t>
            </a:r>
            <a:r>
              <a:rPr lang="el-GR" sz="2600" b="0" dirty="0" err="1">
                <a:solidFill>
                  <a:schemeClr val="accent1">
                    <a:lumMod val="75000"/>
                  </a:schemeClr>
                </a:solidFill>
              </a:rPr>
              <a:t>νση</a:t>
            </a:r>
            <a:r>
              <a:rPr lang="el-GR" sz="2600" b="0" dirty="0">
                <a:solidFill>
                  <a:schemeClr val="accent1">
                    <a:lumMod val="75000"/>
                  </a:schemeClr>
                </a:solidFill>
              </a:rPr>
              <a:t> του Υπουργείου Περιβάλλοντος και Ενέργειας, Δ/</a:t>
            </a:r>
            <a:r>
              <a:rPr lang="el-GR" sz="2600" b="0" dirty="0" err="1">
                <a:solidFill>
                  <a:schemeClr val="accent1">
                    <a:lumMod val="75000"/>
                  </a:schemeClr>
                </a:solidFill>
              </a:rPr>
              <a:t>νση</a:t>
            </a:r>
            <a:r>
              <a:rPr lang="el-GR" sz="2600" b="0" dirty="0">
                <a:solidFill>
                  <a:schemeClr val="accent1">
                    <a:lumMod val="75000"/>
                  </a:schemeClr>
                </a:solidFill>
              </a:rPr>
              <a:t> Ενεργειακών Πολιτικών κ΄ Ενεργειακής Αποδοτικότητας</a:t>
            </a:r>
          </a:p>
          <a:p>
            <a:pPr marL="714375" indent="-714375" algn="just">
              <a:lnSpc>
                <a:spcPct val="150000"/>
              </a:lnSpc>
              <a:buFontTx/>
              <a:buChar char="-"/>
              <a:tabLst>
                <a:tab pos="714375" algn="l"/>
              </a:tabLst>
            </a:pPr>
            <a:r>
              <a:rPr lang="el-GR" sz="2600" b="0" dirty="0">
                <a:solidFill>
                  <a:schemeClr val="accent1">
                    <a:lumMod val="75000"/>
                  </a:schemeClr>
                </a:solidFill>
              </a:rPr>
              <a:t>Αξιοποιούμε τα στοιχεία του Εθνικού Μηχανισμού Διάγνωσης των αναγκών της Αγοράς Εργασίας.</a:t>
            </a:r>
            <a:endParaRPr lang="en-US" sz="2600" b="0" dirty="0">
              <a:solidFill>
                <a:schemeClr val="accent1">
                  <a:lumMod val="75000"/>
                </a:schemeClr>
              </a:solidFill>
            </a:endParaRPr>
          </a:p>
          <a:p>
            <a:pPr marL="714375" indent="-714375" algn="just">
              <a:lnSpc>
                <a:spcPct val="150000"/>
              </a:lnSpc>
              <a:buFontTx/>
              <a:buChar char="-"/>
              <a:tabLst>
                <a:tab pos="714375" algn="l"/>
              </a:tabLst>
            </a:pPr>
            <a:r>
              <a:rPr lang="en-US" sz="2600" b="0" i="1" dirty="0">
                <a:solidFill>
                  <a:srgbClr val="FF0000"/>
                </a:solidFill>
              </a:rPr>
              <a:t>….</a:t>
            </a:r>
            <a:r>
              <a:rPr lang="el-GR" sz="2600" b="0" i="1" dirty="0">
                <a:solidFill>
                  <a:srgbClr val="FF0000"/>
                </a:solidFill>
              </a:rPr>
              <a:t>αναμένουμε την πλήρη αξιοποίηση των μέτρων πολιτικής που σχεδιάζουμε</a:t>
            </a:r>
          </a:p>
          <a:p>
            <a:pPr algn="just">
              <a:lnSpc>
                <a:spcPct val="150000"/>
              </a:lnSpc>
              <a:tabLst>
                <a:tab pos="714375" algn="l"/>
              </a:tabLst>
            </a:pPr>
            <a:endParaRPr lang="el-GR" sz="2600" b="0" dirty="0">
              <a:solidFill>
                <a:schemeClr val="accent1">
                  <a:lumMod val="75000"/>
                </a:schemeClr>
              </a:solidFill>
            </a:endParaRPr>
          </a:p>
          <a:p>
            <a:pPr algn="just">
              <a:lnSpc>
                <a:spcPct val="150000"/>
              </a:lnSpc>
              <a:tabLst>
                <a:tab pos="714375" algn="l"/>
              </a:tabLst>
            </a:pPr>
            <a:r>
              <a:rPr lang="el-GR" sz="2600" b="0" dirty="0">
                <a:solidFill>
                  <a:schemeClr val="accent1">
                    <a:lumMod val="75000"/>
                  </a:schemeClr>
                </a:solidFill>
              </a:rPr>
              <a:t> </a:t>
            </a:r>
          </a:p>
          <a:p>
            <a:pPr algn="just">
              <a:lnSpc>
                <a:spcPct val="150000"/>
              </a:lnSpc>
              <a:tabLst>
                <a:tab pos="714375" algn="l"/>
              </a:tabLst>
            </a:pPr>
            <a:endParaRPr lang="el-GR" sz="2600" dirty="0">
              <a:highlight>
                <a:srgbClr val="FFFF00"/>
              </a:highlight>
            </a:endParaRPr>
          </a:p>
          <a:p>
            <a:pPr algn="just">
              <a:lnSpc>
                <a:spcPct val="150000"/>
              </a:lnSpc>
              <a:tabLst>
                <a:tab pos="714375" algn="l"/>
              </a:tabLst>
            </a:pPr>
            <a:endParaRPr lang="el-GR" sz="2600" b="0" dirty="0">
              <a:solidFill>
                <a:schemeClr val="accent1">
                  <a:lumMod val="75000"/>
                </a:schemeClr>
              </a:solidFill>
            </a:endParaRPr>
          </a:p>
        </p:txBody>
      </p:sp>
    </p:spTree>
    <p:extLst>
      <p:ext uri="{BB962C8B-B14F-4D97-AF65-F5344CB8AC3E}">
        <p14:creationId xmlns:p14="http://schemas.microsoft.com/office/powerpoint/2010/main" val="2046433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checkerboard(across)">
                                      <p:cBhvr>
                                        <p:cTn id="10"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1" grpId="0"/>
    </p:bldLst>
  </p:timing>
</p:sld>
</file>

<file path=ppt/slides/slide5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7" name="Εικόνα 6">
            <a:extLst>
              <a:ext uri="{FF2B5EF4-FFF2-40B4-BE49-F238E27FC236}">
                <a16:creationId xmlns:a16="http://schemas.microsoft.com/office/drawing/2014/main" id="{FC9022D9-4039-9B0F-7A12-491F29069857}"/>
              </a:ext>
            </a:extLst>
          </p:cNvPr>
          <p:cNvPicPr>
            <a:picLocks noChangeAspect="1"/>
          </p:cNvPicPr>
          <p:nvPr/>
        </p:nvPicPr>
        <p:blipFill rotWithShape="1">
          <a:blip r:embed="rId2"/>
          <a:srcRect t="4465"/>
          <a:stretch/>
        </p:blipFill>
        <p:spPr>
          <a:xfrm>
            <a:off x="1056000" y="927182"/>
            <a:ext cx="10080000" cy="5876142"/>
          </a:xfrm>
          <a:prstGeom prst="rect">
            <a:avLst/>
          </a:prstGeom>
        </p:spPr>
      </p:pic>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latin typeface="Calibri" panose="020F0502020204030204" pitchFamily="34" charset="0"/>
              </a:rPr>
              <a:t>Προτάσεις σε επεξεργασία στις νέες προσκλήσεις</a:t>
            </a:r>
            <a:endParaRPr lang="el-GR" sz="3400" dirty="0">
              <a:solidFill>
                <a:srgbClr val="144E8C"/>
              </a:solidFill>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pPr>
            <a:endParaRPr lang="el-GR" sz="2600" b="0" dirty="0">
              <a:solidFill>
                <a:schemeClr val="accent1">
                  <a:lumMod val="75000"/>
                </a:schemeClr>
              </a:solidFill>
            </a:endParaRPr>
          </a:p>
        </p:txBody>
      </p:sp>
      <p:sp>
        <p:nvSpPr>
          <p:cNvPr id="3" name="Rectangle 2">
            <a:extLst>
              <a:ext uri="{FF2B5EF4-FFF2-40B4-BE49-F238E27FC236}">
                <a16:creationId xmlns:a16="http://schemas.microsoft.com/office/drawing/2014/main" id="{4B659001-EAD3-DF4A-F1FE-5098D1EBE739}"/>
              </a:ext>
            </a:extLst>
          </p:cNvPr>
          <p:cNvSpPr>
            <a:spLocks noChangeArrowheads="1"/>
          </p:cNvSpPr>
          <p:nvPr/>
        </p:nvSpPr>
        <p:spPr bwMode="auto">
          <a:xfrm>
            <a:off x="2705035" y="982218"/>
            <a:ext cx="916126" cy="458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itchFamily="34" charset="0"/>
              </a:defRPr>
            </a:lvl1pPr>
            <a:lvl2pPr marL="742950" indent="-285750">
              <a:spcBef>
                <a:spcPct val="20000"/>
              </a:spcBef>
              <a:buChar char="–"/>
              <a:defRPr sz="2800">
                <a:solidFill>
                  <a:schemeClr val="tx1"/>
                </a:solidFill>
                <a:latin typeface="Arial" pitchFamily="34" charset="0"/>
              </a:defRPr>
            </a:lvl2pPr>
            <a:lvl3pPr marL="1143000" indent="-228600">
              <a:spcBef>
                <a:spcPct val="20000"/>
              </a:spcBef>
              <a:buChar char="•"/>
              <a:defRPr sz="2400">
                <a:solidFill>
                  <a:schemeClr val="tx1"/>
                </a:solidFill>
                <a:latin typeface="Arial" pitchFamily="34" charset="0"/>
              </a:defRPr>
            </a:lvl3pPr>
            <a:lvl4pPr marL="1600200" indent="-228600">
              <a:spcBef>
                <a:spcPct val="20000"/>
              </a:spcBef>
              <a:buChar char="–"/>
              <a:defRPr sz="2000">
                <a:solidFill>
                  <a:schemeClr val="tx1"/>
                </a:solidFill>
                <a:latin typeface="Arial" pitchFamily="34" charset="0"/>
              </a:defRPr>
            </a:lvl4pPr>
            <a:lvl5pPr marL="2057400" indent="-22860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ts val="0"/>
              </a:spcBef>
              <a:buNone/>
            </a:pPr>
            <a:r>
              <a:rPr lang="el-GR" sz="2400" b="1" dirty="0">
                <a:solidFill>
                  <a:srgbClr val="FF0000"/>
                </a:solidFill>
                <a:latin typeface="Calibri" panose="020F0502020204030204" pitchFamily="34" charset="0"/>
                <a:cs typeface="Calibri" panose="020F0502020204030204" pitchFamily="34" charset="0"/>
              </a:rPr>
              <a:t>200</a:t>
            </a:r>
          </a:p>
        </p:txBody>
      </p:sp>
      <p:sp>
        <p:nvSpPr>
          <p:cNvPr id="4" name="Rectangle 2">
            <a:extLst>
              <a:ext uri="{FF2B5EF4-FFF2-40B4-BE49-F238E27FC236}">
                <a16:creationId xmlns:a16="http://schemas.microsoft.com/office/drawing/2014/main" id="{E2E53D6D-6324-6C52-6A41-7C436F4C8368}"/>
              </a:ext>
            </a:extLst>
          </p:cNvPr>
          <p:cNvSpPr>
            <a:spLocks noChangeArrowheads="1"/>
          </p:cNvSpPr>
          <p:nvPr/>
        </p:nvSpPr>
        <p:spPr bwMode="auto">
          <a:xfrm>
            <a:off x="7170046" y="660821"/>
            <a:ext cx="916126" cy="458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itchFamily="34" charset="0"/>
              </a:defRPr>
            </a:lvl1pPr>
            <a:lvl2pPr marL="742950" indent="-285750">
              <a:spcBef>
                <a:spcPct val="20000"/>
              </a:spcBef>
              <a:buChar char="–"/>
              <a:defRPr sz="2800">
                <a:solidFill>
                  <a:schemeClr val="tx1"/>
                </a:solidFill>
                <a:latin typeface="Arial" pitchFamily="34" charset="0"/>
              </a:defRPr>
            </a:lvl2pPr>
            <a:lvl3pPr marL="1143000" indent="-228600">
              <a:spcBef>
                <a:spcPct val="20000"/>
              </a:spcBef>
              <a:buChar char="•"/>
              <a:defRPr sz="2400">
                <a:solidFill>
                  <a:schemeClr val="tx1"/>
                </a:solidFill>
                <a:latin typeface="Arial" pitchFamily="34" charset="0"/>
              </a:defRPr>
            </a:lvl3pPr>
            <a:lvl4pPr marL="1600200" indent="-228600">
              <a:spcBef>
                <a:spcPct val="20000"/>
              </a:spcBef>
              <a:buChar char="–"/>
              <a:defRPr sz="2000">
                <a:solidFill>
                  <a:schemeClr val="tx1"/>
                </a:solidFill>
                <a:latin typeface="Arial" pitchFamily="34" charset="0"/>
              </a:defRPr>
            </a:lvl4pPr>
            <a:lvl5pPr marL="2057400" indent="-22860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ts val="0"/>
              </a:spcBef>
              <a:buNone/>
            </a:pPr>
            <a:r>
              <a:rPr lang="el-GR" sz="2400" b="1" dirty="0">
                <a:solidFill>
                  <a:srgbClr val="FF0000"/>
                </a:solidFill>
                <a:latin typeface="Calibri" panose="020F0502020204030204" pitchFamily="34" charset="0"/>
                <a:cs typeface="Calibri" panose="020F0502020204030204" pitchFamily="34" charset="0"/>
              </a:rPr>
              <a:t>120</a:t>
            </a:r>
          </a:p>
        </p:txBody>
      </p:sp>
      <p:sp>
        <p:nvSpPr>
          <p:cNvPr id="5" name="Rectangle 2">
            <a:extLst>
              <a:ext uri="{FF2B5EF4-FFF2-40B4-BE49-F238E27FC236}">
                <a16:creationId xmlns:a16="http://schemas.microsoft.com/office/drawing/2014/main" id="{D15C64ED-F5F7-71C0-5C04-2BBFE3032BE5}"/>
              </a:ext>
            </a:extLst>
          </p:cNvPr>
          <p:cNvSpPr>
            <a:spLocks noChangeArrowheads="1"/>
          </p:cNvSpPr>
          <p:nvPr/>
        </p:nvSpPr>
        <p:spPr bwMode="auto">
          <a:xfrm>
            <a:off x="9283499" y="2865684"/>
            <a:ext cx="916126" cy="458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itchFamily="34" charset="0"/>
              </a:defRPr>
            </a:lvl1pPr>
            <a:lvl2pPr marL="742950" indent="-285750">
              <a:spcBef>
                <a:spcPct val="20000"/>
              </a:spcBef>
              <a:buChar char="–"/>
              <a:defRPr sz="2800">
                <a:solidFill>
                  <a:schemeClr val="tx1"/>
                </a:solidFill>
                <a:latin typeface="Arial" pitchFamily="34" charset="0"/>
              </a:defRPr>
            </a:lvl2pPr>
            <a:lvl3pPr marL="1143000" indent="-228600">
              <a:spcBef>
                <a:spcPct val="20000"/>
              </a:spcBef>
              <a:buChar char="•"/>
              <a:defRPr sz="2400">
                <a:solidFill>
                  <a:schemeClr val="tx1"/>
                </a:solidFill>
                <a:latin typeface="Arial" pitchFamily="34" charset="0"/>
              </a:defRPr>
            </a:lvl3pPr>
            <a:lvl4pPr marL="1600200" indent="-228600">
              <a:spcBef>
                <a:spcPct val="20000"/>
              </a:spcBef>
              <a:buChar char="–"/>
              <a:defRPr sz="2000">
                <a:solidFill>
                  <a:schemeClr val="tx1"/>
                </a:solidFill>
                <a:latin typeface="Arial" pitchFamily="34" charset="0"/>
              </a:defRPr>
            </a:lvl4pPr>
            <a:lvl5pPr marL="2057400" indent="-22860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ts val="0"/>
              </a:spcBef>
              <a:buNone/>
            </a:pPr>
            <a:r>
              <a:rPr lang="el-GR" sz="2400" b="1" dirty="0">
                <a:solidFill>
                  <a:srgbClr val="FF0000"/>
                </a:solidFill>
                <a:latin typeface="Calibri" panose="020F0502020204030204" pitchFamily="34" charset="0"/>
                <a:cs typeface="Calibri" panose="020F0502020204030204" pitchFamily="34" charset="0"/>
              </a:rPr>
              <a:t>100</a:t>
            </a:r>
          </a:p>
        </p:txBody>
      </p:sp>
      <p:cxnSp>
        <p:nvCxnSpPr>
          <p:cNvPr id="6" name="Ευθύγραμμο βέλος σύνδεσης 5">
            <a:extLst>
              <a:ext uri="{FF2B5EF4-FFF2-40B4-BE49-F238E27FC236}">
                <a16:creationId xmlns:a16="http://schemas.microsoft.com/office/drawing/2014/main" id="{9BBDF97F-AC09-4591-A296-6911B957D7FE}"/>
              </a:ext>
            </a:extLst>
          </p:cNvPr>
          <p:cNvCxnSpPr>
            <a:cxnSpLocks/>
          </p:cNvCxnSpPr>
          <p:nvPr/>
        </p:nvCxnSpPr>
        <p:spPr bwMode="auto">
          <a:xfrm>
            <a:off x="3233465" y="1410111"/>
            <a:ext cx="480696" cy="446969"/>
          </a:xfrm>
          <a:prstGeom prst="straightConnector1">
            <a:avLst/>
          </a:prstGeom>
          <a:solidFill>
            <a:schemeClr val="accent1"/>
          </a:solidFill>
          <a:ln w="28575" cap="flat" cmpd="sng" algn="ctr">
            <a:solidFill>
              <a:srgbClr val="FF0000"/>
            </a:solidFill>
            <a:prstDash val="solid"/>
            <a:round/>
            <a:headEnd type="none" w="med" len="med"/>
            <a:tailEnd type="triangle"/>
          </a:ln>
          <a:effectLst/>
        </p:spPr>
      </p:cxnSp>
      <p:cxnSp>
        <p:nvCxnSpPr>
          <p:cNvPr id="8" name="Ευθύγραμμο βέλος σύνδεσης 7">
            <a:extLst>
              <a:ext uri="{FF2B5EF4-FFF2-40B4-BE49-F238E27FC236}">
                <a16:creationId xmlns:a16="http://schemas.microsoft.com/office/drawing/2014/main" id="{7D4F2782-63C5-7B2E-C915-FB399C8682F6}"/>
              </a:ext>
            </a:extLst>
          </p:cNvPr>
          <p:cNvCxnSpPr>
            <a:cxnSpLocks/>
          </p:cNvCxnSpPr>
          <p:nvPr/>
        </p:nvCxnSpPr>
        <p:spPr bwMode="auto">
          <a:xfrm flipH="1">
            <a:off x="6868532" y="927182"/>
            <a:ext cx="417069" cy="523225"/>
          </a:xfrm>
          <a:prstGeom prst="straightConnector1">
            <a:avLst/>
          </a:prstGeom>
          <a:solidFill>
            <a:schemeClr val="accent1"/>
          </a:solidFill>
          <a:ln w="28575" cap="flat" cmpd="sng" algn="ctr">
            <a:solidFill>
              <a:srgbClr val="FF0000"/>
            </a:solidFill>
            <a:prstDash val="solid"/>
            <a:round/>
            <a:headEnd type="none" w="med" len="med"/>
            <a:tailEnd type="triangle"/>
          </a:ln>
          <a:effectLst/>
        </p:spPr>
      </p:cxnSp>
      <p:cxnSp>
        <p:nvCxnSpPr>
          <p:cNvPr id="10" name="Ευθύγραμμο βέλος σύνδεσης 9">
            <a:extLst>
              <a:ext uri="{FF2B5EF4-FFF2-40B4-BE49-F238E27FC236}">
                <a16:creationId xmlns:a16="http://schemas.microsoft.com/office/drawing/2014/main" id="{B148728C-78CA-5E45-5E04-49CC8B3B7855}"/>
              </a:ext>
            </a:extLst>
          </p:cNvPr>
          <p:cNvCxnSpPr>
            <a:cxnSpLocks/>
          </p:cNvCxnSpPr>
          <p:nvPr/>
        </p:nvCxnSpPr>
        <p:spPr bwMode="auto">
          <a:xfrm flipH="1">
            <a:off x="9434331" y="3239189"/>
            <a:ext cx="300949" cy="715394"/>
          </a:xfrm>
          <a:prstGeom prst="straightConnector1">
            <a:avLst/>
          </a:prstGeom>
          <a:solidFill>
            <a:schemeClr val="accent1"/>
          </a:solidFill>
          <a:ln w="28575" cap="flat" cmpd="sng" algn="ctr">
            <a:solidFill>
              <a:srgbClr val="FF0000"/>
            </a:solidFill>
            <a:prstDash val="solid"/>
            <a:round/>
            <a:headEnd type="none" w="med" len="med"/>
            <a:tailEnd type="triangle"/>
          </a:ln>
          <a:effectLst/>
        </p:spPr>
      </p:cxnSp>
    </p:spTree>
    <p:extLst>
      <p:ext uri="{BB962C8B-B14F-4D97-AF65-F5344CB8AC3E}">
        <p14:creationId xmlns:p14="http://schemas.microsoft.com/office/powerpoint/2010/main" val="2859354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heckerboard(across)">
                                      <p:cBhvr>
                                        <p:cTn id="7" dur="500"/>
                                        <p:tgtEl>
                                          <p:spTgt spid="7"/>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checkerboard(across)">
                                      <p:cBhvr>
                                        <p:cTn id="10" dur="5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5" presetClass="entr" presetSubtype="1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checkerboard(across)">
                                      <p:cBhvr>
                                        <p:cTn id="15" dur="500"/>
                                        <p:tgtEl>
                                          <p:spTgt spid="5"/>
                                        </p:tgtEl>
                                      </p:cBhvr>
                                    </p:animEffect>
                                  </p:childTnLst>
                                </p:cTn>
                              </p:par>
                              <p:par>
                                <p:cTn id="16" presetID="5" presetClass="entr" presetSubtype="10" fill="hold" grpId="0" nodeType="withEffect" nodePh="1">
                                  <p:stCondLst>
                                    <p:cond delay="0"/>
                                  </p:stCondLst>
                                  <p:endCondLst>
                                    <p:cond evt="begin" delay="0">
                                      <p:tn val="16"/>
                                    </p:cond>
                                  </p:endCondLst>
                                  <p:childTnLst>
                                    <p:set>
                                      <p:cBhvr>
                                        <p:cTn id="17" dur="1" fill="hold">
                                          <p:stCondLst>
                                            <p:cond delay="0"/>
                                          </p:stCondLst>
                                        </p:cTn>
                                        <p:tgtEl>
                                          <p:spTgt spid="21"/>
                                        </p:tgtEl>
                                        <p:attrNameLst>
                                          <p:attrName>style.visibility</p:attrName>
                                        </p:attrNameLst>
                                      </p:cBhvr>
                                      <p:to>
                                        <p:strVal val="visible"/>
                                      </p:to>
                                    </p:set>
                                    <p:animEffect transition="in" filter="checkerboard(across)">
                                      <p:cBhvr>
                                        <p:cTn id="18" dur="500"/>
                                        <p:tgtEl>
                                          <p:spTgt spid="21"/>
                                        </p:tgtEl>
                                      </p:cBhvr>
                                    </p:animEffect>
                                  </p:childTnLst>
                                </p:cTn>
                              </p:par>
                              <p:par>
                                <p:cTn id="19" presetID="5" presetClass="entr" presetSubtype="1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checkerboard(across)">
                                      <p:cBhvr>
                                        <p:cTn id="21" dur="500"/>
                                        <p:tgtEl>
                                          <p:spTgt spid="6"/>
                                        </p:tgtEl>
                                      </p:cBhvr>
                                    </p:animEffect>
                                  </p:childTnLst>
                                </p:cTn>
                              </p:par>
                              <p:par>
                                <p:cTn id="22" presetID="5" presetClass="entr" presetSubtype="10" fill="hold" grpId="0" nodeType="withEffect">
                                  <p:stCondLst>
                                    <p:cond delay="0"/>
                                  </p:stCondLst>
                                  <p:childTnLst>
                                    <p:set>
                                      <p:cBhvr>
                                        <p:cTn id="23" dur="1" fill="hold">
                                          <p:stCondLst>
                                            <p:cond delay="0"/>
                                          </p:stCondLst>
                                        </p:cTn>
                                        <p:tgtEl>
                                          <p:spTgt spid="3"/>
                                        </p:tgtEl>
                                        <p:attrNameLst>
                                          <p:attrName>style.visibility</p:attrName>
                                        </p:attrNameLst>
                                      </p:cBhvr>
                                      <p:to>
                                        <p:strVal val="visible"/>
                                      </p:to>
                                    </p:set>
                                    <p:animEffect transition="in" filter="checkerboard(across)">
                                      <p:cBhvr>
                                        <p:cTn id="24" dur="500"/>
                                        <p:tgtEl>
                                          <p:spTgt spid="3"/>
                                        </p:tgtEl>
                                      </p:cBhvr>
                                    </p:animEffect>
                                  </p:childTnLst>
                                </p:cTn>
                              </p:par>
                              <p:par>
                                <p:cTn id="25" presetID="5" presetClass="entr" presetSubtype="10" fill="hold" grpId="0" nodeType="with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checkerboard(across)">
                                      <p:cBhvr>
                                        <p:cTn id="27" dur="500"/>
                                        <p:tgtEl>
                                          <p:spTgt spid="4"/>
                                        </p:tgtEl>
                                      </p:cBhvr>
                                    </p:animEffect>
                                  </p:childTnLst>
                                </p:cTn>
                              </p:par>
                              <p:par>
                                <p:cTn id="28" presetID="5" presetClass="entr" presetSubtype="10" fill="hold" nodeType="with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checkerboard(across)">
                                      <p:cBhvr>
                                        <p:cTn id="30" dur="500"/>
                                        <p:tgtEl>
                                          <p:spTgt spid="8"/>
                                        </p:tgtEl>
                                      </p:cBhvr>
                                    </p:animEffect>
                                  </p:childTnLst>
                                </p:cTn>
                              </p:par>
                              <p:par>
                                <p:cTn id="31" presetID="5" presetClass="entr" presetSubtype="10" fill="hold" nodeType="with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checkerboard(across)">
                                      <p:cBhvr>
                                        <p:cTn id="3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1" grpId="0"/>
      <p:bldP spid="3" grpId="0"/>
      <p:bldP spid="4" grpId="0"/>
      <p:bldP spid="5" grpId="0"/>
    </p:bldLst>
  </p:timing>
</p:sld>
</file>

<file path=ppt/slides/slide5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latin typeface="Calibri" panose="020F0502020204030204" pitchFamily="34" charset="0"/>
                <a:ea typeface="Times New Roman" panose="02020603050405020304" pitchFamily="18" charset="0"/>
              </a:rPr>
              <a:t>Νέα εξειδίκευση – </a:t>
            </a:r>
            <a:r>
              <a:rPr lang="el-GR" sz="3400" b="1" dirty="0" err="1">
                <a:solidFill>
                  <a:srgbClr val="144E8C"/>
                </a:solidFill>
                <a:latin typeface="Calibri" panose="020F0502020204030204" pitchFamily="34" charset="0"/>
                <a:ea typeface="Times New Roman" panose="02020603050405020304" pitchFamily="18" charset="0"/>
              </a:rPr>
              <a:t>ΕΤΠΑ</a:t>
            </a:r>
            <a:endParaRPr lang="el-GR" sz="3400" b="1" dirty="0">
              <a:solidFill>
                <a:srgbClr val="144E8C"/>
              </a:solidFill>
              <a:latin typeface="Calibri" panose="020F0502020204030204" pitchFamily="34" charset="0"/>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tabLst>
                <a:tab pos="714375" algn="l"/>
              </a:tabLst>
            </a:pPr>
            <a:endParaRPr lang="el-GR" sz="2600" dirty="0">
              <a:highlight>
                <a:srgbClr val="FFFF00"/>
              </a:highlight>
            </a:endParaRPr>
          </a:p>
          <a:p>
            <a:pPr algn="just">
              <a:lnSpc>
                <a:spcPct val="150000"/>
              </a:lnSpc>
              <a:tabLst>
                <a:tab pos="714375" algn="l"/>
              </a:tabLst>
            </a:pPr>
            <a:endParaRPr lang="el-GR" sz="2600" b="0" dirty="0">
              <a:solidFill>
                <a:schemeClr val="accent1">
                  <a:lumMod val="75000"/>
                </a:schemeClr>
              </a:solidFill>
            </a:endParaRPr>
          </a:p>
        </p:txBody>
      </p:sp>
      <p:sp>
        <p:nvSpPr>
          <p:cNvPr id="6" name="TextBox 5">
            <a:extLst>
              <a:ext uri="{FF2B5EF4-FFF2-40B4-BE49-F238E27FC236}">
                <a16:creationId xmlns:a16="http://schemas.microsoft.com/office/drawing/2014/main" id="{FDF057B9-B502-28BB-2BEF-2FEC19183D9C}"/>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endParaRPr lang="el-GR" sz="2600" b="0" dirty="0">
              <a:solidFill>
                <a:schemeClr val="accent1">
                  <a:lumMod val="75000"/>
                </a:schemeClr>
              </a:solidFill>
            </a:endParaRPr>
          </a:p>
          <a:p>
            <a:pPr marL="714375" lvl="0" indent="-714375" algn="just">
              <a:lnSpc>
                <a:spcPct val="150000"/>
              </a:lnSpc>
              <a:tabLst>
                <a:tab pos="714375" algn="l"/>
              </a:tabLst>
            </a:pPr>
            <a:endParaRPr lang="el-GR" sz="2600" b="0" dirty="0">
              <a:solidFill>
                <a:schemeClr val="accent1">
                  <a:lumMod val="75000"/>
                </a:schemeClr>
              </a:solidFill>
            </a:endParaRPr>
          </a:p>
        </p:txBody>
      </p:sp>
      <p:sp>
        <p:nvSpPr>
          <p:cNvPr id="8" name="TextBox 7">
            <a:extLst>
              <a:ext uri="{FF2B5EF4-FFF2-40B4-BE49-F238E27FC236}">
                <a16:creationId xmlns:a16="http://schemas.microsoft.com/office/drawing/2014/main" id="{22C10520-C970-8399-C626-DB37DEEBA4EC}"/>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endParaRPr lang="el-GR" sz="2600" b="0" dirty="0">
              <a:solidFill>
                <a:schemeClr val="accent1">
                  <a:lumMod val="75000"/>
                </a:schemeClr>
              </a:solidFill>
            </a:endParaRPr>
          </a:p>
          <a:p>
            <a:pPr marL="714375" lvl="0" indent="-714375" algn="l">
              <a:lnSpc>
                <a:spcPct val="150000"/>
              </a:lnSpc>
              <a:tabLst>
                <a:tab pos="714375" algn="l"/>
              </a:tabLst>
            </a:pPr>
            <a:endParaRPr lang="el-GR" sz="2600" b="0" dirty="0">
              <a:solidFill>
                <a:schemeClr val="accent1">
                  <a:lumMod val="75000"/>
                </a:schemeClr>
              </a:solidFill>
            </a:endParaRPr>
          </a:p>
        </p:txBody>
      </p:sp>
      <p:pic>
        <p:nvPicPr>
          <p:cNvPr id="9" name="Εικόνα 8">
            <a:extLst>
              <a:ext uri="{FF2B5EF4-FFF2-40B4-BE49-F238E27FC236}">
                <a16:creationId xmlns:a16="http://schemas.microsoft.com/office/drawing/2014/main" id="{850FC96E-55E5-B02B-7281-D2923A5139A6}"/>
              </a:ext>
            </a:extLst>
          </p:cNvPr>
          <p:cNvPicPr>
            <a:picLocks noChangeAspect="1"/>
          </p:cNvPicPr>
          <p:nvPr/>
        </p:nvPicPr>
        <p:blipFill rotWithShape="1">
          <a:blip r:embed="rId3"/>
          <a:srcRect l="35455" t="23300" r="12121" b="43165"/>
          <a:stretch/>
        </p:blipFill>
        <p:spPr>
          <a:xfrm>
            <a:off x="50967" y="794326"/>
            <a:ext cx="12090066" cy="4350328"/>
          </a:xfrm>
          <a:prstGeom prst="rect">
            <a:avLst/>
          </a:prstGeom>
        </p:spPr>
      </p:pic>
    </p:spTree>
    <p:extLst>
      <p:ext uri="{BB962C8B-B14F-4D97-AF65-F5344CB8AC3E}">
        <p14:creationId xmlns:p14="http://schemas.microsoft.com/office/powerpoint/2010/main" val="1738802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par>
                                <p:cTn id="8" presetID="5" presetClass="entr" presetSubtype="10" fill="hold" grpId="0" nodeType="withEffect" nodePh="1">
                                  <p:stCondLst>
                                    <p:cond delay="0"/>
                                  </p:stCondLst>
                                  <p:endCondLst>
                                    <p:cond evt="begin" delay="0">
                                      <p:tn val="8"/>
                                    </p:cond>
                                  </p:endCondLst>
                                  <p:childTnLst>
                                    <p:set>
                                      <p:cBhvr>
                                        <p:cTn id="9" dur="1" fill="hold">
                                          <p:stCondLst>
                                            <p:cond delay="0"/>
                                          </p:stCondLst>
                                        </p:cTn>
                                        <p:tgtEl>
                                          <p:spTgt spid="8"/>
                                        </p:tgtEl>
                                        <p:attrNameLst>
                                          <p:attrName>style.visibility</p:attrName>
                                        </p:attrNameLst>
                                      </p:cBhvr>
                                      <p:to>
                                        <p:strVal val="visible"/>
                                      </p:to>
                                    </p:set>
                                    <p:animEffect transition="in" filter="checkerboard(across)">
                                      <p:cBhvr>
                                        <p:cTn id="10" dur="500"/>
                                        <p:tgtEl>
                                          <p:spTgt spid="8"/>
                                        </p:tgtEl>
                                      </p:cBhvr>
                                    </p:animEffect>
                                  </p:childTnLst>
                                </p:cTn>
                              </p:par>
                              <p:par>
                                <p:cTn id="11" presetID="5" presetClass="entr" presetSubtype="1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checkerboard(across)">
                                      <p:cBhvr>
                                        <p:cTn id="1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5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latin typeface="Calibri" panose="020F0502020204030204" pitchFamily="34" charset="0"/>
                <a:ea typeface="Times New Roman" panose="02020603050405020304" pitchFamily="18" charset="0"/>
              </a:rPr>
              <a:t>Νέα εξειδίκευση – </a:t>
            </a:r>
            <a:r>
              <a:rPr lang="el-GR" sz="3400" b="1" dirty="0" err="1">
                <a:solidFill>
                  <a:srgbClr val="144E8C"/>
                </a:solidFill>
                <a:latin typeface="Calibri" panose="020F0502020204030204" pitchFamily="34" charset="0"/>
                <a:ea typeface="Times New Roman" panose="02020603050405020304" pitchFamily="18" charset="0"/>
              </a:rPr>
              <a:t>ΕΤΠΑ</a:t>
            </a:r>
            <a:endParaRPr lang="el-GR" sz="3400" b="1" dirty="0">
              <a:solidFill>
                <a:srgbClr val="144E8C"/>
              </a:solidFill>
              <a:latin typeface="Calibri" panose="020F0502020204030204" pitchFamily="34" charset="0"/>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tabLst>
                <a:tab pos="714375" algn="l"/>
              </a:tabLst>
            </a:pPr>
            <a:endParaRPr lang="el-GR" sz="2600" dirty="0">
              <a:highlight>
                <a:srgbClr val="FFFF00"/>
              </a:highlight>
            </a:endParaRPr>
          </a:p>
          <a:p>
            <a:pPr algn="just">
              <a:lnSpc>
                <a:spcPct val="150000"/>
              </a:lnSpc>
              <a:tabLst>
                <a:tab pos="714375" algn="l"/>
              </a:tabLst>
            </a:pPr>
            <a:endParaRPr lang="el-GR" sz="2600" b="0" dirty="0">
              <a:solidFill>
                <a:schemeClr val="accent1">
                  <a:lumMod val="75000"/>
                </a:schemeClr>
              </a:solidFill>
            </a:endParaRPr>
          </a:p>
        </p:txBody>
      </p:sp>
      <p:sp>
        <p:nvSpPr>
          <p:cNvPr id="6" name="TextBox 5">
            <a:extLst>
              <a:ext uri="{FF2B5EF4-FFF2-40B4-BE49-F238E27FC236}">
                <a16:creationId xmlns:a16="http://schemas.microsoft.com/office/drawing/2014/main" id="{FDF057B9-B502-28BB-2BEF-2FEC19183D9C}"/>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endParaRPr lang="el-GR" sz="2600" b="0" dirty="0">
              <a:solidFill>
                <a:schemeClr val="accent1">
                  <a:lumMod val="75000"/>
                </a:schemeClr>
              </a:solidFill>
            </a:endParaRPr>
          </a:p>
          <a:p>
            <a:pPr marL="714375" lvl="0" indent="-714375" algn="just">
              <a:lnSpc>
                <a:spcPct val="150000"/>
              </a:lnSpc>
              <a:tabLst>
                <a:tab pos="714375" algn="l"/>
              </a:tabLst>
            </a:pPr>
            <a:endParaRPr lang="el-GR" sz="2600" b="0" dirty="0">
              <a:solidFill>
                <a:schemeClr val="accent1">
                  <a:lumMod val="75000"/>
                </a:schemeClr>
              </a:solidFill>
            </a:endParaRPr>
          </a:p>
        </p:txBody>
      </p:sp>
      <p:sp>
        <p:nvSpPr>
          <p:cNvPr id="8" name="TextBox 7">
            <a:extLst>
              <a:ext uri="{FF2B5EF4-FFF2-40B4-BE49-F238E27FC236}">
                <a16:creationId xmlns:a16="http://schemas.microsoft.com/office/drawing/2014/main" id="{22C10520-C970-8399-C626-DB37DEEBA4EC}"/>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endParaRPr lang="el-GR" sz="2600" b="0" dirty="0">
              <a:solidFill>
                <a:schemeClr val="accent1">
                  <a:lumMod val="75000"/>
                </a:schemeClr>
              </a:solidFill>
            </a:endParaRPr>
          </a:p>
          <a:p>
            <a:pPr marL="714375" lvl="0" indent="-714375" algn="l">
              <a:lnSpc>
                <a:spcPct val="150000"/>
              </a:lnSpc>
              <a:tabLst>
                <a:tab pos="714375" algn="l"/>
              </a:tabLst>
            </a:pPr>
            <a:endParaRPr lang="el-GR" sz="2600" b="0" dirty="0">
              <a:solidFill>
                <a:schemeClr val="accent1">
                  <a:lumMod val="75000"/>
                </a:schemeClr>
              </a:solidFill>
            </a:endParaRPr>
          </a:p>
        </p:txBody>
      </p:sp>
      <p:pic>
        <p:nvPicPr>
          <p:cNvPr id="5" name="Εικόνα 4">
            <a:extLst>
              <a:ext uri="{FF2B5EF4-FFF2-40B4-BE49-F238E27FC236}">
                <a16:creationId xmlns:a16="http://schemas.microsoft.com/office/drawing/2014/main" id="{8F588918-A7EA-100C-C7EF-6246218A93E0}"/>
              </a:ext>
            </a:extLst>
          </p:cNvPr>
          <p:cNvPicPr>
            <a:picLocks noChangeAspect="1"/>
          </p:cNvPicPr>
          <p:nvPr/>
        </p:nvPicPr>
        <p:blipFill rotWithShape="1">
          <a:blip r:embed="rId3"/>
          <a:srcRect l="13298" t="32577" r="15490" b="28660"/>
          <a:stretch/>
        </p:blipFill>
        <p:spPr>
          <a:xfrm>
            <a:off x="46091" y="1005718"/>
            <a:ext cx="12099817" cy="3704830"/>
          </a:xfrm>
          <a:prstGeom prst="rect">
            <a:avLst/>
          </a:prstGeom>
        </p:spPr>
      </p:pic>
    </p:spTree>
    <p:extLst>
      <p:ext uri="{BB962C8B-B14F-4D97-AF65-F5344CB8AC3E}">
        <p14:creationId xmlns:p14="http://schemas.microsoft.com/office/powerpoint/2010/main" val="1449159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par>
                                <p:cTn id="8" presetID="5" presetClass="entr" presetSubtype="10" fill="hold" grpId="0" nodeType="withEffect" nodePh="1">
                                  <p:stCondLst>
                                    <p:cond delay="0"/>
                                  </p:stCondLst>
                                  <p:endCondLst>
                                    <p:cond evt="begin" delay="0">
                                      <p:tn val="8"/>
                                    </p:cond>
                                  </p:endCondLst>
                                  <p:childTnLst>
                                    <p:set>
                                      <p:cBhvr>
                                        <p:cTn id="9" dur="1" fill="hold">
                                          <p:stCondLst>
                                            <p:cond delay="0"/>
                                          </p:stCondLst>
                                        </p:cTn>
                                        <p:tgtEl>
                                          <p:spTgt spid="8"/>
                                        </p:tgtEl>
                                        <p:attrNameLst>
                                          <p:attrName>style.visibility</p:attrName>
                                        </p:attrNameLst>
                                      </p:cBhvr>
                                      <p:to>
                                        <p:strVal val="visible"/>
                                      </p:to>
                                    </p:set>
                                    <p:animEffect transition="in" filter="checkerboard(across)">
                                      <p:cBhvr>
                                        <p:cTn id="10" dur="500"/>
                                        <p:tgtEl>
                                          <p:spTgt spid="8"/>
                                        </p:tgtEl>
                                      </p:cBhvr>
                                    </p:animEffect>
                                  </p:childTnLst>
                                </p:cTn>
                              </p:par>
                              <p:par>
                                <p:cTn id="11" presetID="5" presetClass="entr" presetSubtype="1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checkerboard(across)">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5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Τίτλος 1">
            <a:extLst>
              <a:ext uri="{FF2B5EF4-FFF2-40B4-BE49-F238E27FC236}">
                <a16:creationId xmlns:a16="http://schemas.microsoft.com/office/drawing/2014/main" id="{FA6415E9-A214-B7CC-44BA-A79C4E0127D4}"/>
              </a:ext>
            </a:extLst>
          </p:cNvPr>
          <p:cNvSpPr txBox="1">
            <a:spLocks/>
          </p:cNvSpPr>
          <p:nvPr/>
        </p:nvSpPr>
        <p:spPr>
          <a:xfrm>
            <a:off x="0" y="0"/>
            <a:ext cx="12192000" cy="59791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rgbClr val="19BEDE"/>
                </a:solidFill>
                <a:latin typeface="Trebuchet MS" panose="020B0603020202020204" pitchFamily="34" charset="0"/>
                <a:ea typeface="+mj-ea"/>
                <a:cs typeface="+mj-cs"/>
              </a:defRPr>
            </a:lvl1pPr>
          </a:lstStyle>
          <a:p>
            <a:pPr algn="ctr">
              <a:lnSpc>
                <a:spcPct val="150000"/>
              </a:lnSpc>
              <a:tabLst>
                <a:tab pos="714375" algn="l"/>
              </a:tabLst>
              <a:defRPr/>
            </a:pPr>
            <a:r>
              <a:rPr lang="el-GR" sz="3200" b="1" dirty="0">
                <a:solidFill>
                  <a:schemeClr val="accent1">
                    <a:lumMod val="75000"/>
                  </a:schemeClr>
                </a:solidFill>
                <a:latin typeface="+mn-lt"/>
              </a:rPr>
              <a:t>Στρατηγικές Βιώσιμης Αστικής Ανάπτυξης (</a:t>
            </a:r>
            <a:r>
              <a:rPr lang="el-GR" sz="3200" b="1" dirty="0" err="1">
                <a:solidFill>
                  <a:schemeClr val="accent1">
                    <a:lumMod val="75000"/>
                  </a:schemeClr>
                </a:solidFill>
                <a:latin typeface="+mn-lt"/>
              </a:rPr>
              <a:t>ΣΒΑΑ</a:t>
            </a:r>
            <a:r>
              <a:rPr lang="el-GR" sz="3200" b="1" dirty="0">
                <a:solidFill>
                  <a:schemeClr val="accent1">
                    <a:lumMod val="75000"/>
                  </a:schemeClr>
                </a:solidFill>
                <a:latin typeface="+mn-lt"/>
              </a:rPr>
              <a:t>)</a:t>
            </a:r>
          </a:p>
        </p:txBody>
      </p:sp>
      <p:sp>
        <p:nvSpPr>
          <p:cNvPr id="6" name="TextBox 5">
            <a:extLst>
              <a:ext uri="{FF2B5EF4-FFF2-40B4-BE49-F238E27FC236}">
                <a16:creationId xmlns:a16="http://schemas.microsoft.com/office/drawing/2014/main" id="{090AE6D1-7919-E33B-7F58-6FC5A532D269}"/>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defRPr/>
            </a:pPr>
            <a:r>
              <a:rPr lang="el-GR" sz="2600" b="0" dirty="0">
                <a:solidFill>
                  <a:schemeClr val="accent1">
                    <a:lumMod val="75000"/>
                  </a:schemeClr>
                </a:solidFill>
              </a:rPr>
              <a:t>Μέχρι σήμερα έχουν υποβληθεί και εγκριθεί 3 </a:t>
            </a:r>
            <a:r>
              <a:rPr lang="el-GR" sz="2600" b="0" dirty="0" err="1">
                <a:solidFill>
                  <a:schemeClr val="accent1">
                    <a:lumMod val="75000"/>
                  </a:schemeClr>
                </a:solidFill>
              </a:rPr>
              <a:t>ΣΒΑΑ</a:t>
            </a:r>
            <a:r>
              <a:rPr lang="el-GR" sz="2600" b="0" dirty="0">
                <a:solidFill>
                  <a:schemeClr val="accent1">
                    <a:lumMod val="75000"/>
                  </a:schemeClr>
                </a:solidFill>
              </a:rPr>
              <a:t> ως ακολούθως:</a:t>
            </a:r>
          </a:p>
          <a:p>
            <a:pPr algn="just">
              <a:lnSpc>
                <a:spcPct val="150000"/>
              </a:lnSpc>
              <a:defRPr/>
            </a:pPr>
            <a:r>
              <a:rPr lang="el-GR" sz="2600" dirty="0">
                <a:solidFill>
                  <a:schemeClr val="accent1">
                    <a:lumMod val="75000"/>
                  </a:schemeClr>
                </a:solidFill>
              </a:rPr>
              <a:t>Η </a:t>
            </a:r>
            <a:r>
              <a:rPr lang="el-GR" sz="2600" dirty="0" err="1">
                <a:solidFill>
                  <a:schemeClr val="accent1">
                    <a:lumMod val="75000"/>
                  </a:schemeClr>
                </a:solidFill>
              </a:rPr>
              <a:t>ΣΒΑΑ</a:t>
            </a:r>
            <a:r>
              <a:rPr lang="el-GR" sz="2600" dirty="0">
                <a:solidFill>
                  <a:schemeClr val="accent1">
                    <a:lumMod val="75000"/>
                  </a:schemeClr>
                </a:solidFill>
              </a:rPr>
              <a:t> του Δήμου Δράμας </a:t>
            </a:r>
            <a:endParaRPr lang="en-US" sz="2600" dirty="0">
              <a:solidFill>
                <a:schemeClr val="accent1">
                  <a:lumMod val="75000"/>
                </a:schemeClr>
              </a:solidFill>
            </a:endParaRPr>
          </a:p>
          <a:p>
            <a:pPr algn="just">
              <a:lnSpc>
                <a:spcPct val="150000"/>
              </a:lnSpc>
              <a:defRPr/>
            </a:pPr>
            <a:r>
              <a:rPr lang="el-GR" sz="2600" dirty="0">
                <a:solidFill>
                  <a:schemeClr val="accent1">
                    <a:lumMod val="75000"/>
                  </a:schemeClr>
                </a:solidFill>
              </a:rPr>
              <a:t>Η </a:t>
            </a:r>
            <a:r>
              <a:rPr lang="el-GR" sz="2600" dirty="0" err="1">
                <a:solidFill>
                  <a:schemeClr val="accent1">
                    <a:lumMod val="75000"/>
                  </a:schemeClr>
                </a:solidFill>
              </a:rPr>
              <a:t>ΣΒΑΑ</a:t>
            </a:r>
            <a:r>
              <a:rPr lang="el-GR" sz="2600" dirty="0">
                <a:solidFill>
                  <a:schemeClr val="accent1">
                    <a:lumMod val="75000"/>
                  </a:schemeClr>
                </a:solidFill>
              </a:rPr>
              <a:t> του Δήμου Καβάλας</a:t>
            </a:r>
          </a:p>
          <a:p>
            <a:pPr algn="just">
              <a:lnSpc>
                <a:spcPct val="150000"/>
              </a:lnSpc>
              <a:defRPr/>
            </a:pPr>
            <a:r>
              <a:rPr lang="el-GR" sz="2600" dirty="0">
                <a:solidFill>
                  <a:schemeClr val="accent1">
                    <a:lumMod val="75000"/>
                  </a:schemeClr>
                </a:solidFill>
              </a:rPr>
              <a:t>Η </a:t>
            </a:r>
            <a:r>
              <a:rPr lang="el-GR" sz="2600" dirty="0" err="1">
                <a:solidFill>
                  <a:schemeClr val="accent1">
                    <a:lumMod val="75000"/>
                  </a:schemeClr>
                </a:solidFill>
              </a:rPr>
              <a:t>ΣΒΑΑ</a:t>
            </a:r>
            <a:r>
              <a:rPr lang="el-GR" sz="2600" dirty="0">
                <a:solidFill>
                  <a:schemeClr val="accent1">
                    <a:lumMod val="75000"/>
                  </a:schemeClr>
                </a:solidFill>
              </a:rPr>
              <a:t> του Δήμου Αλεξανδρούπολης</a:t>
            </a:r>
          </a:p>
          <a:p>
            <a:pPr algn="just">
              <a:lnSpc>
                <a:spcPct val="150000"/>
              </a:lnSpc>
              <a:defRPr/>
            </a:pPr>
            <a:r>
              <a:rPr lang="el-GR" sz="2600" dirty="0">
                <a:solidFill>
                  <a:srgbClr val="FF0000"/>
                </a:solidFill>
              </a:rPr>
              <a:t>…αναμένουμε τις </a:t>
            </a:r>
            <a:r>
              <a:rPr lang="el-GR" sz="2600" dirty="0" err="1">
                <a:solidFill>
                  <a:srgbClr val="FF0000"/>
                </a:solidFill>
              </a:rPr>
              <a:t>ΣΒΑΑ</a:t>
            </a:r>
            <a:r>
              <a:rPr lang="el-GR" sz="2600" dirty="0">
                <a:solidFill>
                  <a:srgbClr val="FF0000"/>
                </a:solidFill>
              </a:rPr>
              <a:t> του Δήμου Κομοτηνής, Ορεστιάδας και Ξάνθης</a:t>
            </a:r>
            <a:endParaRPr lang="en-US" sz="2600" dirty="0">
              <a:solidFill>
                <a:srgbClr val="FF0000"/>
              </a:solidFill>
            </a:endParaRPr>
          </a:p>
          <a:p>
            <a:pPr algn="just">
              <a:lnSpc>
                <a:spcPct val="150000"/>
              </a:lnSpc>
              <a:defRPr/>
            </a:pPr>
            <a:r>
              <a:rPr lang="el-GR" sz="2600" b="0" dirty="0">
                <a:solidFill>
                  <a:schemeClr val="accent1">
                    <a:lumMod val="75000"/>
                  </a:schemeClr>
                </a:solidFill>
              </a:rPr>
              <a:t>Με την έγκριση των Κριτηρίων Αξιολόγησης Πράξεων των </a:t>
            </a:r>
            <a:r>
              <a:rPr lang="el-GR" sz="2600" b="0" dirty="0" err="1">
                <a:solidFill>
                  <a:schemeClr val="accent1">
                    <a:lumMod val="75000"/>
                  </a:schemeClr>
                </a:solidFill>
              </a:rPr>
              <a:t>ΣΒΑΑ</a:t>
            </a:r>
            <a:r>
              <a:rPr lang="el-GR" sz="2600" b="0" dirty="0">
                <a:solidFill>
                  <a:schemeClr val="accent1">
                    <a:lumMod val="75000"/>
                  </a:schemeClr>
                </a:solidFill>
              </a:rPr>
              <a:t> στη 3η συνεδρίαση της Επιτροπής Παρακολούθησης, θα εκδοθούν οι σχετικές προσκλήσεις υποβολής των πράξεων (έργων) των </a:t>
            </a:r>
            <a:r>
              <a:rPr lang="el-GR" sz="2600" b="0" dirty="0" err="1">
                <a:solidFill>
                  <a:schemeClr val="accent1">
                    <a:lumMod val="75000"/>
                  </a:schemeClr>
                </a:solidFill>
              </a:rPr>
              <a:t>ΣΒΑΑ</a:t>
            </a:r>
            <a:r>
              <a:rPr lang="el-GR" sz="2600" b="0" dirty="0">
                <a:solidFill>
                  <a:schemeClr val="accent1">
                    <a:lumMod val="75000"/>
                  </a:schemeClr>
                </a:solidFill>
              </a:rPr>
              <a:t> τόσο για ο </a:t>
            </a:r>
            <a:r>
              <a:rPr lang="el-GR" sz="2600" b="0" dirty="0" err="1">
                <a:solidFill>
                  <a:schemeClr val="accent1">
                    <a:lumMod val="75000"/>
                  </a:schemeClr>
                </a:solidFill>
              </a:rPr>
              <a:t>ΕΤΠΑ</a:t>
            </a:r>
            <a:r>
              <a:rPr lang="el-GR" sz="2600" b="0" dirty="0">
                <a:solidFill>
                  <a:schemeClr val="accent1">
                    <a:lumMod val="75000"/>
                  </a:schemeClr>
                </a:solidFill>
              </a:rPr>
              <a:t> όσο και το ΕΚΤ+ (2 προσκλήσεις ανά </a:t>
            </a:r>
            <a:r>
              <a:rPr lang="el-GR" sz="2600" b="0" dirty="0" err="1">
                <a:solidFill>
                  <a:schemeClr val="accent1">
                    <a:lumMod val="75000"/>
                  </a:schemeClr>
                </a:solidFill>
              </a:rPr>
              <a:t>ΣΒΑΑ</a:t>
            </a:r>
            <a:r>
              <a:rPr lang="el-GR" sz="2600" b="0" dirty="0">
                <a:solidFill>
                  <a:schemeClr val="accent1">
                    <a:lumMod val="75000"/>
                  </a:schemeClr>
                </a:solidFill>
              </a:rPr>
              <a:t> για το </a:t>
            </a:r>
            <a:r>
              <a:rPr lang="el-GR" sz="2600" b="0" dirty="0" err="1">
                <a:solidFill>
                  <a:schemeClr val="accent1">
                    <a:lumMod val="75000"/>
                  </a:schemeClr>
                </a:solidFill>
              </a:rPr>
              <a:t>ΕΤΠΑ</a:t>
            </a:r>
            <a:r>
              <a:rPr lang="el-GR" sz="2600" b="0" dirty="0">
                <a:solidFill>
                  <a:schemeClr val="accent1">
                    <a:lumMod val="75000"/>
                  </a:schemeClr>
                </a:solidFill>
              </a:rPr>
              <a:t> και το ΕΚΤ+ αντίστοιχα).</a:t>
            </a:r>
          </a:p>
          <a:p>
            <a:pPr algn="just">
              <a:lnSpc>
                <a:spcPct val="150000"/>
              </a:lnSpc>
              <a:defRPr/>
            </a:pPr>
            <a:endParaRPr lang="en-US" sz="2600" b="0" dirty="0">
              <a:solidFill>
                <a:schemeClr val="accent1">
                  <a:lumMod val="75000"/>
                </a:schemeClr>
              </a:solidFill>
            </a:endParaRPr>
          </a:p>
        </p:txBody>
      </p:sp>
    </p:spTree>
    <p:extLst>
      <p:ext uri="{BB962C8B-B14F-4D97-AF65-F5344CB8AC3E}">
        <p14:creationId xmlns:p14="http://schemas.microsoft.com/office/powerpoint/2010/main" val="308185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checkerboard(across)">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5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fontScale="90000"/>
          </a:bodyPr>
          <a:lstStyle/>
          <a:p>
            <a:pPr algn="ctr">
              <a:lnSpc>
                <a:spcPct val="150000"/>
              </a:lnSpc>
              <a:tabLst>
                <a:tab pos="714375" algn="l"/>
              </a:tabLst>
              <a:defRPr/>
            </a:pPr>
            <a:r>
              <a:rPr lang="el-GR" sz="3600" b="1" dirty="0">
                <a:solidFill>
                  <a:schemeClr val="accent1">
                    <a:lumMod val="75000"/>
                  </a:schemeClr>
                </a:solidFill>
                <a:latin typeface="+mn-lt"/>
              </a:rPr>
              <a:t>Στρατηγικές Βιώσιμης Αστικής Ανάπτυξης (</a:t>
            </a:r>
            <a:r>
              <a:rPr lang="el-GR" sz="3600" b="1" dirty="0" err="1">
                <a:solidFill>
                  <a:schemeClr val="accent1">
                    <a:lumMod val="75000"/>
                  </a:schemeClr>
                </a:solidFill>
                <a:latin typeface="+mn-lt"/>
              </a:rPr>
              <a:t>ΣΒΑΑ</a:t>
            </a:r>
            <a:r>
              <a:rPr lang="el-GR" sz="3600" b="1" dirty="0">
                <a:solidFill>
                  <a:schemeClr val="accent1">
                    <a:lumMod val="75000"/>
                  </a:schemeClr>
                </a:solidFill>
                <a:latin typeface="+mn-lt"/>
              </a:rPr>
              <a:t>)</a:t>
            </a: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marL="0" marR="0" lvl="0" indent="0" algn="just" defTabSz="914400" rtl="0" eaLnBrk="1" fontAlgn="auto" latinLnBrk="0" hangingPunct="1">
              <a:lnSpc>
                <a:spcPct val="150000"/>
              </a:lnSpc>
              <a:spcBef>
                <a:spcPct val="0"/>
              </a:spcBef>
              <a:spcAft>
                <a:spcPts val="0"/>
              </a:spcAft>
              <a:buClrTx/>
              <a:buSzTx/>
              <a:buFontTx/>
              <a:buNone/>
              <a:tabLst>
                <a:tab pos="714375" algn="l"/>
              </a:tabLst>
              <a:defRPr/>
            </a:pPr>
            <a:endParaRPr kumimoji="0" lang="el-GR" sz="2600" b="1" i="0" u="none" strike="noStrike" kern="1200" cap="none" spc="0" normalizeH="0" baseline="0" noProof="0" dirty="0">
              <a:ln>
                <a:noFill/>
              </a:ln>
              <a:solidFill>
                <a:srgbClr val="19BEDE"/>
              </a:solidFill>
              <a:effectLst/>
              <a:highlight>
                <a:srgbClr val="FFFF00"/>
              </a:highlight>
              <a:uLnTx/>
              <a:uFillTx/>
              <a:latin typeface="Calibri" panose="020F0502020204030204" pitchFamily="34" charset="0"/>
              <a:cs typeface="+mj-cs"/>
            </a:endParaRPr>
          </a:p>
          <a:p>
            <a:pPr marL="0" marR="0" lvl="0" indent="0" algn="just" defTabSz="914400" rtl="0" eaLnBrk="1" fontAlgn="auto" latinLnBrk="0" hangingPunct="1">
              <a:lnSpc>
                <a:spcPct val="150000"/>
              </a:lnSpc>
              <a:spcBef>
                <a:spcPct val="0"/>
              </a:spcBef>
              <a:spcAft>
                <a:spcPts val="0"/>
              </a:spcAft>
              <a:buClrTx/>
              <a:buSzTx/>
              <a:buFontTx/>
              <a:buNone/>
              <a:tabLst>
                <a:tab pos="714375" algn="l"/>
              </a:tabLst>
              <a:defRPr/>
            </a:pPr>
            <a:endParaRPr kumimoji="0" lang="el-GR" sz="2600" b="0" i="0" u="none" strike="noStrike" kern="1200" cap="none" spc="0" normalizeH="0" baseline="0" noProof="0" dirty="0">
              <a:ln>
                <a:noFill/>
              </a:ln>
              <a:solidFill>
                <a:srgbClr val="4472C4">
                  <a:lumMod val="75000"/>
                </a:srgbClr>
              </a:solidFill>
              <a:effectLst/>
              <a:uLnTx/>
              <a:uFillTx/>
              <a:latin typeface="Calibri" panose="020F0502020204030204" pitchFamily="34" charset="0"/>
              <a:cs typeface="+mj-cs"/>
            </a:endParaRPr>
          </a:p>
        </p:txBody>
      </p:sp>
      <p:sp>
        <p:nvSpPr>
          <p:cNvPr id="6" name="TextBox 5">
            <a:extLst>
              <a:ext uri="{FF2B5EF4-FFF2-40B4-BE49-F238E27FC236}">
                <a16:creationId xmlns:a16="http://schemas.microsoft.com/office/drawing/2014/main" id="{FDF057B9-B502-28BB-2BEF-2FEC19183D9C}"/>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marL="0" marR="0" lvl="0" indent="0" algn="just" defTabSz="914400" rtl="0" eaLnBrk="1" fontAlgn="auto" latinLnBrk="0" hangingPunct="1">
              <a:lnSpc>
                <a:spcPct val="90000"/>
              </a:lnSpc>
              <a:spcBef>
                <a:spcPct val="0"/>
              </a:spcBef>
              <a:spcAft>
                <a:spcPts val="0"/>
              </a:spcAft>
              <a:buClrTx/>
              <a:buSzTx/>
              <a:buFontTx/>
              <a:buNone/>
              <a:tabLst/>
              <a:defRPr/>
            </a:pPr>
            <a:endParaRPr kumimoji="0" lang="el-GR" sz="2600" b="0" i="0" u="none" strike="noStrike" kern="1200" cap="none" spc="0" normalizeH="0" baseline="0" noProof="0" dirty="0">
              <a:ln>
                <a:noFill/>
              </a:ln>
              <a:solidFill>
                <a:srgbClr val="4472C4">
                  <a:lumMod val="75000"/>
                </a:srgbClr>
              </a:solidFill>
              <a:effectLst/>
              <a:uLnTx/>
              <a:uFillTx/>
              <a:latin typeface="Calibri" panose="020F0502020204030204" pitchFamily="34" charset="0"/>
              <a:cs typeface="+mj-cs"/>
            </a:endParaRPr>
          </a:p>
          <a:p>
            <a:pPr marL="714375" marR="0" lvl="0" indent="-714375" algn="just" defTabSz="914400" rtl="0" eaLnBrk="1" fontAlgn="auto" latinLnBrk="0" hangingPunct="1">
              <a:lnSpc>
                <a:spcPct val="150000"/>
              </a:lnSpc>
              <a:spcBef>
                <a:spcPct val="0"/>
              </a:spcBef>
              <a:spcAft>
                <a:spcPts val="0"/>
              </a:spcAft>
              <a:buClrTx/>
              <a:buSzTx/>
              <a:buFontTx/>
              <a:buNone/>
              <a:tabLst>
                <a:tab pos="714375" algn="l"/>
              </a:tabLst>
              <a:defRPr/>
            </a:pPr>
            <a:endParaRPr kumimoji="0" lang="el-GR" sz="2600" b="0" i="0" u="none" strike="noStrike" kern="1200" cap="none" spc="0" normalizeH="0" baseline="0" noProof="0" dirty="0">
              <a:ln>
                <a:noFill/>
              </a:ln>
              <a:solidFill>
                <a:srgbClr val="4472C4">
                  <a:lumMod val="75000"/>
                </a:srgbClr>
              </a:solidFill>
              <a:effectLst/>
              <a:uLnTx/>
              <a:uFillTx/>
              <a:latin typeface="Calibri" panose="020F0502020204030204" pitchFamily="34" charset="0"/>
              <a:cs typeface="+mj-cs"/>
            </a:endParaRPr>
          </a:p>
        </p:txBody>
      </p:sp>
      <p:sp>
        <p:nvSpPr>
          <p:cNvPr id="8" name="TextBox 7">
            <a:extLst>
              <a:ext uri="{FF2B5EF4-FFF2-40B4-BE49-F238E27FC236}">
                <a16:creationId xmlns:a16="http://schemas.microsoft.com/office/drawing/2014/main" id="{22C10520-C970-8399-C626-DB37DEEBA4EC}"/>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marL="0" marR="0" lvl="0" indent="0" algn="just" defTabSz="914400" rtl="0" eaLnBrk="1" fontAlgn="auto" latinLnBrk="0" hangingPunct="1">
              <a:lnSpc>
                <a:spcPct val="90000"/>
              </a:lnSpc>
              <a:spcBef>
                <a:spcPct val="0"/>
              </a:spcBef>
              <a:spcAft>
                <a:spcPts val="0"/>
              </a:spcAft>
              <a:buClrTx/>
              <a:buSzTx/>
              <a:buFontTx/>
              <a:buNone/>
              <a:tabLst/>
              <a:defRPr/>
            </a:pPr>
            <a:endParaRPr kumimoji="0" lang="el-GR" sz="2600" b="0" i="0" u="none" strike="noStrike" kern="1200" cap="none" spc="0" normalizeH="0" baseline="0" noProof="0" dirty="0">
              <a:ln>
                <a:noFill/>
              </a:ln>
              <a:solidFill>
                <a:srgbClr val="4472C4">
                  <a:lumMod val="75000"/>
                </a:srgbClr>
              </a:solidFill>
              <a:effectLst/>
              <a:uLnTx/>
              <a:uFillTx/>
              <a:latin typeface="Calibri" panose="020F0502020204030204" pitchFamily="34" charset="0"/>
              <a:cs typeface="+mj-cs"/>
            </a:endParaRPr>
          </a:p>
          <a:p>
            <a:pPr marL="714375" marR="0" lvl="0" indent="-714375" algn="l" defTabSz="914400" rtl="0" eaLnBrk="1" fontAlgn="auto" latinLnBrk="0" hangingPunct="1">
              <a:lnSpc>
                <a:spcPct val="150000"/>
              </a:lnSpc>
              <a:spcBef>
                <a:spcPct val="0"/>
              </a:spcBef>
              <a:spcAft>
                <a:spcPts val="0"/>
              </a:spcAft>
              <a:buClrTx/>
              <a:buSzTx/>
              <a:buFontTx/>
              <a:buNone/>
              <a:tabLst>
                <a:tab pos="714375" algn="l"/>
              </a:tabLst>
              <a:defRPr/>
            </a:pPr>
            <a:endParaRPr kumimoji="0" lang="el-GR" sz="2600" b="0" i="0" u="none" strike="noStrike" kern="1200" cap="none" spc="0" normalizeH="0" baseline="0" noProof="0" dirty="0">
              <a:ln>
                <a:noFill/>
              </a:ln>
              <a:solidFill>
                <a:srgbClr val="4472C4">
                  <a:lumMod val="75000"/>
                </a:srgbClr>
              </a:solidFill>
              <a:effectLst/>
              <a:uLnTx/>
              <a:uFillTx/>
              <a:latin typeface="Calibri" panose="020F0502020204030204" pitchFamily="34" charset="0"/>
              <a:cs typeface="+mj-cs"/>
            </a:endParaRPr>
          </a:p>
        </p:txBody>
      </p:sp>
      <p:pic>
        <p:nvPicPr>
          <p:cNvPr id="7" name="Εικόνα 6">
            <a:extLst>
              <a:ext uri="{FF2B5EF4-FFF2-40B4-BE49-F238E27FC236}">
                <a16:creationId xmlns:a16="http://schemas.microsoft.com/office/drawing/2014/main" id="{63ABC98A-3709-8EF0-A29A-C0545616982C}"/>
              </a:ext>
            </a:extLst>
          </p:cNvPr>
          <p:cNvPicPr>
            <a:picLocks noChangeAspect="1"/>
          </p:cNvPicPr>
          <p:nvPr/>
        </p:nvPicPr>
        <p:blipFill rotWithShape="1">
          <a:blip r:embed="rId3"/>
          <a:srcRect l="45151" t="39763" r="19243" b="27004"/>
          <a:stretch/>
        </p:blipFill>
        <p:spPr>
          <a:xfrm>
            <a:off x="1757165" y="2126015"/>
            <a:ext cx="8677670" cy="4555912"/>
          </a:xfrm>
          <a:prstGeom prst="rect">
            <a:avLst/>
          </a:prstGeom>
        </p:spPr>
      </p:pic>
      <p:sp>
        <p:nvSpPr>
          <p:cNvPr id="4" name="TextBox 3">
            <a:extLst>
              <a:ext uri="{FF2B5EF4-FFF2-40B4-BE49-F238E27FC236}">
                <a16:creationId xmlns:a16="http://schemas.microsoft.com/office/drawing/2014/main" id="{5652C70E-33D2-DFAC-371D-ABB2E96264DC}"/>
              </a:ext>
            </a:extLst>
          </p:cNvPr>
          <p:cNvSpPr txBox="1"/>
          <p:nvPr/>
        </p:nvSpPr>
        <p:spPr>
          <a:xfrm>
            <a:off x="0" y="662990"/>
            <a:ext cx="12192000" cy="1397947"/>
          </a:xfrm>
          <a:prstGeom prst="rect">
            <a:avLst/>
          </a:prstGeom>
          <a:noFill/>
        </p:spPr>
        <p:txBody>
          <a:bodyPr wrap="square">
            <a:spAutoFit/>
          </a:bodyPr>
          <a:lstStyle/>
          <a:p>
            <a:pPr algn="ctr">
              <a:lnSpc>
                <a:spcPct val="107000"/>
              </a:lnSpc>
              <a:spcAft>
                <a:spcPts val="800"/>
              </a:spcAft>
            </a:pPr>
            <a:r>
              <a:rPr lang="el-GR" sz="1600" b="1" dirty="0">
                <a:solidFill>
                  <a:srgbClr val="144E8C"/>
                </a:solidFill>
                <a:effectLst/>
                <a:latin typeface="Calibri" panose="020F0502020204030204" pitchFamily="34" charset="0"/>
                <a:ea typeface="Calibri" panose="020F0502020204030204" pitchFamily="34" charset="0"/>
                <a:cs typeface="Calibri" panose="020F0502020204030204" pitchFamily="34" charset="0"/>
              </a:rPr>
              <a:t>Αθήνα, 13 και 14/05/2024</a:t>
            </a:r>
            <a:br>
              <a:rPr lang="el-GR" sz="1600" b="1" dirty="0">
                <a:solidFill>
                  <a:srgbClr val="144E8C"/>
                </a:solidFill>
                <a:effectLst/>
                <a:latin typeface="Calibri" panose="020F0502020204030204" pitchFamily="34" charset="0"/>
                <a:ea typeface="Calibri" panose="020F0502020204030204" pitchFamily="34" charset="0"/>
                <a:cs typeface="Calibri" panose="020F0502020204030204" pitchFamily="34" charset="0"/>
              </a:rPr>
            </a:br>
            <a:r>
              <a:rPr lang="el-GR" sz="1600" dirty="0">
                <a:solidFill>
                  <a:srgbClr val="144E8C"/>
                </a:solidFill>
                <a:effectLst/>
                <a:latin typeface="Calibri" panose="020F0502020204030204" pitchFamily="34" charset="0"/>
                <a:ea typeface="Calibri" panose="020F0502020204030204" pitchFamily="34" charset="0"/>
                <a:cs typeface="Calibri" panose="020F0502020204030204" pitchFamily="34" charset="0"/>
              </a:rPr>
              <a:t>Τεχνική Συνάντηση Αστικών Αρχών στο πλαίσιο του έργου που υλοποιεί η Παγκόσμια Τράπεζα, με τη χρηματοδότηση της Γενικής Διεύθυνσης Περιφερειακής και Αστικής Πολιτικής της </a:t>
            </a:r>
            <a:r>
              <a:rPr lang="el-GR" sz="1600" dirty="0" err="1">
                <a:solidFill>
                  <a:srgbClr val="144E8C"/>
                </a:solidFill>
                <a:effectLst/>
                <a:latin typeface="Calibri" panose="020F0502020204030204" pitchFamily="34" charset="0"/>
                <a:ea typeface="Calibri" panose="020F0502020204030204" pitchFamily="34" charset="0"/>
                <a:cs typeface="Calibri" panose="020F0502020204030204" pitchFamily="34" charset="0"/>
              </a:rPr>
              <a:t>Ε.Επ</a:t>
            </a:r>
            <a:r>
              <a:rPr lang="el-GR" sz="1600" dirty="0">
                <a:solidFill>
                  <a:srgbClr val="144E8C"/>
                </a:solidFill>
                <a:effectLst/>
                <a:latin typeface="Calibri" panose="020F0502020204030204" pitchFamily="34" charset="0"/>
                <a:ea typeface="Calibri" panose="020F0502020204030204" pitchFamily="34" charset="0"/>
                <a:cs typeface="Calibri" panose="020F0502020204030204" pitchFamily="34" charset="0"/>
              </a:rPr>
              <a:t>. και σε συνεργασία με τη Γενική Γραμματεία Δημοσίων Επενδύσεων και ΕΣΠΑ</a:t>
            </a:r>
            <a:br>
              <a:rPr lang="el-GR" sz="1600" dirty="0">
                <a:solidFill>
                  <a:srgbClr val="144E8C"/>
                </a:solidFill>
                <a:effectLst/>
                <a:latin typeface="Calibri" panose="020F0502020204030204" pitchFamily="34" charset="0"/>
                <a:ea typeface="Calibri" panose="020F0502020204030204" pitchFamily="34" charset="0"/>
                <a:cs typeface="Calibri" panose="020F0502020204030204" pitchFamily="34" charset="0"/>
              </a:rPr>
            </a:br>
            <a:r>
              <a:rPr lang="el-GR" sz="1600" b="1" dirty="0">
                <a:solidFill>
                  <a:srgbClr val="144E8C"/>
                </a:solidFill>
                <a:effectLst/>
                <a:latin typeface="Calibri" panose="020F0502020204030204" pitchFamily="34" charset="0"/>
                <a:ea typeface="Calibri" panose="020F0502020204030204" pitchFamily="34" charset="0"/>
                <a:cs typeface="Calibri" panose="020F0502020204030204" pitchFamily="34" charset="0"/>
              </a:rPr>
              <a:t>«Μηχανισμός Τεχνικής Βοήθειας για την υποστήριξη του σχεδιασμού και της εφαρμογής των στρατηγικών Βιώσιμης Αστικής Ανάπτυξης (</a:t>
            </a:r>
            <a:r>
              <a:rPr lang="el-GR" sz="1600" b="1" dirty="0" err="1">
                <a:solidFill>
                  <a:srgbClr val="144E8C"/>
                </a:solidFill>
                <a:effectLst/>
                <a:latin typeface="Calibri" panose="020F0502020204030204" pitchFamily="34" charset="0"/>
                <a:ea typeface="Calibri" panose="020F0502020204030204" pitchFamily="34" charset="0"/>
                <a:cs typeface="Calibri" panose="020F0502020204030204" pitchFamily="34" charset="0"/>
              </a:rPr>
              <a:t>ΣΒΑΑ</a:t>
            </a:r>
            <a:r>
              <a:rPr lang="el-GR" sz="1600" b="1" dirty="0">
                <a:solidFill>
                  <a:srgbClr val="144E8C"/>
                </a:solidFill>
                <a:effectLst/>
                <a:latin typeface="Calibri" panose="020F0502020204030204" pitchFamily="34" charset="0"/>
                <a:ea typeface="Calibri" panose="020F0502020204030204" pitchFamily="34" charset="0"/>
                <a:cs typeface="Calibri" panose="020F0502020204030204" pitchFamily="34" charset="0"/>
              </a:rPr>
              <a:t>) στους Δήμους Ηρακλείου, </a:t>
            </a:r>
            <a:r>
              <a:rPr lang="el-GR" sz="1600" b="1" u="sng" dirty="0">
                <a:solidFill>
                  <a:srgbClr val="144E8C"/>
                </a:solidFill>
                <a:effectLst/>
                <a:latin typeface="Calibri" panose="020F0502020204030204" pitchFamily="34" charset="0"/>
                <a:ea typeface="Calibri" panose="020F0502020204030204" pitchFamily="34" charset="0"/>
                <a:cs typeface="Calibri" panose="020F0502020204030204" pitchFamily="34" charset="0"/>
              </a:rPr>
              <a:t>Καβάλας</a:t>
            </a:r>
            <a:r>
              <a:rPr lang="el-GR" sz="1600" b="1" dirty="0">
                <a:solidFill>
                  <a:srgbClr val="144E8C"/>
                </a:solidFill>
                <a:effectLst/>
                <a:latin typeface="Calibri" panose="020F0502020204030204" pitchFamily="34" charset="0"/>
                <a:ea typeface="Calibri" panose="020F0502020204030204" pitchFamily="34" charset="0"/>
                <a:cs typeface="Calibri" panose="020F0502020204030204" pitchFamily="34" charset="0"/>
              </a:rPr>
              <a:t>, Καλαμάτας και Λαρισαίων».</a:t>
            </a:r>
            <a:endParaRPr lang="el-GR" sz="1600" dirty="0">
              <a:solidFill>
                <a:srgbClr val="144E8C"/>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76495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par>
                                <p:cTn id="8" presetID="5" presetClass="entr" presetSubtype="10" fill="hold" grpId="0" nodeType="withEffect" nodePh="1">
                                  <p:stCondLst>
                                    <p:cond delay="0"/>
                                  </p:stCondLst>
                                  <p:endCondLst>
                                    <p:cond evt="begin" delay="0">
                                      <p:tn val="8"/>
                                    </p:cond>
                                  </p:endCondLst>
                                  <p:childTnLst>
                                    <p:set>
                                      <p:cBhvr>
                                        <p:cTn id="9" dur="1" fill="hold">
                                          <p:stCondLst>
                                            <p:cond delay="0"/>
                                          </p:stCondLst>
                                        </p:cTn>
                                        <p:tgtEl>
                                          <p:spTgt spid="8"/>
                                        </p:tgtEl>
                                        <p:attrNameLst>
                                          <p:attrName>style.visibility</p:attrName>
                                        </p:attrNameLst>
                                      </p:cBhvr>
                                      <p:to>
                                        <p:strVal val="visible"/>
                                      </p:to>
                                    </p:set>
                                    <p:animEffect transition="in" filter="checkerboard(across)">
                                      <p:cBhvr>
                                        <p:cTn id="10" dur="500"/>
                                        <p:tgtEl>
                                          <p:spTgt spid="8"/>
                                        </p:tgtEl>
                                      </p:cBhvr>
                                    </p:animEffect>
                                  </p:childTnLst>
                                </p:cTn>
                              </p:par>
                              <p:par>
                                <p:cTn id="11" presetID="5" presetClass="entr" presetSubtype="1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checkerboard(across)">
                                      <p:cBhvr>
                                        <p:cTn id="13" dur="500"/>
                                        <p:tgtEl>
                                          <p:spTgt spid="7"/>
                                        </p:tgtEl>
                                      </p:cBhvr>
                                    </p:animEffect>
                                  </p:childTnLst>
                                </p:cTn>
                              </p:par>
                              <p:par>
                                <p:cTn id="14" presetID="5" presetClass="entr" presetSubtype="10" fill="hold" grpId="0" nodeType="with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checkerboard(across)">
                                      <p:cBhvr>
                                        <p:cTn id="1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4" grpId="0"/>
    </p:bldLst>
  </p:timing>
</p:sld>
</file>

<file path=ppt/slides/slide6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fontScale="90000"/>
          </a:bodyPr>
          <a:lstStyle/>
          <a:p>
            <a:pPr algn="ctr">
              <a:lnSpc>
                <a:spcPct val="150000"/>
              </a:lnSpc>
              <a:tabLst>
                <a:tab pos="714375" algn="l"/>
              </a:tabLst>
              <a:defRPr/>
            </a:pPr>
            <a:r>
              <a:rPr lang="el-GR" sz="3600" b="1" dirty="0">
                <a:solidFill>
                  <a:schemeClr val="accent1">
                    <a:lumMod val="75000"/>
                  </a:schemeClr>
                </a:solidFill>
                <a:latin typeface="+mn-lt"/>
              </a:rPr>
              <a:t>Στρατηγικές Βιώσιμης Αστικής Ανάπτυξης (</a:t>
            </a:r>
            <a:r>
              <a:rPr lang="el-GR" sz="3600" b="1" dirty="0" err="1">
                <a:solidFill>
                  <a:schemeClr val="accent1">
                    <a:lumMod val="75000"/>
                  </a:schemeClr>
                </a:solidFill>
                <a:latin typeface="+mn-lt"/>
              </a:rPr>
              <a:t>ΣΒΑΑ</a:t>
            </a:r>
            <a:r>
              <a:rPr lang="el-GR" sz="3600" b="1" dirty="0">
                <a:solidFill>
                  <a:schemeClr val="accent1">
                    <a:lumMod val="75000"/>
                  </a:schemeClr>
                </a:solidFill>
                <a:latin typeface="+mn-lt"/>
              </a:rPr>
              <a:t>)</a:t>
            </a: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marL="0" marR="0" lvl="0" indent="0" algn="just" defTabSz="914400" rtl="0" eaLnBrk="1" fontAlgn="auto" latinLnBrk="0" hangingPunct="1">
              <a:lnSpc>
                <a:spcPct val="150000"/>
              </a:lnSpc>
              <a:spcBef>
                <a:spcPct val="0"/>
              </a:spcBef>
              <a:spcAft>
                <a:spcPts val="0"/>
              </a:spcAft>
              <a:buClrTx/>
              <a:buSzTx/>
              <a:buFontTx/>
              <a:buNone/>
              <a:tabLst>
                <a:tab pos="714375" algn="l"/>
              </a:tabLst>
              <a:defRPr/>
            </a:pPr>
            <a:endParaRPr kumimoji="0" lang="el-GR" sz="2600" b="1" i="0" u="none" strike="noStrike" kern="1200" cap="none" spc="0" normalizeH="0" baseline="0" noProof="0" dirty="0">
              <a:ln>
                <a:noFill/>
              </a:ln>
              <a:solidFill>
                <a:srgbClr val="19BEDE"/>
              </a:solidFill>
              <a:effectLst/>
              <a:highlight>
                <a:srgbClr val="FFFF00"/>
              </a:highlight>
              <a:uLnTx/>
              <a:uFillTx/>
              <a:latin typeface="Calibri" panose="020F0502020204030204" pitchFamily="34" charset="0"/>
              <a:cs typeface="+mj-cs"/>
            </a:endParaRPr>
          </a:p>
          <a:p>
            <a:pPr marL="0" marR="0" lvl="0" indent="0" algn="just" defTabSz="914400" rtl="0" eaLnBrk="1" fontAlgn="auto" latinLnBrk="0" hangingPunct="1">
              <a:lnSpc>
                <a:spcPct val="150000"/>
              </a:lnSpc>
              <a:spcBef>
                <a:spcPct val="0"/>
              </a:spcBef>
              <a:spcAft>
                <a:spcPts val="0"/>
              </a:spcAft>
              <a:buClrTx/>
              <a:buSzTx/>
              <a:buFontTx/>
              <a:buNone/>
              <a:tabLst>
                <a:tab pos="714375" algn="l"/>
              </a:tabLst>
              <a:defRPr/>
            </a:pPr>
            <a:endParaRPr kumimoji="0" lang="el-GR" sz="2600" b="0" i="0" u="none" strike="noStrike" kern="1200" cap="none" spc="0" normalizeH="0" baseline="0" noProof="0" dirty="0">
              <a:ln>
                <a:noFill/>
              </a:ln>
              <a:solidFill>
                <a:srgbClr val="4472C4">
                  <a:lumMod val="75000"/>
                </a:srgbClr>
              </a:solidFill>
              <a:effectLst/>
              <a:uLnTx/>
              <a:uFillTx/>
              <a:latin typeface="Calibri" panose="020F0502020204030204" pitchFamily="34" charset="0"/>
              <a:cs typeface="+mj-cs"/>
            </a:endParaRPr>
          </a:p>
        </p:txBody>
      </p:sp>
      <p:sp>
        <p:nvSpPr>
          <p:cNvPr id="6" name="TextBox 5">
            <a:extLst>
              <a:ext uri="{FF2B5EF4-FFF2-40B4-BE49-F238E27FC236}">
                <a16:creationId xmlns:a16="http://schemas.microsoft.com/office/drawing/2014/main" id="{FDF057B9-B502-28BB-2BEF-2FEC19183D9C}"/>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marL="0" marR="0" lvl="0" indent="0" algn="just" defTabSz="914400" rtl="0" eaLnBrk="1" fontAlgn="auto" latinLnBrk="0" hangingPunct="1">
              <a:lnSpc>
                <a:spcPct val="90000"/>
              </a:lnSpc>
              <a:spcBef>
                <a:spcPct val="0"/>
              </a:spcBef>
              <a:spcAft>
                <a:spcPts val="0"/>
              </a:spcAft>
              <a:buClrTx/>
              <a:buSzTx/>
              <a:buFontTx/>
              <a:buNone/>
              <a:tabLst/>
              <a:defRPr/>
            </a:pPr>
            <a:endParaRPr kumimoji="0" lang="el-GR" sz="2600" b="0" i="0" u="none" strike="noStrike" kern="1200" cap="none" spc="0" normalizeH="0" baseline="0" noProof="0" dirty="0">
              <a:ln>
                <a:noFill/>
              </a:ln>
              <a:solidFill>
                <a:srgbClr val="4472C4">
                  <a:lumMod val="75000"/>
                </a:srgbClr>
              </a:solidFill>
              <a:effectLst/>
              <a:uLnTx/>
              <a:uFillTx/>
              <a:latin typeface="Calibri" panose="020F0502020204030204" pitchFamily="34" charset="0"/>
              <a:cs typeface="+mj-cs"/>
            </a:endParaRPr>
          </a:p>
          <a:p>
            <a:pPr marL="714375" marR="0" lvl="0" indent="-714375" algn="just" defTabSz="914400" rtl="0" eaLnBrk="1" fontAlgn="auto" latinLnBrk="0" hangingPunct="1">
              <a:lnSpc>
                <a:spcPct val="150000"/>
              </a:lnSpc>
              <a:spcBef>
                <a:spcPct val="0"/>
              </a:spcBef>
              <a:spcAft>
                <a:spcPts val="0"/>
              </a:spcAft>
              <a:buClrTx/>
              <a:buSzTx/>
              <a:buFontTx/>
              <a:buNone/>
              <a:tabLst>
                <a:tab pos="714375" algn="l"/>
              </a:tabLst>
              <a:defRPr/>
            </a:pPr>
            <a:endParaRPr kumimoji="0" lang="el-GR" sz="2600" b="0" i="0" u="none" strike="noStrike" kern="1200" cap="none" spc="0" normalizeH="0" baseline="0" noProof="0" dirty="0">
              <a:ln>
                <a:noFill/>
              </a:ln>
              <a:solidFill>
                <a:srgbClr val="4472C4">
                  <a:lumMod val="75000"/>
                </a:srgbClr>
              </a:solidFill>
              <a:effectLst/>
              <a:uLnTx/>
              <a:uFillTx/>
              <a:latin typeface="Calibri" panose="020F0502020204030204" pitchFamily="34" charset="0"/>
              <a:cs typeface="+mj-cs"/>
            </a:endParaRPr>
          </a:p>
        </p:txBody>
      </p:sp>
      <p:sp>
        <p:nvSpPr>
          <p:cNvPr id="8" name="TextBox 7">
            <a:extLst>
              <a:ext uri="{FF2B5EF4-FFF2-40B4-BE49-F238E27FC236}">
                <a16:creationId xmlns:a16="http://schemas.microsoft.com/office/drawing/2014/main" id="{22C10520-C970-8399-C626-DB37DEEBA4EC}"/>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marL="0" marR="0" lvl="0" indent="0" algn="just" defTabSz="914400" rtl="0" eaLnBrk="1" fontAlgn="auto" latinLnBrk="0" hangingPunct="1">
              <a:lnSpc>
                <a:spcPct val="90000"/>
              </a:lnSpc>
              <a:spcBef>
                <a:spcPct val="0"/>
              </a:spcBef>
              <a:spcAft>
                <a:spcPts val="0"/>
              </a:spcAft>
              <a:buClrTx/>
              <a:buSzTx/>
              <a:buFontTx/>
              <a:buNone/>
              <a:tabLst/>
              <a:defRPr/>
            </a:pPr>
            <a:endParaRPr kumimoji="0" lang="el-GR" sz="2600" b="0" i="0" u="none" strike="noStrike" kern="1200" cap="none" spc="0" normalizeH="0" baseline="0" noProof="0" dirty="0">
              <a:ln>
                <a:noFill/>
              </a:ln>
              <a:solidFill>
                <a:srgbClr val="4472C4">
                  <a:lumMod val="75000"/>
                </a:srgbClr>
              </a:solidFill>
              <a:effectLst/>
              <a:uLnTx/>
              <a:uFillTx/>
              <a:latin typeface="Calibri" panose="020F0502020204030204" pitchFamily="34" charset="0"/>
              <a:cs typeface="+mj-cs"/>
            </a:endParaRPr>
          </a:p>
          <a:p>
            <a:pPr marL="714375" marR="0" lvl="0" indent="-714375" algn="l" defTabSz="914400" rtl="0" eaLnBrk="1" fontAlgn="auto" latinLnBrk="0" hangingPunct="1">
              <a:lnSpc>
                <a:spcPct val="150000"/>
              </a:lnSpc>
              <a:spcBef>
                <a:spcPct val="0"/>
              </a:spcBef>
              <a:spcAft>
                <a:spcPts val="0"/>
              </a:spcAft>
              <a:buClrTx/>
              <a:buSzTx/>
              <a:buFontTx/>
              <a:buNone/>
              <a:tabLst>
                <a:tab pos="714375" algn="l"/>
              </a:tabLst>
              <a:defRPr/>
            </a:pPr>
            <a:endParaRPr kumimoji="0" lang="el-GR" sz="2600" b="0" i="0" u="none" strike="noStrike" kern="1200" cap="none" spc="0" normalizeH="0" baseline="0" noProof="0" dirty="0">
              <a:ln>
                <a:noFill/>
              </a:ln>
              <a:solidFill>
                <a:srgbClr val="4472C4">
                  <a:lumMod val="75000"/>
                </a:srgbClr>
              </a:solidFill>
              <a:effectLst/>
              <a:uLnTx/>
              <a:uFillTx/>
              <a:latin typeface="Calibri" panose="020F0502020204030204" pitchFamily="34" charset="0"/>
              <a:cs typeface="+mj-cs"/>
            </a:endParaRPr>
          </a:p>
        </p:txBody>
      </p:sp>
      <p:pic>
        <p:nvPicPr>
          <p:cNvPr id="3" name="Εικόνα 2">
            <a:extLst>
              <a:ext uri="{FF2B5EF4-FFF2-40B4-BE49-F238E27FC236}">
                <a16:creationId xmlns:a16="http://schemas.microsoft.com/office/drawing/2014/main" id="{0DBA446F-858B-2B1C-CDDE-6BA0B4541C27}"/>
              </a:ext>
            </a:extLst>
          </p:cNvPr>
          <p:cNvPicPr>
            <a:picLocks noChangeAspect="1"/>
          </p:cNvPicPr>
          <p:nvPr/>
        </p:nvPicPr>
        <p:blipFill>
          <a:blip r:embed="rId3"/>
          <a:stretch>
            <a:fillRect/>
          </a:stretch>
        </p:blipFill>
        <p:spPr>
          <a:xfrm>
            <a:off x="2244364" y="2126434"/>
            <a:ext cx="7703271" cy="4579166"/>
          </a:xfrm>
          <a:prstGeom prst="rect">
            <a:avLst/>
          </a:prstGeom>
        </p:spPr>
      </p:pic>
      <p:sp>
        <p:nvSpPr>
          <p:cNvPr id="7" name="TextBox 6">
            <a:extLst>
              <a:ext uri="{FF2B5EF4-FFF2-40B4-BE49-F238E27FC236}">
                <a16:creationId xmlns:a16="http://schemas.microsoft.com/office/drawing/2014/main" id="{6F674E7C-62CC-29B6-699F-A7EB72F9DA1B}"/>
              </a:ext>
            </a:extLst>
          </p:cNvPr>
          <p:cNvSpPr txBox="1"/>
          <p:nvPr/>
        </p:nvSpPr>
        <p:spPr>
          <a:xfrm>
            <a:off x="0" y="878034"/>
            <a:ext cx="12192000" cy="968278"/>
          </a:xfrm>
          <a:prstGeom prst="rect">
            <a:avLst/>
          </a:prstGeom>
          <a:noFill/>
        </p:spPr>
        <p:txBody>
          <a:bodyPr wrap="square">
            <a:spAutoFit/>
          </a:bodyPr>
          <a:lstStyle/>
          <a:p>
            <a:pPr algn="ctr">
              <a:lnSpc>
                <a:spcPct val="107000"/>
              </a:lnSpc>
              <a:spcAft>
                <a:spcPts val="800"/>
              </a:spcAft>
            </a:pPr>
            <a:r>
              <a:rPr lang="el-GR" sz="1800" b="1" dirty="0">
                <a:solidFill>
                  <a:srgbClr val="144E8C"/>
                </a:solidFill>
                <a:effectLst/>
                <a:latin typeface="Calibri" panose="020F0502020204030204" pitchFamily="34" charset="0"/>
                <a:ea typeface="Calibri" panose="020F0502020204030204" pitchFamily="34" charset="0"/>
                <a:cs typeface="Calibri" panose="020F0502020204030204" pitchFamily="34" charset="0"/>
              </a:rPr>
              <a:t>Δράμα, 15-16/05/2024</a:t>
            </a:r>
            <a:br>
              <a:rPr lang="el-GR" sz="1800" b="1" dirty="0">
                <a:solidFill>
                  <a:srgbClr val="144E8C"/>
                </a:solidFill>
                <a:effectLst/>
                <a:latin typeface="Calibri" panose="020F0502020204030204" pitchFamily="34" charset="0"/>
                <a:ea typeface="Calibri" panose="020F0502020204030204" pitchFamily="34" charset="0"/>
                <a:cs typeface="Calibri" panose="020F0502020204030204" pitchFamily="34" charset="0"/>
              </a:rPr>
            </a:br>
            <a:r>
              <a:rPr lang="el-GR" sz="1800" dirty="0">
                <a:solidFill>
                  <a:srgbClr val="144E8C"/>
                </a:solidFill>
                <a:effectLst/>
                <a:latin typeface="Calibri" panose="020F0502020204030204" pitchFamily="34" charset="0"/>
                <a:ea typeface="Calibri" panose="020F0502020204030204" pitchFamily="34" charset="0"/>
                <a:cs typeface="Calibri" panose="020F0502020204030204" pitchFamily="34" charset="0"/>
              </a:rPr>
              <a:t>Τεχνική Συνάντηση Αστικών Αρχών Περιφέρειας Ηπείρου με το Δήμο Δράμας – αναφέρεται ως καλή πρακτικών Δικτύωσης Αστικών Αρχών σε διαπεριφερειακό επίπεδο.</a:t>
            </a:r>
            <a:endParaRPr lang="el-GR" sz="1800" dirty="0">
              <a:solidFill>
                <a:srgbClr val="144E8C"/>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70867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par>
                                <p:cTn id="8" presetID="5" presetClass="entr" presetSubtype="10" fill="hold" grpId="0" nodeType="withEffect" nodePh="1">
                                  <p:stCondLst>
                                    <p:cond delay="0"/>
                                  </p:stCondLst>
                                  <p:endCondLst>
                                    <p:cond evt="begin" delay="0">
                                      <p:tn val="8"/>
                                    </p:cond>
                                  </p:endCondLst>
                                  <p:childTnLst>
                                    <p:set>
                                      <p:cBhvr>
                                        <p:cTn id="9" dur="1" fill="hold">
                                          <p:stCondLst>
                                            <p:cond delay="0"/>
                                          </p:stCondLst>
                                        </p:cTn>
                                        <p:tgtEl>
                                          <p:spTgt spid="8"/>
                                        </p:tgtEl>
                                        <p:attrNameLst>
                                          <p:attrName>style.visibility</p:attrName>
                                        </p:attrNameLst>
                                      </p:cBhvr>
                                      <p:to>
                                        <p:strVal val="visible"/>
                                      </p:to>
                                    </p:set>
                                    <p:animEffect transition="in" filter="checkerboard(across)">
                                      <p:cBhvr>
                                        <p:cTn id="10" dur="500"/>
                                        <p:tgtEl>
                                          <p:spTgt spid="8"/>
                                        </p:tgtEl>
                                      </p:cBhvr>
                                    </p:animEffect>
                                  </p:childTnLst>
                                </p:cTn>
                              </p:par>
                              <p:par>
                                <p:cTn id="11" presetID="5" presetClass="entr" presetSubtype="10" fill="hold" nodeType="with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checkerboard(across)">
                                      <p:cBhvr>
                                        <p:cTn id="13" dur="500"/>
                                        <p:tgtEl>
                                          <p:spTgt spid="3"/>
                                        </p:tgtEl>
                                      </p:cBhvr>
                                    </p:animEffect>
                                  </p:childTnLst>
                                </p:cTn>
                              </p:par>
                              <p:par>
                                <p:cTn id="14" presetID="5" presetClass="entr" presetSubtype="10" fill="hold" grpId="0"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checkerboard(across)">
                                      <p:cBhvr>
                                        <p:cTn id="1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7" grpId="0"/>
    </p:bldLst>
  </p:timing>
</p:sld>
</file>

<file path=ppt/slides/slide6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Τίτλος 1">
            <a:extLst>
              <a:ext uri="{FF2B5EF4-FFF2-40B4-BE49-F238E27FC236}">
                <a16:creationId xmlns:a16="http://schemas.microsoft.com/office/drawing/2014/main" id="{FA6415E9-A214-B7CC-44BA-A79C4E0127D4}"/>
              </a:ext>
            </a:extLst>
          </p:cNvPr>
          <p:cNvSpPr txBox="1">
            <a:spLocks/>
          </p:cNvSpPr>
          <p:nvPr/>
        </p:nvSpPr>
        <p:spPr>
          <a:xfrm>
            <a:off x="0" y="0"/>
            <a:ext cx="12192000" cy="59791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rgbClr val="19BEDE"/>
                </a:solidFill>
                <a:latin typeface="Trebuchet MS" panose="020B0603020202020204" pitchFamily="34" charset="0"/>
                <a:ea typeface="+mj-ea"/>
                <a:cs typeface="+mj-cs"/>
              </a:defRPr>
            </a:lvl1pPr>
          </a:lstStyle>
          <a:p>
            <a:pPr algn="ctr">
              <a:lnSpc>
                <a:spcPct val="150000"/>
              </a:lnSpc>
              <a:tabLst>
                <a:tab pos="714375" algn="l"/>
              </a:tabLst>
              <a:defRPr/>
            </a:pPr>
            <a:r>
              <a:rPr lang="el-GR" sz="3200" b="1" dirty="0" err="1">
                <a:solidFill>
                  <a:schemeClr val="accent1">
                    <a:lumMod val="75000"/>
                  </a:schemeClr>
                </a:solidFill>
                <a:latin typeface="+mn-lt"/>
              </a:rPr>
              <a:t>ΟΧΕ</a:t>
            </a:r>
            <a:r>
              <a:rPr lang="el-GR" sz="3200" b="1" dirty="0">
                <a:solidFill>
                  <a:schemeClr val="accent1">
                    <a:lumMod val="75000"/>
                  </a:schemeClr>
                </a:solidFill>
                <a:latin typeface="+mn-lt"/>
              </a:rPr>
              <a:t> «Πολιτιστικής – Τουριστικής Διαδρομής Εγνατίας Οδού»</a:t>
            </a:r>
          </a:p>
        </p:txBody>
      </p:sp>
      <p:pic>
        <p:nvPicPr>
          <p:cNvPr id="2" name="Εικόνα 1">
            <a:extLst>
              <a:ext uri="{FF2B5EF4-FFF2-40B4-BE49-F238E27FC236}">
                <a16:creationId xmlns:a16="http://schemas.microsoft.com/office/drawing/2014/main" id="{1BB23103-056E-6B51-97C7-E4FBFF3BCED9}"/>
              </a:ext>
            </a:extLst>
          </p:cNvPr>
          <p:cNvPicPr>
            <a:picLocks noChangeAspect="1"/>
          </p:cNvPicPr>
          <p:nvPr/>
        </p:nvPicPr>
        <p:blipFill>
          <a:blip r:embed="rId2"/>
          <a:stretch>
            <a:fillRect/>
          </a:stretch>
        </p:blipFill>
        <p:spPr>
          <a:xfrm>
            <a:off x="1599446" y="597912"/>
            <a:ext cx="8993107" cy="6260088"/>
          </a:xfrm>
          <a:prstGeom prst="rect">
            <a:avLst/>
          </a:prstGeom>
        </p:spPr>
      </p:pic>
    </p:spTree>
    <p:extLst>
      <p:ext uri="{BB962C8B-B14F-4D97-AF65-F5344CB8AC3E}">
        <p14:creationId xmlns:p14="http://schemas.microsoft.com/office/powerpoint/2010/main" val="622524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Τίτλος 1">
            <a:extLst>
              <a:ext uri="{FF2B5EF4-FFF2-40B4-BE49-F238E27FC236}">
                <a16:creationId xmlns:a16="http://schemas.microsoft.com/office/drawing/2014/main" id="{FA6415E9-A214-B7CC-44BA-A79C4E0127D4}"/>
              </a:ext>
            </a:extLst>
          </p:cNvPr>
          <p:cNvSpPr txBox="1">
            <a:spLocks/>
          </p:cNvSpPr>
          <p:nvPr/>
        </p:nvSpPr>
        <p:spPr>
          <a:xfrm>
            <a:off x="0" y="0"/>
            <a:ext cx="12192000" cy="59791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rgbClr val="19BEDE"/>
                </a:solidFill>
                <a:latin typeface="Trebuchet MS" panose="020B0603020202020204" pitchFamily="34" charset="0"/>
                <a:ea typeface="+mj-ea"/>
                <a:cs typeface="+mj-cs"/>
              </a:defRPr>
            </a:lvl1pPr>
          </a:lstStyle>
          <a:p>
            <a:pPr algn="ctr">
              <a:lnSpc>
                <a:spcPct val="150000"/>
              </a:lnSpc>
              <a:tabLst>
                <a:tab pos="714375" algn="l"/>
              </a:tabLst>
              <a:defRPr/>
            </a:pPr>
            <a:r>
              <a:rPr lang="el-GR" sz="3200" b="1" dirty="0">
                <a:solidFill>
                  <a:schemeClr val="accent1">
                    <a:lumMod val="75000"/>
                  </a:schemeClr>
                </a:solidFill>
                <a:latin typeface="+mn-lt"/>
              </a:rPr>
              <a:t>Μελέτες Εμπειρογνωμοσύνες Εξειδίκευσης</a:t>
            </a:r>
          </a:p>
        </p:txBody>
      </p:sp>
      <p:sp>
        <p:nvSpPr>
          <p:cNvPr id="6" name="TextBox 5">
            <a:extLst>
              <a:ext uri="{FF2B5EF4-FFF2-40B4-BE49-F238E27FC236}">
                <a16:creationId xmlns:a16="http://schemas.microsoft.com/office/drawing/2014/main" id="{090AE6D1-7919-E33B-7F58-6FC5A532D269}"/>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defRPr/>
            </a:pPr>
            <a:r>
              <a:rPr lang="el-GR" sz="2600" b="0" dirty="0">
                <a:solidFill>
                  <a:schemeClr val="accent1">
                    <a:lumMod val="75000"/>
                  </a:schemeClr>
                </a:solidFill>
              </a:rPr>
              <a:t>Εκπόνηση της </a:t>
            </a:r>
            <a:r>
              <a:rPr lang="el-GR" sz="2600" b="0" dirty="0" err="1">
                <a:solidFill>
                  <a:schemeClr val="accent1">
                    <a:lumMod val="75000"/>
                  </a:schemeClr>
                </a:solidFill>
              </a:rPr>
              <a:t>ΟΧΕ</a:t>
            </a:r>
            <a:r>
              <a:rPr lang="el-GR" sz="2600" b="0" dirty="0">
                <a:solidFill>
                  <a:schemeClr val="accent1">
                    <a:lumMod val="75000"/>
                  </a:schemeClr>
                </a:solidFill>
              </a:rPr>
              <a:t> </a:t>
            </a:r>
            <a:r>
              <a:rPr lang="el-GR" sz="2600" dirty="0">
                <a:solidFill>
                  <a:schemeClr val="accent1">
                    <a:lumMod val="75000"/>
                  </a:schemeClr>
                </a:solidFill>
              </a:rPr>
              <a:t>«Περιβάλλοντος–Τουρισμού Οροσειράς Ροδόπης και Ποταμού Νέστου»</a:t>
            </a:r>
            <a:r>
              <a:rPr lang="el-GR" sz="2600" b="0" dirty="0">
                <a:solidFill>
                  <a:schemeClr val="accent1">
                    <a:lumMod val="75000"/>
                  </a:schemeClr>
                </a:solidFill>
              </a:rPr>
              <a:t>.</a:t>
            </a:r>
            <a:endParaRPr lang="en-US" sz="2600" b="0" dirty="0">
              <a:solidFill>
                <a:schemeClr val="accent1">
                  <a:lumMod val="75000"/>
                </a:schemeClr>
              </a:solidFill>
            </a:endParaRPr>
          </a:p>
          <a:p>
            <a:pPr algn="just">
              <a:lnSpc>
                <a:spcPct val="150000"/>
              </a:lnSpc>
              <a:defRPr/>
            </a:pPr>
            <a:r>
              <a:rPr lang="el-GR" sz="2600">
                <a:solidFill>
                  <a:srgbClr val="FF0000"/>
                </a:solidFill>
              </a:rPr>
              <a:t>03</a:t>
            </a:r>
            <a:r>
              <a:rPr lang="el-GR" sz="2600">
                <a:solidFill>
                  <a:schemeClr val="accent1">
                    <a:lumMod val="75000"/>
                  </a:schemeClr>
                </a:solidFill>
              </a:rPr>
              <a:t>-06-2024 </a:t>
            </a:r>
            <a:r>
              <a:rPr lang="el-GR" sz="2600" dirty="0">
                <a:solidFill>
                  <a:schemeClr val="accent1">
                    <a:lumMod val="75000"/>
                  </a:schemeClr>
                </a:solidFill>
              </a:rPr>
              <a:t>Υπογραφή σύμβασης</a:t>
            </a:r>
          </a:p>
          <a:p>
            <a:pPr algn="just">
              <a:lnSpc>
                <a:spcPct val="150000"/>
              </a:lnSpc>
              <a:defRPr/>
            </a:pPr>
            <a:r>
              <a:rPr lang="el-GR" sz="2600" b="0" dirty="0">
                <a:solidFill>
                  <a:schemeClr val="accent1">
                    <a:lumMod val="75000"/>
                  </a:schemeClr>
                </a:solidFill>
              </a:rPr>
              <a:t>Το αντικείμενο της Σύμβασης αφορά στην προώθηση της Ολοκληρωμένης Χωρικής Επένδυσης για τη Ζώνη της Οροσειράς Ροδόπης και του Ποταμού Νέστου, ο οποίος ως σημαντικός αναπτυξιακός πόρος χρειάζεται ενίσχυση και υποστήριξη. </a:t>
            </a:r>
          </a:p>
        </p:txBody>
      </p:sp>
    </p:spTree>
    <p:extLst>
      <p:ext uri="{BB962C8B-B14F-4D97-AF65-F5344CB8AC3E}">
        <p14:creationId xmlns:p14="http://schemas.microsoft.com/office/powerpoint/2010/main" val="447980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checkerboard(across)">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6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Τίτλος 1">
            <a:extLst>
              <a:ext uri="{FF2B5EF4-FFF2-40B4-BE49-F238E27FC236}">
                <a16:creationId xmlns:a16="http://schemas.microsoft.com/office/drawing/2014/main" id="{FA6415E9-A214-B7CC-44BA-A79C4E0127D4}"/>
              </a:ext>
            </a:extLst>
          </p:cNvPr>
          <p:cNvSpPr txBox="1">
            <a:spLocks/>
          </p:cNvSpPr>
          <p:nvPr/>
        </p:nvSpPr>
        <p:spPr>
          <a:xfrm>
            <a:off x="0" y="-1"/>
            <a:ext cx="12192000" cy="13811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rgbClr val="19BEDE"/>
                </a:solidFill>
                <a:latin typeface="Trebuchet MS" panose="020B0603020202020204" pitchFamily="34" charset="0"/>
                <a:ea typeface="+mj-ea"/>
                <a:cs typeface="+mj-cs"/>
              </a:defRPr>
            </a:lvl1pPr>
          </a:lstStyle>
          <a:p>
            <a:pPr algn="ctr">
              <a:lnSpc>
                <a:spcPct val="100000"/>
              </a:lnSpc>
              <a:tabLst>
                <a:tab pos="714375" algn="l"/>
              </a:tabLst>
              <a:defRPr/>
            </a:pPr>
            <a:r>
              <a:rPr lang="el-GR" sz="3200" b="1" dirty="0">
                <a:solidFill>
                  <a:schemeClr val="accent1">
                    <a:lumMod val="75000"/>
                  </a:schemeClr>
                </a:solidFill>
                <a:latin typeface="+mn-lt"/>
              </a:rPr>
              <a:t>Ενδεικτική Περιοχή Παρέμβασης </a:t>
            </a:r>
            <a:r>
              <a:rPr lang="el-GR" sz="3200" b="1" dirty="0" err="1">
                <a:solidFill>
                  <a:schemeClr val="accent1">
                    <a:lumMod val="75000"/>
                  </a:schemeClr>
                </a:solidFill>
                <a:latin typeface="+mn-lt"/>
              </a:rPr>
              <a:t>ΟΧΕ</a:t>
            </a:r>
            <a:r>
              <a:rPr lang="el-GR" sz="3200" b="1" dirty="0">
                <a:solidFill>
                  <a:schemeClr val="accent1">
                    <a:lumMod val="75000"/>
                  </a:schemeClr>
                </a:solidFill>
                <a:latin typeface="+mn-lt"/>
              </a:rPr>
              <a:t> «Περιβάλλοντος–Τουρισμού Οροσειράς Ροδόπης και Ποταμού Νέστου»</a:t>
            </a:r>
          </a:p>
        </p:txBody>
      </p:sp>
      <p:sp>
        <p:nvSpPr>
          <p:cNvPr id="6" name="TextBox 5">
            <a:extLst>
              <a:ext uri="{FF2B5EF4-FFF2-40B4-BE49-F238E27FC236}">
                <a16:creationId xmlns:a16="http://schemas.microsoft.com/office/drawing/2014/main" id="{090AE6D1-7919-E33B-7F58-6FC5A532D269}"/>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endParaRPr lang="el-GR" sz="2600" b="0" dirty="0">
              <a:solidFill>
                <a:schemeClr val="accent1">
                  <a:lumMod val="75000"/>
                </a:schemeClr>
              </a:solidFill>
            </a:endParaRPr>
          </a:p>
        </p:txBody>
      </p:sp>
      <p:pic>
        <p:nvPicPr>
          <p:cNvPr id="2" name="Εικόνα 1" descr="Εικόνα που περιέχει κείμενο, στιγμιότυπο οθόνης, λογισμικό, χάρτης&#10;&#10;Περιγραφή που δημιουργήθηκε αυτόματα">
            <a:extLst>
              <a:ext uri="{FF2B5EF4-FFF2-40B4-BE49-F238E27FC236}">
                <a16:creationId xmlns:a16="http://schemas.microsoft.com/office/drawing/2014/main" id="{C52F33CE-B718-42D0-E89F-64F7899D338F}"/>
              </a:ext>
            </a:extLst>
          </p:cNvPr>
          <p:cNvPicPr>
            <a:picLocks noChangeAspect="1"/>
          </p:cNvPicPr>
          <p:nvPr/>
        </p:nvPicPr>
        <p:blipFill rotWithShape="1">
          <a:blip r:embed="rId2"/>
          <a:srcRect l="16354" t="18031" r="32055" b="26801"/>
          <a:stretch/>
        </p:blipFill>
        <p:spPr bwMode="auto">
          <a:xfrm>
            <a:off x="1641685" y="1381124"/>
            <a:ext cx="8908630" cy="535813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760712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par>
                                <p:cTn id="8" presetID="5" presetClass="entr" presetSubtype="10" fill="hold" grpId="0" nodeType="withEffect" nodePh="1">
                                  <p:stCondLst>
                                    <p:cond delay="0"/>
                                  </p:stCondLst>
                                  <p:endCondLst>
                                    <p:cond evt="begin" delay="0">
                                      <p:tn val="8"/>
                                    </p:cond>
                                  </p:endCondLst>
                                  <p:childTnLst>
                                    <p:set>
                                      <p:cBhvr>
                                        <p:cTn id="9" dur="1" fill="hold">
                                          <p:stCondLst>
                                            <p:cond delay="0"/>
                                          </p:stCondLst>
                                        </p:cTn>
                                        <p:tgtEl>
                                          <p:spTgt spid="6"/>
                                        </p:tgtEl>
                                        <p:attrNameLst>
                                          <p:attrName>style.visibility</p:attrName>
                                        </p:attrNameLst>
                                      </p:cBhvr>
                                      <p:to>
                                        <p:strVal val="visible"/>
                                      </p:to>
                                    </p:set>
                                    <p:animEffect transition="in" filter="checkerboard(across)">
                                      <p:cBhvr>
                                        <p:cTn id="10" dur="500"/>
                                        <p:tgtEl>
                                          <p:spTgt spid="6"/>
                                        </p:tgtEl>
                                      </p:cBhvr>
                                    </p:animEffect>
                                  </p:childTnLst>
                                </p:cTn>
                              </p:par>
                              <p:par>
                                <p:cTn id="11" presetID="5" presetClass="entr" presetSubtype="10" fill="hold" nodeType="with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checkerboard(across)">
                                      <p:cBhvr>
                                        <p:cTn id="1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6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Τίτλος 1">
            <a:extLst>
              <a:ext uri="{FF2B5EF4-FFF2-40B4-BE49-F238E27FC236}">
                <a16:creationId xmlns:a16="http://schemas.microsoft.com/office/drawing/2014/main" id="{FA6415E9-A214-B7CC-44BA-A79C4E0127D4}"/>
              </a:ext>
            </a:extLst>
          </p:cNvPr>
          <p:cNvSpPr txBox="1">
            <a:spLocks/>
          </p:cNvSpPr>
          <p:nvPr/>
        </p:nvSpPr>
        <p:spPr>
          <a:xfrm>
            <a:off x="0" y="-1"/>
            <a:ext cx="12192000" cy="13811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rgbClr val="19BEDE"/>
                </a:solidFill>
                <a:latin typeface="Trebuchet MS" panose="020B0603020202020204" pitchFamily="34" charset="0"/>
                <a:ea typeface="+mj-ea"/>
                <a:cs typeface="+mj-cs"/>
              </a:defRPr>
            </a:lvl1pPr>
          </a:lstStyle>
          <a:p>
            <a:pPr algn="ctr">
              <a:lnSpc>
                <a:spcPct val="100000"/>
              </a:lnSpc>
              <a:tabLst>
                <a:tab pos="714375" algn="l"/>
              </a:tabLst>
              <a:defRPr/>
            </a:pPr>
            <a:r>
              <a:rPr lang="el-GR" sz="3200" b="1" dirty="0" err="1">
                <a:solidFill>
                  <a:schemeClr val="accent1">
                    <a:lumMod val="75000"/>
                  </a:schemeClr>
                </a:solidFill>
                <a:latin typeface="+mn-lt"/>
              </a:rPr>
              <a:t>ΟΧΕ</a:t>
            </a:r>
            <a:r>
              <a:rPr lang="el-GR" sz="3200" b="1" dirty="0">
                <a:solidFill>
                  <a:schemeClr val="accent1">
                    <a:lumMod val="75000"/>
                  </a:schemeClr>
                </a:solidFill>
                <a:latin typeface="+mn-lt"/>
              </a:rPr>
              <a:t> «Περιβάλλοντος–Τουρισμού Οροσειράς Ροδόπης και Ποταμού Νέστου»</a:t>
            </a:r>
          </a:p>
        </p:txBody>
      </p:sp>
      <p:sp>
        <p:nvSpPr>
          <p:cNvPr id="6" name="TextBox 5">
            <a:extLst>
              <a:ext uri="{FF2B5EF4-FFF2-40B4-BE49-F238E27FC236}">
                <a16:creationId xmlns:a16="http://schemas.microsoft.com/office/drawing/2014/main" id="{090AE6D1-7919-E33B-7F58-6FC5A532D269}"/>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endParaRPr lang="el-GR" sz="2600" b="0" dirty="0">
              <a:solidFill>
                <a:schemeClr val="accent1">
                  <a:lumMod val="75000"/>
                </a:schemeClr>
              </a:solidFill>
            </a:endParaRPr>
          </a:p>
        </p:txBody>
      </p:sp>
      <p:pic>
        <p:nvPicPr>
          <p:cNvPr id="5" name="Εικόνα 4">
            <a:extLst>
              <a:ext uri="{FF2B5EF4-FFF2-40B4-BE49-F238E27FC236}">
                <a16:creationId xmlns:a16="http://schemas.microsoft.com/office/drawing/2014/main" id="{06AC7032-67C1-783B-2D4A-1A3092DD2331}"/>
              </a:ext>
            </a:extLst>
          </p:cNvPr>
          <p:cNvPicPr>
            <a:picLocks noChangeAspect="1"/>
          </p:cNvPicPr>
          <p:nvPr/>
        </p:nvPicPr>
        <p:blipFill rotWithShape="1">
          <a:blip r:embed="rId2"/>
          <a:srcRect l="23517" t="27071" r="23484" b="19326"/>
          <a:stretch/>
        </p:blipFill>
        <p:spPr>
          <a:xfrm>
            <a:off x="86937" y="4282380"/>
            <a:ext cx="4036291" cy="2296273"/>
          </a:xfrm>
          <a:prstGeom prst="rect">
            <a:avLst/>
          </a:prstGeom>
        </p:spPr>
      </p:pic>
      <p:pic>
        <p:nvPicPr>
          <p:cNvPr id="7" name="Εικόνα 6">
            <a:extLst>
              <a:ext uri="{FF2B5EF4-FFF2-40B4-BE49-F238E27FC236}">
                <a16:creationId xmlns:a16="http://schemas.microsoft.com/office/drawing/2014/main" id="{117A07E4-4EE4-F2C5-9086-F2071155512C}"/>
              </a:ext>
            </a:extLst>
          </p:cNvPr>
          <p:cNvPicPr>
            <a:picLocks noChangeAspect="1"/>
          </p:cNvPicPr>
          <p:nvPr/>
        </p:nvPicPr>
        <p:blipFill>
          <a:blip r:embed="rId3"/>
          <a:stretch>
            <a:fillRect/>
          </a:stretch>
        </p:blipFill>
        <p:spPr>
          <a:xfrm>
            <a:off x="6721806" y="4219283"/>
            <a:ext cx="5383257" cy="2422466"/>
          </a:xfrm>
          <a:prstGeom prst="rect">
            <a:avLst/>
          </a:prstGeom>
        </p:spPr>
      </p:pic>
      <p:pic>
        <p:nvPicPr>
          <p:cNvPr id="11" name="Εικόνα 10">
            <a:extLst>
              <a:ext uri="{FF2B5EF4-FFF2-40B4-BE49-F238E27FC236}">
                <a16:creationId xmlns:a16="http://schemas.microsoft.com/office/drawing/2014/main" id="{5C7F1B75-8F1B-335E-448E-EE6826DAD0AE}"/>
              </a:ext>
            </a:extLst>
          </p:cNvPr>
          <p:cNvPicPr>
            <a:picLocks noChangeAspect="1"/>
          </p:cNvPicPr>
          <p:nvPr/>
        </p:nvPicPr>
        <p:blipFill rotWithShape="1">
          <a:blip r:embed="rId4"/>
          <a:srcRect l="18637" t="54007" b="10616"/>
          <a:stretch/>
        </p:blipFill>
        <p:spPr>
          <a:xfrm>
            <a:off x="86937" y="1230998"/>
            <a:ext cx="12037760" cy="2944149"/>
          </a:xfrm>
          <a:prstGeom prst="rect">
            <a:avLst/>
          </a:prstGeom>
        </p:spPr>
      </p:pic>
    </p:spTree>
    <p:extLst>
      <p:ext uri="{BB962C8B-B14F-4D97-AF65-F5344CB8AC3E}">
        <p14:creationId xmlns:p14="http://schemas.microsoft.com/office/powerpoint/2010/main" val="3606816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par>
                                <p:cTn id="8" presetID="5" presetClass="entr" presetSubtype="10" fill="hold" grpId="0" nodeType="withEffect" nodePh="1">
                                  <p:stCondLst>
                                    <p:cond delay="0"/>
                                  </p:stCondLst>
                                  <p:endCondLst>
                                    <p:cond evt="begin" delay="0">
                                      <p:tn val="8"/>
                                    </p:cond>
                                  </p:endCondLst>
                                  <p:childTnLst>
                                    <p:set>
                                      <p:cBhvr>
                                        <p:cTn id="9" dur="1" fill="hold">
                                          <p:stCondLst>
                                            <p:cond delay="0"/>
                                          </p:stCondLst>
                                        </p:cTn>
                                        <p:tgtEl>
                                          <p:spTgt spid="6"/>
                                        </p:tgtEl>
                                        <p:attrNameLst>
                                          <p:attrName>style.visibility</p:attrName>
                                        </p:attrNameLst>
                                      </p:cBhvr>
                                      <p:to>
                                        <p:strVal val="visible"/>
                                      </p:to>
                                    </p:set>
                                    <p:animEffect transition="in" filter="checkerboard(across)">
                                      <p:cBhvr>
                                        <p:cTn id="10" dur="500"/>
                                        <p:tgtEl>
                                          <p:spTgt spid="6"/>
                                        </p:tgtEl>
                                      </p:cBhvr>
                                    </p:animEffect>
                                  </p:childTnLst>
                                </p:cTn>
                              </p:par>
                              <p:par>
                                <p:cTn id="11" presetID="5" presetClass="entr" presetSubtype="1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checkerboard(across)">
                                      <p:cBhvr>
                                        <p:cTn id="13" dur="500"/>
                                        <p:tgtEl>
                                          <p:spTgt spid="5"/>
                                        </p:tgtEl>
                                      </p:cBhvr>
                                    </p:animEffect>
                                  </p:childTnLst>
                                </p:cTn>
                              </p:par>
                              <p:par>
                                <p:cTn id="14" presetID="5" presetClass="entr" presetSubtype="10" fill="hold"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checkerboard(across)">
                                      <p:cBhvr>
                                        <p:cTn id="16" dur="500"/>
                                        <p:tgtEl>
                                          <p:spTgt spid="7"/>
                                        </p:tgtEl>
                                      </p:cBhvr>
                                    </p:animEffect>
                                  </p:childTnLst>
                                </p:cTn>
                              </p:par>
                              <p:par>
                                <p:cTn id="17" presetID="5" presetClass="entr" presetSubtype="10" fill="hold" nodeType="with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checkerboard(across)">
                                      <p:cBhvr>
                                        <p:cTn id="19"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6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Τίτλος 1">
            <a:extLst>
              <a:ext uri="{FF2B5EF4-FFF2-40B4-BE49-F238E27FC236}">
                <a16:creationId xmlns:a16="http://schemas.microsoft.com/office/drawing/2014/main" id="{FA6415E9-A214-B7CC-44BA-A79C4E0127D4}"/>
              </a:ext>
            </a:extLst>
          </p:cNvPr>
          <p:cNvSpPr txBox="1">
            <a:spLocks/>
          </p:cNvSpPr>
          <p:nvPr/>
        </p:nvSpPr>
        <p:spPr>
          <a:xfrm>
            <a:off x="0" y="-1"/>
            <a:ext cx="12192000" cy="13811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rgbClr val="19BEDE"/>
                </a:solidFill>
                <a:latin typeface="Trebuchet MS" panose="020B0603020202020204" pitchFamily="34" charset="0"/>
                <a:ea typeface="+mj-ea"/>
                <a:cs typeface="+mj-cs"/>
              </a:defRPr>
            </a:lvl1pPr>
          </a:lstStyle>
          <a:p>
            <a:pPr algn="ctr">
              <a:lnSpc>
                <a:spcPct val="100000"/>
              </a:lnSpc>
              <a:tabLst>
                <a:tab pos="714375" algn="l"/>
              </a:tabLst>
              <a:defRPr/>
            </a:pPr>
            <a:r>
              <a:rPr lang="el-GR" sz="3200" b="1" dirty="0" err="1">
                <a:solidFill>
                  <a:schemeClr val="accent1">
                    <a:lumMod val="75000"/>
                  </a:schemeClr>
                </a:solidFill>
                <a:latin typeface="+mn-lt"/>
              </a:rPr>
              <a:t>ΟΧΕ</a:t>
            </a:r>
            <a:r>
              <a:rPr lang="el-GR" sz="3200" b="1" dirty="0">
                <a:solidFill>
                  <a:schemeClr val="accent1">
                    <a:lumMod val="75000"/>
                  </a:schemeClr>
                </a:solidFill>
                <a:latin typeface="+mn-lt"/>
              </a:rPr>
              <a:t> «Περιβάλλοντος–Τουρισμού Οροσειράς Ροδόπης και Ποταμού Νέστου»</a:t>
            </a:r>
          </a:p>
        </p:txBody>
      </p:sp>
      <p:sp>
        <p:nvSpPr>
          <p:cNvPr id="6" name="TextBox 5">
            <a:extLst>
              <a:ext uri="{FF2B5EF4-FFF2-40B4-BE49-F238E27FC236}">
                <a16:creationId xmlns:a16="http://schemas.microsoft.com/office/drawing/2014/main" id="{090AE6D1-7919-E33B-7F58-6FC5A532D269}"/>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endParaRPr lang="el-GR" sz="2600" b="0" dirty="0">
              <a:solidFill>
                <a:schemeClr val="accent1">
                  <a:lumMod val="75000"/>
                </a:schemeClr>
              </a:solidFill>
            </a:endParaRPr>
          </a:p>
        </p:txBody>
      </p:sp>
      <p:pic>
        <p:nvPicPr>
          <p:cNvPr id="13" name="Εικόνα 12">
            <a:extLst>
              <a:ext uri="{FF2B5EF4-FFF2-40B4-BE49-F238E27FC236}">
                <a16:creationId xmlns:a16="http://schemas.microsoft.com/office/drawing/2014/main" id="{7015514D-2EC4-42A1-6A70-E1585AFB0C79}"/>
              </a:ext>
            </a:extLst>
          </p:cNvPr>
          <p:cNvPicPr>
            <a:picLocks noChangeAspect="1"/>
          </p:cNvPicPr>
          <p:nvPr/>
        </p:nvPicPr>
        <p:blipFill rotWithShape="1">
          <a:blip r:embed="rId2"/>
          <a:srcRect l="9243" t="11179" r="14318" b="7340"/>
          <a:stretch/>
        </p:blipFill>
        <p:spPr>
          <a:xfrm>
            <a:off x="73891" y="2293088"/>
            <a:ext cx="5227063" cy="3134165"/>
          </a:xfrm>
          <a:prstGeom prst="rect">
            <a:avLst/>
          </a:prstGeom>
        </p:spPr>
      </p:pic>
      <p:pic>
        <p:nvPicPr>
          <p:cNvPr id="15" name="Εικόνα 14">
            <a:extLst>
              <a:ext uri="{FF2B5EF4-FFF2-40B4-BE49-F238E27FC236}">
                <a16:creationId xmlns:a16="http://schemas.microsoft.com/office/drawing/2014/main" id="{6B579A64-FBA2-C310-8627-B89F27C2056B}"/>
              </a:ext>
            </a:extLst>
          </p:cNvPr>
          <p:cNvPicPr>
            <a:picLocks noChangeAspect="1"/>
          </p:cNvPicPr>
          <p:nvPr/>
        </p:nvPicPr>
        <p:blipFill rotWithShape="1">
          <a:blip r:embed="rId3"/>
          <a:srcRect l="27500" t="11448" r="39166" b="24359"/>
          <a:stretch/>
        </p:blipFill>
        <p:spPr>
          <a:xfrm>
            <a:off x="5300954" y="2293088"/>
            <a:ext cx="3372158" cy="3652948"/>
          </a:xfrm>
          <a:prstGeom prst="rect">
            <a:avLst/>
          </a:prstGeom>
        </p:spPr>
      </p:pic>
      <p:pic>
        <p:nvPicPr>
          <p:cNvPr id="17" name="Εικόνα 16">
            <a:extLst>
              <a:ext uri="{FF2B5EF4-FFF2-40B4-BE49-F238E27FC236}">
                <a16:creationId xmlns:a16="http://schemas.microsoft.com/office/drawing/2014/main" id="{4B6CE2E1-D016-CC52-3BC3-104791C7E5BD}"/>
              </a:ext>
            </a:extLst>
          </p:cNvPr>
          <p:cNvPicPr>
            <a:picLocks noChangeAspect="1"/>
          </p:cNvPicPr>
          <p:nvPr/>
        </p:nvPicPr>
        <p:blipFill rotWithShape="1">
          <a:blip r:embed="rId4"/>
          <a:srcRect l="11667" t="10640" r="33409" b="25253"/>
          <a:stretch/>
        </p:blipFill>
        <p:spPr>
          <a:xfrm>
            <a:off x="8743914" y="2293088"/>
            <a:ext cx="3568205" cy="2342711"/>
          </a:xfrm>
          <a:prstGeom prst="rect">
            <a:avLst/>
          </a:prstGeom>
        </p:spPr>
      </p:pic>
    </p:spTree>
    <p:extLst>
      <p:ext uri="{BB962C8B-B14F-4D97-AF65-F5344CB8AC3E}">
        <p14:creationId xmlns:p14="http://schemas.microsoft.com/office/powerpoint/2010/main" val="517257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par>
                                <p:cTn id="8" presetID="5" presetClass="entr" presetSubtype="10"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checkerboard(across)">
                                      <p:cBhvr>
                                        <p:cTn id="10" dur="500"/>
                                        <p:tgtEl>
                                          <p:spTgt spid="13"/>
                                        </p:tgtEl>
                                      </p:cBhvr>
                                    </p:animEffect>
                                  </p:childTnLst>
                                </p:cTn>
                              </p:par>
                              <p:par>
                                <p:cTn id="11" presetID="5" presetClass="entr" presetSubtype="10" fill="hold"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checkerboard(across)">
                                      <p:cBhvr>
                                        <p:cTn id="13" dur="500"/>
                                        <p:tgtEl>
                                          <p:spTgt spid="15"/>
                                        </p:tgtEl>
                                      </p:cBhvr>
                                    </p:animEffect>
                                  </p:childTnLst>
                                </p:cTn>
                              </p:par>
                              <p:par>
                                <p:cTn id="14" presetID="5" presetClass="entr" presetSubtype="10" fill="hold" nodeType="withEffect">
                                  <p:stCondLst>
                                    <p:cond delay="0"/>
                                  </p:stCondLst>
                                  <p:childTnLst>
                                    <p:set>
                                      <p:cBhvr>
                                        <p:cTn id="15" dur="1" fill="hold">
                                          <p:stCondLst>
                                            <p:cond delay="0"/>
                                          </p:stCondLst>
                                        </p:cTn>
                                        <p:tgtEl>
                                          <p:spTgt spid="17"/>
                                        </p:tgtEl>
                                        <p:attrNameLst>
                                          <p:attrName>style.visibility</p:attrName>
                                        </p:attrNameLst>
                                      </p:cBhvr>
                                      <p:to>
                                        <p:strVal val="visible"/>
                                      </p:to>
                                    </p:set>
                                    <p:animEffect transition="in" filter="checkerboard(across)">
                                      <p:cBhvr>
                                        <p:cTn id="16"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90AE6D1-7919-E33B-7F58-6FC5A532D269}"/>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endParaRPr lang="el-GR" sz="2600" b="0" dirty="0">
              <a:solidFill>
                <a:schemeClr val="accent1">
                  <a:lumMod val="75000"/>
                </a:schemeClr>
              </a:solidFill>
            </a:endParaRPr>
          </a:p>
        </p:txBody>
      </p:sp>
      <p:pic>
        <p:nvPicPr>
          <p:cNvPr id="7" name="Εικόνα 6">
            <a:extLst>
              <a:ext uri="{FF2B5EF4-FFF2-40B4-BE49-F238E27FC236}">
                <a16:creationId xmlns:a16="http://schemas.microsoft.com/office/drawing/2014/main" id="{BDFA390F-06AE-18AD-734F-0F95B7E6A3F3}"/>
              </a:ext>
            </a:extLst>
          </p:cNvPr>
          <p:cNvPicPr>
            <a:picLocks noChangeAspect="1"/>
          </p:cNvPicPr>
          <p:nvPr/>
        </p:nvPicPr>
        <p:blipFill rotWithShape="1">
          <a:blip r:embed="rId2"/>
          <a:srcRect l="32031" t="12778" r="35938" b="6528"/>
          <a:stretch/>
        </p:blipFill>
        <p:spPr>
          <a:xfrm>
            <a:off x="57150" y="571500"/>
            <a:ext cx="3905250" cy="5534025"/>
          </a:xfrm>
          <a:prstGeom prst="rect">
            <a:avLst/>
          </a:prstGeom>
        </p:spPr>
      </p:pic>
      <p:pic>
        <p:nvPicPr>
          <p:cNvPr id="8" name="Google Shape;216;p60">
            <a:extLst>
              <a:ext uri="{FF2B5EF4-FFF2-40B4-BE49-F238E27FC236}">
                <a16:creationId xmlns:a16="http://schemas.microsoft.com/office/drawing/2014/main" id="{9137A6E9-2FCE-172B-A406-BCD7E67CB3E6}"/>
              </a:ext>
            </a:extLst>
          </p:cNvPr>
          <p:cNvPicPr preferRelativeResize="0"/>
          <p:nvPr/>
        </p:nvPicPr>
        <p:blipFill rotWithShape="1">
          <a:blip r:embed="rId3">
            <a:alphaModFix/>
          </a:blip>
          <a:srcRect l="3037"/>
          <a:stretch/>
        </p:blipFill>
        <p:spPr>
          <a:xfrm>
            <a:off x="4205287" y="733424"/>
            <a:ext cx="7800976" cy="4657725"/>
          </a:xfrm>
          <a:prstGeom prst="rect">
            <a:avLst/>
          </a:prstGeom>
          <a:noFill/>
          <a:ln>
            <a:noFill/>
          </a:ln>
        </p:spPr>
      </p:pic>
      <p:sp>
        <p:nvSpPr>
          <p:cNvPr id="9" name="Τίτλος 1">
            <a:extLst>
              <a:ext uri="{FF2B5EF4-FFF2-40B4-BE49-F238E27FC236}">
                <a16:creationId xmlns:a16="http://schemas.microsoft.com/office/drawing/2014/main" id="{405384EB-8C05-781D-49C1-F445EDFA3D6C}"/>
              </a:ext>
            </a:extLst>
          </p:cNvPr>
          <p:cNvSpPr>
            <a:spLocks noGrp="1"/>
          </p:cNvSpPr>
          <p:nvPr>
            <p:ph type="title"/>
          </p:nvPr>
        </p:nvSpPr>
        <p:spPr>
          <a:xfrm>
            <a:off x="0" y="6457950"/>
            <a:ext cx="12192000" cy="400050"/>
          </a:xfrm>
        </p:spPr>
        <p:txBody>
          <a:bodyPr>
            <a:normAutofit/>
          </a:bodyPr>
          <a:lstStyle/>
          <a:p>
            <a:pPr algn="ctr"/>
            <a:r>
              <a:rPr lang="en-GB" sz="1800" dirty="0">
                <a:solidFill>
                  <a:srgbClr val="144E8C"/>
                </a:solidFill>
                <a:latin typeface="Calibri" panose="020F0502020204030204" pitchFamily="34" charset="0"/>
                <a:ea typeface="Times New Roman" panose="02020603050405020304" pitchFamily="18" charset="0"/>
                <a:hlinkClick r:id="rId4"/>
              </a:rPr>
              <a:t>https://evrosmeta.gr/#pMvDIiHeMRPU</a:t>
            </a:r>
            <a:r>
              <a:rPr lang="en-GB" sz="1800" dirty="0">
                <a:solidFill>
                  <a:srgbClr val="144E8C"/>
                </a:solidFill>
                <a:latin typeface="Calibri" panose="020F0502020204030204" pitchFamily="34" charset="0"/>
                <a:ea typeface="Times New Roman" panose="02020603050405020304" pitchFamily="18" charset="0"/>
              </a:rPr>
              <a:t> </a:t>
            </a:r>
            <a:endParaRPr lang="el-GR" sz="1800" dirty="0">
              <a:solidFill>
                <a:srgbClr val="144E8C"/>
              </a:solidFill>
            </a:endParaRPr>
          </a:p>
        </p:txBody>
      </p:sp>
    </p:spTree>
    <p:extLst>
      <p:ext uri="{BB962C8B-B14F-4D97-AF65-F5344CB8AC3E}">
        <p14:creationId xmlns:p14="http://schemas.microsoft.com/office/powerpoint/2010/main" val="920499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checkerboard(across)">
                                      <p:cBhvr>
                                        <p:cTn id="10" dur="500"/>
                                        <p:tgtEl>
                                          <p:spTgt spid="9"/>
                                        </p:tgtEl>
                                      </p:cBhvr>
                                    </p:animEffect>
                                  </p:childTnLst>
                                </p:cTn>
                              </p:par>
                              <p:par>
                                <p:cTn id="11" presetID="5" presetClass="entr" presetSubtype="1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checkerboard(across)">
                                      <p:cBhvr>
                                        <p:cTn id="13" dur="500"/>
                                        <p:tgtEl>
                                          <p:spTgt spid="7"/>
                                        </p:tgtEl>
                                      </p:cBhvr>
                                    </p:animEffect>
                                  </p:childTnLst>
                                </p:cTn>
                              </p:par>
                              <p:par>
                                <p:cTn id="14" presetID="5" presetClass="entr" presetSubtype="10" fill="hold"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checkerboard(across)">
                                      <p:cBhvr>
                                        <p:cTn id="1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Lst>
  </p:timing>
</p:sld>
</file>

<file path=ppt/slides/slide6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latin typeface="Calibri" panose="020F0502020204030204" pitchFamily="34" charset="0"/>
              </a:rPr>
              <a:t>Πρόταση Αναθεώρησης του Προγράμματος</a:t>
            </a:r>
            <a:endParaRPr lang="el-GR" sz="3400" dirty="0">
              <a:solidFill>
                <a:srgbClr val="144E8C"/>
              </a:solidFill>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tabLst>
                <a:tab pos="714375" algn="l"/>
              </a:tabLst>
            </a:pPr>
            <a:endParaRPr lang="el-GR" sz="2600" dirty="0">
              <a:highlight>
                <a:srgbClr val="FFFF00"/>
              </a:highlight>
            </a:endParaRPr>
          </a:p>
          <a:p>
            <a:pPr algn="just">
              <a:lnSpc>
                <a:spcPct val="150000"/>
              </a:lnSpc>
              <a:tabLst>
                <a:tab pos="714375" algn="l"/>
              </a:tabLst>
            </a:pPr>
            <a:endParaRPr lang="el-GR" sz="2600" b="0" dirty="0">
              <a:solidFill>
                <a:schemeClr val="accent1">
                  <a:lumMod val="75000"/>
                </a:schemeClr>
              </a:solidFill>
            </a:endParaRPr>
          </a:p>
        </p:txBody>
      </p:sp>
      <p:sp>
        <p:nvSpPr>
          <p:cNvPr id="6" name="TextBox 5">
            <a:extLst>
              <a:ext uri="{FF2B5EF4-FFF2-40B4-BE49-F238E27FC236}">
                <a16:creationId xmlns:a16="http://schemas.microsoft.com/office/drawing/2014/main" id="{FDF057B9-B502-28BB-2BEF-2FEC19183D9C}"/>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defRPr/>
            </a:pPr>
            <a:r>
              <a:rPr lang="el-GR" sz="2600" b="0" dirty="0">
                <a:solidFill>
                  <a:schemeClr val="accent1">
                    <a:lumMod val="75000"/>
                  </a:schemeClr>
                </a:solidFill>
              </a:rPr>
              <a:t>Στις </a:t>
            </a:r>
            <a:r>
              <a:rPr lang="el-GR" sz="2600" dirty="0">
                <a:solidFill>
                  <a:schemeClr val="accent1">
                    <a:lumMod val="75000"/>
                  </a:schemeClr>
                </a:solidFill>
              </a:rPr>
              <a:t>14/02/2024</a:t>
            </a:r>
            <a:r>
              <a:rPr lang="el-GR" sz="2600" b="0" dirty="0">
                <a:solidFill>
                  <a:schemeClr val="accent1">
                    <a:lumMod val="75000"/>
                  </a:schemeClr>
                </a:solidFill>
              </a:rPr>
              <a:t> εγκρίθηκε από την Επιτροπή Παρακολούθησης του ΠεΠ ΑΜΘ 2021-2027 και υποβλήθηκε στην Ευρωπαϊκή Επιτροπή (ΕΕ) η πρόταση 1ης αναθεώρησης του ΠεΠ ΑΜΘ 2021-2027, η οποία μετά και από τη διαβούλευση με της Υπηρεσίες της (ΕΕ) περιλαμβάνει τα κάτωθι σημεία:</a:t>
            </a:r>
          </a:p>
        </p:txBody>
      </p:sp>
    </p:spTree>
    <p:extLst>
      <p:ext uri="{BB962C8B-B14F-4D97-AF65-F5344CB8AC3E}">
        <p14:creationId xmlns:p14="http://schemas.microsoft.com/office/powerpoint/2010/main" val="1208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checkerboard(across)">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6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latin typeface="Calibri" panose="020F0502020204030204" pitchFamily="34" charset="0"/>
              </a:rPr>
              <a:t>Πρόταση Αναθεώρησης του Προγράμματος</a:t>
            </a:r>
            <a:endParaRPr lang="el-GR" sz="3400" dirty="0">
              <a:solidFill>
                <a:srgbClr val="144E8C"/>
              </a:solidFill>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tabLst>
                <a:tab pos="714375" algn="l"/>
              </a:tabLst>
            </a:pPr>
            <a:endParaRPr lang="el-GR" sz="2600" dirty="0">
              <a:highlight>
                <a:srgbClr val="FFFF00"/>
              </a:highlight>
            </a:endParaRPr>
          </a:p>
          <a:p>
            <a:pPr algn="just">
              <a:lnSpc>
                <a:spcPct val="150000"/>
              </a:lnSpc>
              <a:tabLst>
                <a:tab pos="714375" algn="l"/>
              </a:tabLst>
            </a:pPr>
            <a:endParaRPr lang="el-GR" sz="2600" b="0" dirty="0">
              <a:solidFill>
                <a:schemeClr val="accent1">
                  <a:lumMod val="75000"/>
                </a:schemeClr>
              </a:solidFill>
            </a:endParaRPr>
          </a:p>
        </p:txBody>
      </p:sp>
      <p:sp>
        <p:nvSpPr>
          <p:cNvPr id="6" name="TextBox 5">
            <a:extLst>
              <a:ext uri="{FF2B5EF4-FFF2-40B4-BE49-F238E27FC236}">
                <a16:creationId xmlns:a16="http://schemas.microsoft.com/office/drawing/2014/main" id="{FDF057B9-B502-28BB-2BEF-2FEC19183D9C}"/>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endParaRPr lang="el-GR" sz="2600" b="0" dirty="0">
              <a:solidFill>
                <a:schemeClr val="accent1">
                  <a:lumMod val="75000"/>
                </a:schemeClr>
              </a:solidFill>
            </a:endParaRPr>
          </a:p>
          <a:p>
            <a:pPr marL="714375" lvl="0" indent="-714375" algn="just">
              <a:lnSpc>
                <a:spcPct val="150000"/>
              </a:lnSpc>
              <a:tabLst>
                <a:tab pos="714375" algn="l"/>
              </a:tabLst>
            </a:pPr>
            <a:endParaRPr lang="el-GR" sz="2600" b="0" dirty="0">
              <a:solidFill>
                <a:schemeClr val="accent1">
                  <a:lumMod val="75000"/>
                </a:schemeClr>
              </a:solidFill>
            </a:endParaRPr>
          </a:p>
        </p:txBody>
      </p:sp>
      <p:pic>
        <p:nvPicPr>
          <p:cNvPr id="3" name="Εικόνα 2">
            <a:extLst>
              <a:ext uri="{FF2B5EF4-FFF2-40B4-BE49-F238E27FC236}">
                <a16:creationId xmlns:a16="http://schemas.microsoft.com/office/drawing/2014/main" id="{0EDB2069-5615-350F-A5E3-F008A0DE3D4F}"/>
              </a:ext>
            </a:extLst>
          </p:cNvPr>
          <p:cNvPicPr>
            <a:picLocks noChangeAspect="1"/>
          </p:cNvPicPr>
          <p:nvPr/>
        </p:nvPicPr>
        <p:blipFill rotWithShape="1">
          <a:blip r:embed="rId2">
            <a:extLst>
              <a:ext uri="{28A0092B-C50C-407E-A947-70E740481C1C}">
                <a14:useLocalDpi xmlns:a14="http://schemas.microsoft.com/office/drawing/2010/main" val="0"/>
              </a:ext>
            </a:extLst>
          </a:blip>
          <a:srcRect b="60701"/>
          <a:stretch/>
        </p:blipFill>
        <p:spPr bwMode="auto">
          <a:xfrm>
            <a:off x="102310" y="946783"/>
            <a:ext cx="11987379" cy="4072891"/>
          </a:xfrm>
          <a:prstGeom prst="rect">
            <a:avLst/>
          </a:prstGeom>
          <a:noFill/>
          <a:ln>
            <a:noFill/>
          </a:ln>
        </p:spPr>
      </p:pic>
    </p:spTree>
    <p:extLst>
      <p:ext uri="{BB962C8B-B14F-4D97-AF65-F5344CB8AC3E}">
        <p14:creationId xmlns:p14="http://schemas.microsoft.com/office/powerpoint/2010/main" val="1137984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par>
                                <p:cTn id="8" presetID="5" presetClass="entr" presetSubtype="1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checkerboard(across)">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latin typeface="Calibri" panose="020F0502020204030204" pitchFamily="34" charset="0"/>
              </a:rPr>
              <a:t>Πρόταση Αναθεώρησης του Προγράμματος</a:t>
            </a:r>
            <a:endParaRPr lang="el-GR" sz="3400" dirty="0">
              <a:solidFill>
                <a:srgbClr val="144E8C"/>
              </a:solidFill>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tabLst>
                <a:tab pos="714375" algn="l"/>
              </a:tabLst>
            </a:pPr>
            <a:endParaRPr lang="el-GR" sz="2600" dirty="0">
              <a:highlight>
                <a:srgbClr val="FFFF00"/>
              </a:highlight>
            </a:endParaRPr>
          </a:p>
          <a:p>
            <a:pPr algn="just">
              <a:lnSpc>
                <a:spcPct val="150000"/>
              </a:lnSpc>
              <a:tabLst>
                <a:tab pos="714375" algn="l"/>
              </a:tabLst>
            </a:pPr>
            <a:endParaRPr lang="el-GR" sz="2600" b="0" dirty="0">
              <a:solidFill>
                <a:schemeClr val="accent1">
                  <a:lumMod val="75000"/>
                </a:schemeClr>
              </a:solidFill>
            </a:endParaRPr>
          </a:p>
        </p:txBody>
      </p:sp>
      <p:sp>
        <p:nvSpPr>
          <p:cNvPr id="6" name="TextBox 5">
            <a:extLst>
              <a:ext uri="{FF2B5EF4-FFF2-40B4-BE49-F238E27FC236}">
                <a16:creationId xmlns:a16="http://schemas.microsoft.com/office/drawing/2014/main" id="{FDF057B9-B502-28BB-2BEF-2FEC19183D9C}"/>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endParaRPr lang="el-GR" sz="2600" b="0" dirty="0">
              <a:solidFill>
                <a:schemeClr val="accent1">
                  <a:lumMod val="75000"/>
                </a:schemeClr>
              </a:solidFill>
            </a:endParaRPr>
          </a:p>
          <a:p>
            <a:pPr marL="714375" lvl="0" indent="-714375" algn="just">
              <a:lnSpc>
                <a:spcPct val="150000"/>
              </a:lnSpc>
              <a:tabLst>
                <a:tab pos="714375" algn="l"/>
              </a:tabLst>
            </a:pPr>
            <a:endParaRPr lang="el-GR" sz="2600" b="0" dirty="0">
              <a:solidFill>
                <a:schemeClr val="accent1">
                  <a:lumMod val="75000"/>
                </a:schemeClr>
              </a:solidFill>
            </a:endParaRPr>
          </a:p>
        </p:txBody>
      </p:sp>
      <p:pic>
        <p:nvPicPr>
          <p:cNvPr id="4" name="Εικόνα 3">
            <a:extLst>
              <a:ext uri="{FF2B5EF4-FFF2-40B4-BE49-F238E27FC236}">
                <a16:creationId xmlns:a16="http://schemas.microsoft.com/office/drawing/2014/main" id="{EB8AAFEF-6B68-F930-7FCE-E675B216F005}"/>
              </a:ext>
            </a:extLst>
          </p:cNvPr>
          <p:cNvPicPr>
            <a:picLocks noChangeAspect="1"/>
          </p:cNvPicPr>
          <p:nvPr/>
        </p:nvPicPr>
        <p:blipFill rotWithShape="1">
          <a:blip r:embed="rId2">
            <a:extLst>
              <a:ext uri="{28A0092B-C50C-407E-A947-70E740481C1C}">
                <a14:useLocalDpi xmlns:a14="http://schemas.microsoft.com/office/drawing/2010/main" val="0"/>
              </a:ext>
            </a:extLst>
          </a:blip>
          <a:srcRect b="92656"/>
          <a:stretch/>
        </p:blipFill>
        <p:spPr bwMode="auto">
          <a:xfrm>
            <a:off x="963979" y="641984"/>
            <a:ext cx="10336708" cy="656334"/>
          </a:xfrm>
          <a:prstGeom prst="rect">
            <a:avLst/>
          </a:prstGeom>
          <a:noFill/>
          <a:ln>
            <a:noFill/>
          </a:ln>
        </p:spPr>
      </p:pic>
      <p:pic>
        <p:nvPicPr>
          <p:cNvPr id="5" name="Εικόνα 4">
            <a:extLst>
              <a:ext uri="{FF2B5EF4-FFF2-40B4-BE49-F238E27FC236}">
                <a16:creationId xmlns:a16="http://schemas.microsoft.com/office/drawing/2014/main" id="{47493280-D84C-DB70-2ED6-4521A1F83BA8}"/>
              </a:ext>
            </a:extLst>
          </p:cNvPr>
          <p:cNvPicPr>
            <a:picLocks noChangeAspect="1"/>
          </p:cNvPicPr>
          <p:nvPr/>
        </p:nvPicPr>
        <p:blipFill rotWithShape="1">
          <a:blip r:embed="rId2">
            <a:extLst>
              <a:ext uri="{28A0092B-C50C-407E-A947-70E740481C1C}">
                <a14:useLocalDpi xmlns:a14="http://schemas.microsoft.com/office/drawing/2010/main" val="0"/>
              </a:ext>
            </a:extLst>
          </a:blip>
          <a:srcRect t="39196" b="160"/>
          <a:stretch/>
        </p:blipFill>
        <p:spPr bwMode="auto">
          <a:xfrm>
            <a:off x="963984" y="1355468"/>
            <a:ext cx="10336703" cy="5419725"/>
          </a:xfrm>
          <a:prstGeom prst="rect">
            <a:avLst/>
          </a:prstGeom>
          <a:noFill/>
          <a:ln>
            <a:noFill/>
          </a:ln>
        </p:spPr>
      </p:pic>
    </p:spTree>
    <p:extLst>
      <p:ext uri="{BB962C8B-B14F-4D97-AF65-F5344CB8AC3E}">
        <p14:creationId xmlns:p14="http://schemas.microsoft.com/office/powerpoint/2010/main" val="3677310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par>
                                <p:cTn id="8" presetID="5" presetClass="entr" presetSubtype="1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checkerboard(across)">
                                      <p:cBhvr>
                                        <p:cTn id="10" dur="500"/>
                                        <p:tgtEl>
                                          <p:spTgt spid="5"/>
                                        </p:tgtEl>
                                      </p:cBhvr>
                                    </p:animEffect>
                                  </p:childTnLst>
                                </p:cTn>
                              </p:par>
                              <p:par>
                                <p:cTn id="11" presetID="5" presetClass="entr" presetSubtype="1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checkerboard(across)">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latin typeface="Calibri" panose="020F0502020204030204" pitchFamily="34" charset="0"/>
              </a:rPr>
              <a:t>Πρόταση Αναθεώρησης του Προγράμματος</a:t>
            </a:r>
            <a:endParaRPr lang="el-GR" sz="3400" dirty="0">
              <a:solidFill>
                <a:srgbClr val="144E8C"/>
              </a:solidFill>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tabLst>
                <a:tab pos="714375" algn="l"/>
              </a:tabLst>
            </a:pPr>
            <a:endParaRPr lang="el-GR" sz="2600" dirty="0">
              <a:highlight>
                <a:srgbClr val="FFFF00"/>
              </a:highlight>
            </a:endParaRPr>
          </a:p>
          <a:p>
            <a:pPr algn="just">
              <a:lnSpc>
                <a:spcPct val="150000"/>
              </a:lnSpc>
              <a:tabLst>
                <a:tab pos="714375" algn="l"/>
              </a:tabLst>
            </a:pPr>
            <a:endParaRPr lang="el-GR" sz="2600" b="0" dirty="0">
              <a:solidFill>
                <a:schemeClr val="accent1">
                  <a:lumMod val="75000"/>
                </a:schemeClr>
              </a:solidFill>
            </a:endParaRPr>
          </a:p>
        </p:txBody>
      </p:sp>
      <p:sp>
        <p:nvSpPr>
          <p:cNvPr id="6" name="TextBox 5">
            <a:extLst>
              <a:ext uri="{FF2B5EF4-FFF2-40B4-BE49-F238E27FC236}">
                <a16:creationId xmlns:a16="http://schemas.microsoft.com/office/drawing/2014/main" id="{FDF057B9-B502-28BB-2BEF-2FEC19183D9C}"/>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defRPr/>
            </a:pPr>
            <a:r>
              <a:rPr lang="el-GR" sz="2600" b="0" dirty="0">
                <a:solidFill>
                  <a:schemeClr val="accent1">
                    <a:lumMod val="75000"/>
                  </a:schemeClr>
                </a:solidFill>
              </a:rPr>
              <a:t>Η πρόταση 1</a:t>
            </a:r>
            <a:r>
              <a:rPr lang="el-GR" sz="2600" b="0" baseline="30000" dirty="0">
                <a:solidFill>
                  <a:schemeClr val="accent1">
                    <a:lumMod val="75000"/>
                  </a:schemeClr>
                </a:solidFill>
              </a:rPr>
              <a:t>ης</a:t>
            </a:r>
            <a:r>
              <a:rPr lang="el-GR" sz="2600" b="0" dirty="0">
                <a:solidFill>
                  <a:schemeClr val="accent1">
                    <a:lumMod val="75000"/>
                  </a:schemeClr>
                </a:solidFill>
              </a:rPr>
              <a:t> αναθεώρησης του ΠεΠ ΑΜΘ 2021-2027 εγκρίθηκε από την Ε.Ε. στις </a:t>
            </a:r>
            <a:r>
              <a:rPr lang="el-GR" sz="2600" dirty="0">
                <a:solidFill>
                  <a:schemeClr val="accent1">
                    <a:lumMod val="75000"/>
                  </a:schemeClr>
                </a:solidFill>
              </a:rPr>
              <a:t>15/05/2024</a:t>
            </a:r>
            <a:r>
              <a:rPr lang="el-GR" sz="2600" b="0" dirty="0">
                <a:solidFill>
                  <a:schemeClr val="accent1">
                    <a:lumMod val="75000"/>
                  </a:schemeClr>
                </a:solidFill>
              </a:rPr>
              <a:t> με την </a:t>
            </a:r>
            <a:r>
              <a:rPr lang="en-US" sz="2600" b="0" dirty="0">
                <a:solidFill>
                  <a:schemeClr val="accent1">
                    <a:lumMod val="75000"/>
                  </a:schemeClr>
                </a:solidFill>
              </a:rPr>
              <a:t>C(2024) 3381</a:t>
            </a:r>
            <a:endParaRPr lang="el-GR" sz="2600" b="0" dirty="0">
              <a:solidFill>
                <a:schemeClr val="accent1">
                  <a:lumMod val="75000"/>
                </a:schemeClr>
              </a:solidFill>
            </a:endParaRPr>
          </a:p>
        </p:txBody>
      </p:sp>
    </p:spTree>
    <p:extLst>
      <p:ext uri="{BB962C8B-B14F-4D97-AF65-F5344CB8AC3E}">
        <p14:creationId xmlns:p14="http://schemas.microsoft.com/office/powerpoint/2010/main" val="3735620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latin typeface="Calibri" panose="020F0502020204030204" pitchFamily="34" charset="0"/>
              </a:rPr>
              <a:t>Επιτόπιες Επαληθεύσεις</a:t>
            </a:r>
            <a:endParaRPr lang="el-GR" sz="3400" dirty="0">
              <a:solidFill>
                <a:srgbClr val="144E8C"/>
              </a:solidFill>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tabLst>
                <a:tab pos="714375" algn="l"/>
              </a:tabLst>
            </a:pPr>
            <a:endParaRPr lang="el-GR" sz="2600" dirty="0">
              <a:highlight>
                <a:srgbClr val="FFFF00"/>
              </a:highlight>
            </a:endParaRPr>
          </a:p>
          <a:p>
            <a:pPr algn="just">
              <a:lnSpc>
                <a:spcPct val="150000"/>
              </a:lnSpc>
              <a:tabLst>
                <a:tab pos="714375" algn="l"/>
              </a:tabLst>
            </a:pPr>
            <a:endParaRPr lang="el-GR" sz="2600" b="0" dirty="0">
              <a:solidFill>
                <a:schemeClr val="accent1">
                  <a:lumMod val="75000"/>
                </a:schemeClr>
              </a:solidFill>
            </a:endParaRPr>
          </a:p>
        </p:txBody>
      </p:sp>
      <p:sp>
        <p:nvSpPr>
          <p:cNvPr id="6" name="TextBox 5">
            <a:extLst>
              <a:ext uri="{FF2B5EF4-FFF2-40B4-BE49-F238E27FC236}">
                <a16:creationId xmlns:a16="http://schemas.microsoft.com/office/drawing/2014/main" id="{FDF057B9-B502-28BB-2BEF-2FEC19183D9C}"/>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endParaRPr lang="el-GR" sz="2600" b="0" dirty="0">
              <a:solidFill>
                <a:schemeClr val="accent1">
                  <a:lumMod val="75000"/>
                </a:schemeClr>
              </a:solidFill>
            </a:endParaRPr>
          </a:p>
          <a:p>
            <a:pPr marL="714375" lvl="0" indent="-714375" algn="just">
              <a:lnSpc>
                <a:spcPct val="150000"/>
              </a:lnSpc>
              <a:tabLst>
                <a:tab pos="714375" algn="l"/>
              </a:tabLst>
            </a:pPr>
            <a:endParaRPr lang="el-GR" sz="2600" b="0" dirty="0">
              <a:solidFill>
                <a:schemeClr val="accent1">
                  <a:lumMod val="75000"/>
                </a:schemeClr>
              </a:solidFill>
            </a:endParaRPr>
          </a:p>
        </p:txBody>
      </p:sp>
      <p:sp>
        <p:nvSpPr>
          <p:cNvPr id="8" name="TextBox 7">
            <a:extLst>
              <a:ext uri="{FF2B5EF4-FFF2-40B4-BE49-F238E27FC236}">
                <a16:creationId xmlns:a16="http://schemas.microsoft.com/office/drawing/2014/main" id="{22C10520-C970-8399-C626-DB37DEEBA4EC}"/>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marL="714375" indent="-714375" algn="just">
              <a:lnSpc>
                <a:spcPct val="150000"/>
              </a:lnSpc>
              <a:buFontTx/>
              <a:buChar char="-"/>
              <a:tabLst>
                <a:tab pos="714375" algn="l"/>
              </a:tabLst>
            </a:pPr>
            <a:r>
              <a:rPr lang="el-GR" sz="2600" b="0" dirty="0">
                <a:solidFill>
                  <a:schemeClr val="accent1">
                    <a:lumMod val="75000"/>
                  </a:schemeClr>
                </a:solidFill>
              </a:rPr>
              <a:t>Οι επιτόπιες επαληθεύσεις λειτουργούν συμπληρωματικά στις διοικητικές επαληθεύσεις και καλύπτουν τις διοικητικές, δημοσιονομικές, τεχνικές και φυσικές πτυχές των πράξεων. </a:t>
            </a:r>
            <a:endParaRPr lang="en-US" sz="2600" b="0" dirty="0">
              <a:solidFill>
                <a:schemeClr val="accent1">
                  <a:lumMod val="75000"/>
                </a:schemeClr>
              </a:solidFill>
            </a:endParaRPr>
          </a:p>
          <a:p>
            <a:pPr marL="714375" indent="-714375" algn="just">
              <a:lnSpc>
                <a:spcPct val="150000"/>
              </a:lnSpc>
              <a:buFontTx/>
              <a:buChar char="-"/>
              <a:tabLst>
                <a:tab pos="714375" algn="l"/>
              </a:tabLst>
            </a:pPr>
            <a:r>
              <a:rPr lang="el-GR" sz="2600" b="0" dirty="0">
                <a:solidFill>
                  <a:schemeClr val="accent1">
                    <a:lumMod val="75000"/>
                  </a:schemeClr>
                </a:solidFill>
              </a:rPr>
              <a:t>Μέσω των επιτόπιων επαληθεύσεων επιδιώκεται η επιβεβαίωση της ορθότητας όσων έχουν δηλωθεί από τους δικαιούχους στο πλαίσιο των διοικητικών επαληθεύσεων.</a:t>
            </a:r>
          </a:p>
          <a:p>
            <a:pPr marL="714375" lvl="0" indent="-714375" algn="l">
              <a:lnSpc>
                <a:spcPct val="150000"/>
              </a:lnSpc>
              <a:tabLst>
                <a:tab pos="714375" algn="l"/>
              </a:tabLst>
            </a:pPr>
            <a:endParaRPr lang="el-GR" sz="2600" b="0" dirty="0">
              <a:solidFill>
                <a:schemeClr val="accent1">
                  <a:lumMod val="75000"/>
                </a:schemeClr>
              </a:solidFill>
            </a:endParaRPr>
          </a:p>
        </p:txBody>
      </p:sp>
    </p:spTree>
    <p:extLst>
      <p:ext uri="{BB962C8B-B14F-4D97-AF65-F5344CB8AC3E}">
        <p14:creationId xmlns:p14="http://schemas.microsoft.com/office/powerpoint/2010/main" val="871497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checkerboard(across)">
                                      <p:cBhvr>
                                        <p:cTn id="10" dur="500"/>
                                        <p:tgtEl>
                                          <p:spTgt spid="8"/>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checkerboard(across)">
                                      <p:cBhvr>
                                        <p:cTn id="1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8" grpId="0"/>
    </p:bldLst>
  </p:timing>
</p:sld>
</file>

<file path=ppt/slides/slide7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latin typeface="Calibri" panose="020F0502020204030204" pitchFamily="34" charset="0"/>
              </a:rPr>
              <a:t>Επιτόπιες Επαληθεύσεις</a:t>
            </a:r>
            <a:endParaRPr lang="el-GR" sz="3400" dirty="0">
              <a:solidFill>
                <a:srgbClr val="144E8C"/>
              </a:solidFill>
            </a:endParaRP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tabLst>
                <a:tab pos="714375" algn="l"/>
              </a:tabLst>
            </a:pPr>
            <a:endParaRPr lang="el-GR" sz="2600" dirty="0">
              <a:highlight>
                <a:srgbClr val="FFFF00"/>
              </a:highlight>
            </a:endParaRPr>
          </a:p>
          <a:p>
            <a:pPr algn="just">
              <a:lnSpc>
                <a:spcPct val="150000"/>
              </a:lnSpc>
              <a:tabLst>
                <a:tab pos="714375" algn="l"/>
              </a:tabLst>
            </a:pPr>
            <a:endParaRPr lang="el-GR" sz="2600" b="0" dirty="0">
              <a:solidFill>
                <a:schemeClr val="accent1">
                  <a:lumMod val="75000"/>
                </a:schemeClr>
              </a:solidFill>
            </a:endParaRPr>
          </a:p>
        </p:txBody>
      </p:sp>
      <p:sp>
        <p:nvSpPr>
          <p:cNvPr id="6" name="TextBox 5">
            <a:extLst>
              <a:ext uri="{FF2B5EF4-FFF2-40B4-BE49-F238E27FC236}">
                <a16:creationId xmlns:a16="http://schemas.microsoft.com/office/drawing/2014/main" id="{FDF057B9-B502-28BB-2BEF-2FEC19183D9C}"/>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endParaRPr lang="el-GR" sz="2600" b="0" dirty="0">
              <a:solidFill>
                <a:schemeClr val="accent1">
                  <a:lumMod val="75000"/>
                </a:schemeClr>
              </a:solidFill>
            </a:endParaRPr>
          </a:p>
          <a:p>
            <a:pPr marL="714375" lvl="0" indent="-714375" algn="just">
              <a:lnSpc>
                <a:spcPct val="150000"/>
              </a:lnSpc>
              <a:tabLst>
                <a:tab pos="714375" algn="l"/>
              </a:tabLst>
            </a:pPr>
            <a:endParaRPr lang="el-GR" sz="2600" b="0" dirty="0">
              <a:solidFill>
                <a:schemeClr val="accent1">
                  <a:lumMod val="75000"/>
                </a:schemeClr>
              </a:solidFill>
            </a:endParaRPr>
          </a:p>
        </p:txBody>
      </p:sp>
      <p:sp>
        <p:nvSpPr>
          <p:cNvPr id="8" name="TextBox 7">
            <a:extLst>
              <a:ext uri="{FF2B5EF4-FFF2-40B4-BE49-F238E27FC236}">
                <a16:creationId xmlns:a16="http://schemas.microsoft.com/office/drawing/2014/main" id="{22C10520-C970-8399-C626-DB37DEEBA4EC}"/>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endParaRPr lang="el-GR" sz="2600" b="0" dirty="0">
              <a:solidFill>
                <a:schemeClr val="accent1">
                  <a:lumMod val="75000"/>
                </a:schemeClr>
              </a:solidFill>
            </a:endParaRPr>
          </a:p>
          <a:p>
            <a:pPr marL="714375" indent="-714375" algn="just">
              <a:lnSpc>
                <a:spcPct val="150000"/>
              </a:lnSpc>
              <a:tabLst>
                <a:tab pos="714375" algn="l"/>
              </a:tabLst>
            </a:pPr>
            <a:endParaRPr lang="el-GR" sz="2600" b="0" dirty="0">
              <a:solidFill>
                <a:schemeClr val="accent1">
                  <a:lumMod val="75000"/>
                </a:schemeClr>
              </a:solidFill>
            </a:endParaRPr>
          </a:p>
        </p:txBody>
      </p:sp>
      <p:pic>
        <p:nvPicPr>
          <p:cNvPr id="10" name="Εικόνα 9">
            <a:extLst>
              <a:ext uri="{FF2B5EF4-FFF2-40B4-BE49-F238E27FC236}">
                <a16:creationId xmlns:a16="http://schemas.microsoft.com/office/drawing/2014/main" id="{D6FF0885-79DF-5006-0D87-5AC67A5C0FF3}"/>
              </a:ext>
            </a:extLst>
          </p:cNvPr>
          <p:cNvPicPr>
            <a:picLocks noChangeAspect="1"/>
          </p:cNvPicPr>
          <p:nvPr/>
        </p:nvPicPr>
        <p:blipFill rotWithShape="1">
          <a:blip r:embed="rId2"/>
          <a:srcRect l="23489" r="23888"/>
          <a:stretch/>
        </p:blipFill>
        <p:spPr>
          <a:xfrm>
            <a:off x="1261017" y="1024761"/>
            <a:ext cx="9669966" cy="1802130"/>
          </a:xfrm>
          <a:prstGeom prst="rect">
            <a:avLst/>
          </a:prstGeom>
        </p:spPr>
      </p:pic>
      <p:sp>
        <p:nvSpPr>
          <p:cNvPr id="13" name="TextBox 12">
            <a:extLst>
              <a:ext uri="{FF2B5EF4-FFF2-40B4-BE49-F238E27FC236}">
                <a16:creationId xmlns:a16="http://schemas.microsoft.com/office/drawing/2014/main" id="{8F0AB5E6-729C-69CE-F040-DDF68001B09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endParaRPr lang="el-GR" sz="2600" b="0" dirty="0">
              <a:solidFill>
                <a:schemeClr val="accent1">
                  <a:lumMod val="75000"/>
                </a:schemeClr>
              </a:solidFill>
            </a:endParaRPr>
          </a:p>
          <a:p>
            <a:pPr marL="714375" indent="-714375" algn="just">
              <a:lnSpc>
                <a:spcPct val="150000"/>
              </a:lnSpc>
              <a:tabLst>
                <a:tab pos="714375" algn="l"/>
              </a:tabLst>
            </a:pPr>
            <a:endParaRPr lang="el-GR" sz="2600" b="0" dirty="0">
              <a:solidFill>
                <a:schemeClr val="accent1">
                  <a:lumMod val="75000"/>
                </a:schemeClr>
              </a:solidFill>
            </a:endParaRPr>
          </a:p>
          <a:p>
            <a:pPr marL="714375" indent="-714375" algn="just">
              <a:lnSpc>
                <a:spcPct val="150000"/>
              </a:lnSpc>
              <a:tabLst>
                <a:tab pos="714375" algn="l"/>
              </a:tabLst>
            </a:pPr>
            <a:endParaRPr lang="el-GR" sz="2600" b="0" dirty="0">
              <a:solidFill>
                <a:schemeClr val="accent1">
                  <a:lumMod val="75000"/>
                </a:schemeClr>
              </a:solidFill>
            </a:endParaRPr>
          </a:p>
          <a:p>
            <a:pPr marL="714375" indent="-714375" algn="just">
              <a:lnSpc>
                <a:spcPct val="150000"/>
              </a:lnSpc>
              <a:tabLst>
                <a:tab pos="714375" algn="l"/>
              </a:tabLst>
            </a:pPr>
            <a:endParaRPr lang="el-GR" sz="2600" b="0" dirty="0">
              <a:solidFill>
                <a:schemeClr val="accent1">
                  <a:lumMod val="75000"/>
                </a:schemeClr>
              </a:solidFill>
            </a:endParaRPr>
          </a:p>
          <a:p>
            <a:pPr algn="just">
              <a:lnSpc>
                <a:spcPct val="150000"/>
              </a:lnSpc>
            </a:pPr>
            <a:r>
              <a:rPr lang="el-GR" sz="2600" b="0" dirty="0">
                <a:solidFill>
                  <a:schemeClr val="accent1">
                    <a:lumMod val="75000"/>
                  </a:schemeClr>
                </a:solidFill>
              </a:rPr>
              <a:t>Από τα μέχρι στιγμής αποτελέσματα των Επιτόπιων Επαληθεύσεων, όπως αυτά αποτυπώθηκαν στις οριστικές εκθέσεις των ομάδων που τις διενέργησαν, διαπιστώνεται ότι δεν υπήρξε καμία εσφαλμένη δηλωθείσα δαπάνη ώστε να απαιτείται κάποιου είδους δημοσιονομική διόρθωση.</a:t>
            </a:r>
          </a:p>
          <a:p>
            <a:pPr marL="714375" indent="-714375" algn="just">
              <a:lnSpc>
                <a:spcPct val="150000"/>
              </a:lnSpc>
              <a:tabLst>
                <a:tab pos="714375" algn="l"/>
              </a:tabLst>
            </a:pPr>
            <a:r>
              <a:rPr lang="el-GR" sz="2600" b="0" dirty="0">
                <a:solidFill>
                  <a:schemeClr val="accent1">
                    <a:lumMod val="75000"/>
                  </a:schemeClr>
                </a:solidFill>
              </a:rPr>
              <a:t>	</a:t>
            </a:r>
          </a:p>
        </p:txBody>
      </p:sp>
    </p:spTree>
    <p:extLst>
      <p:ext uri="{BB962C8B-B14F-4D97-AF65-F5344CB8AC3E}">
        <p14:creationId xmlns:p14="http://schemas.microsoft.com/office/powerpoint/2010/main" val="1290815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par>
                                <p:cTn id="8" presetID="5" presetClass="entr" presetSubtype="10" fill="hold" grpId="0" nodeType="withEffect" nodePh="1">
                                  <p:stCondLst>
                                    <p:cond delay="0"/>
                                  </p:stCondLst>
                                  <p:endCondLst>
                                    <p:cond evt="begin" delay="0">
                                      <p:tn val="8"/>
                                    </p:cond>
                                  </p:endCondLst>
                                  <p:childTnLst>
                                    <p:set>
                                      <p:cBhvr>
                                        <p:cTn id="9" dur="1" fill="hold">
                                          <p:stCondLst>
                                            <p:cond delay="0"/>
                                          </p:stCondLst>
                                        </p:cTn>
                                        <p:tgtEl>
                                          <p:spTgt spid="8"/>
                                        </p:tgtEl>
                                        <p:attrNameLst>
                                          <p:attrName>style.visibility</p:attrName>
                                        </p:attrNameLst>
                                      </p:cBhvr>
                                      <p:to>
                                        <p:strVal val="visible"/>
                                      </p:to>
                                    </p:set>
                                    <p:animEffect transition="in" filter="checkerboard(across)">
                                      <p:cBhvr>
                                        <p:cTn id="10" dur="500"/>
                                        <p:tgtEl>
                                          <p:spTgt spid="8"/>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checkerboard(across)">
                                      <p:cBhvr>
                                        <p:cTn id="13" dur="500"/>
                                        <p:tgtEl>
                                          <p:spTgt spid="13"/>
                                        </p:tgtEl>
                                      </p:cBhvr>
                                    </p:animEffect>
                                  </p:childTnLst>
                                </p:cTn>
                              </p:par>
                              <p:par>
                                <p:cTn id="14" presetID="5" presetClass="entr" presetSubtype="10" fill="hold" nodeType="with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checkerboard(across)">
                                      <p:cBhvr>
                                        <p:cTn id="16"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3" grpId="0"/>
    </p:bldLst>
  </p:timing>
</p:sld>
</file>

<file path=ppt/slides/slide7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latin typeface="Calibri" panose="020F0502020204030204" pitchFamily="34" charset="0"/>
              </a:rPr>
              <a:t>Εξωστρέφεια – Αξιοποίηση Πρωτοβουλιών</a:t>
            </a: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tabLst>
                <a:tab pos="714375" algn="l"/>
              </a:tabLst>
            </a:pPr>
            <a:endParaRPr lang="el-GR" sz="2600" dirty="0">
              <a:highlight>
                <a:srgbClr val="FFFF00"/>
              </a:highlight>
            </a:endParaRPr>
          </a:p>
          <a:p>
            <a:pPr algn="just">
              <a:lnSpc>
                <a:spcPct val="150000"/>
              </a:lnSpc>
              <a:tabLst>
                <a:tab pos="714375" algn="l"/>
              </a:tabLst>
            </a:pPr>
            <a:endParaRPr lang="el-GR" sz="2600" b="0" dirty="0">
              <a:solidFill>
                <a:schemeClr val="accent1">
                  <a:lumMod val="75000"/>
                </a:schemeClr>
              </a:solidFill>
            </a:endParaRPr>
          </a:p>
        </p:txBody>
      </p:sp>
      <p:sp>
        <p:nvSpPr>
          <p:cNvPr id="6" name="TextBox 5">
            <a:extLst>
              <a:ext uri="{FF2B5EF4-FFF2-40B4-BE49-F238E27FC236}">
                <a16:creationId xmlns:a16="http://schemas.microsoft.com/office/drawing/2014/main" id="{FDF057B9-B502-28BB-2BEF-2FEC19183D9C}"/>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endParaRPr lang="el-GR" sz="2600" b="0" dirty="0">
              <a:solidFill>
                <a:schemeClr val="accent1">
                  <a:lumMod val="75000"/>
                </a:schemeClr>
              </a:solidFill>
            </a:endParaRPr>
          </a:p>
          <a:p>
            <a:pPr marL="714375" lvl="0" indent="-714375" algn="just">
              <a:lnSpc>
                <a:spcPct val="150000"/>
              </a:lnSpc>
              <a:tabLst>
                <a:tab pos="714375" algn="l"/>
              </a:tabLst>
            </a:pPr>
            <a:endParaRPr lang="el-GR" sz="2600" b="0" dirty="0">
              <a:solidFill>
                <a:schemeClr val="accent1">
                  <a:lumMod val="75000"/>
                </a:schemeClr>
              </a:solidFill>
            </a:endParaRPr>
          </a:p>
        </p:txBody>
      </p:sp>
      <p:sp>
        <p:nvSpPr>
          <p:cNvPr id="8" name="TextBox 7">
            <a:extLst>
              <a:ext uri="{FF2B5EF4-FFF2-40B4-BE49-F238E27FC236}">
                <a16:creationId xmlns:a16="http://schemas.microsoft.com/office/drawing/2014/main" id="{22C10520-C970-8399-C626-DB37DEEBA4EC}"/>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endParaRPr lang="el-GR" sz="2600" b="0" dirty="0">
              <a:solidFill>
                <a:schemeClr val="accent1">
                  <a:lumMod val="75000"/>
                </a:schemeClr>
              </a:solidFill>
            </a:endParaRPr>
          </a:p>
          <a:p>
            <a:pPr marL="714375" lvl="0" indent="-714375" algn="l">
              <a:lnSpc>
                <a:spcPct val="150000"/>
              </a:lnSpc>
              <a:tabLst>
                <a:tab pos="714375" algn="l"/>
              </a:tabLst>
            </a:pPr>
            <a:endParaRPr lang="el-GR" sz="2600" b="0" dirty="0">
              <a:solidFill>
                <a:schemeClr val="accent1">
                  <a:lumMod val="75000"/>
                </a:schemeClr>
              </a:solidFill>
            </a:endParaRPr>
          </a:p>
        </p:txBody>
      </p:sp>
      <p:pic>
        <p:nvPicPr>
          <p:cNvPr id="4" name="Εικόνα 3">
            <a:extLst>
              <a:ext uri="{FF2B5EF4-FFF2-40B4-BE49-F238E27FC236}">
                <a16:creationId xmlns:a16="http://schemas.microsoft.com/office/drawing/2014/main" id="{DF8C0403-3816-7C55-77EE-661EE3D2C5BC}"/>
              </a:ext>
            </a:extLst>
          </p:cNvPr>
          <p:cNvPicPr>
            <a:picLocks noChangeAspect="1"/>
          </p:cNvPicPr>
          <p:nvPr/>
        </p:nvPicPr>
        <p:blipFill rotWithShape="1">
          <a:blip r:embed="rId3"/>
          <a:srcRect l="28772" t="37700" r="27306" b="22916"/>
          <a:stretch/>
        </p:blipFill>
        <p:spPr>
          <a:xfrm>
            <a:off x="876693" y="735290"/>
            <a:ext cx="10378911" cy="5234721"/>
          </a:xfrm>
          <a:prstGeom prst="rect">
            <a:avLst/>
          </a:prstGeom>
        </p:spPr>
      </p:pic>
    </p:spTree>
    <p:extLst>
      <p:ext uri="{BB962C8B-B14F-4D97-AF65-F5344CB8AC3E}">
        <p14:creationId xmlns:p14="http://schemas.microsoft.com/office/powerpoint/2010/main" val="1284069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par>
                                <p:cTn id="8" presetID="5" presetClass="entr" presetSubtype="10" fill="hold" grpId="0" nodeType="withEffect" nodePh="1">
                                  <p:stCondLst>
                                    <p:cond delay="0"/>
                                  </p:stCondLst>
                                  <p:endCondLst>
                                    <p:cond evt="begin" delay="0">
                                      <p:tn val="8"/>
                                    </p:cond>
                                  </p:endCondLst>
                                  <p:childTnLst>
                                    <p:set>
                                      <p:cBhvr>
                                        <p:cTn id="9" dur="1" fill="hold">
                                          <p:stCondLst>
                                            <p:cond delay="0"/>
                                          </p:stCondLst>
                                        </p:cTn>
                                        <p:tgtEl>
                                          <p:spTgt spid="8"/>
                                        </p:tgtEl>
                                        <p:attrNameLst>
                                          <p:attrName>style.visibility</p:attrName>
                                        </p:attrNameLst>
                                      </p:cBhvr>
                                      <p:to>
                                        <p:strVal val="visible"/>
                                      </p:to>
                                    </p:set>
                                    <p:animEffect transition="in" filter="checkerboard(across)">
                                      <p:cBhvr>
                                        <p:cTn id="10" dur="500"/>
                                        <p:tgtEl>
                                          <p:spTgt spid="8"/>
                                        </p:tgtEl>
                                      </p:cBhvr>
                                    </p:animEffect>
                                  </p:childTnLst>
                                </p:cTn>
                              </p:par>
                              <p:par>
                                <p:cTn id="11" presetID="5" presetClass="entr" presetSubtype="1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checkerboard(across)">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7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latin typeface="Calibri" panose="020F0502020204030204" pitchFamily="34" charset="0"/>
              </a:rPr>
              <a:t>Εξωστρέφεια – Αξιοποίηση Πρωτοβουλιών</a:t>
            </a: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tabLst>
                <a:tab pos="714375" algn="l"/>
              </a:tabLst>
            </a:pPr>
            <a:endParaRPr lang="el-GR" sz="2600" dirty="0">
              <a:highlight>
                <a:srgbClr val="FFFF00"/>
              </a:highlight>
            </a:endParaRPr>
          </a:p>
          <a:p>
            <a:pPr algn="just">
              <a:lnSpc>
                <a:spcPct val="150000"/>
              </a:lnSpc>
              <a:tabLst>
                <a:tab pos="714375" algn="l"/>
              </a:tabLst>
            </a:pPr>
            <a:endParaRPr lang="el-GR" sz="2600" b="0" dirty="0">
              <a:solidFill>
                <a:schemeClr val="accent1">
                  <a:lumMod val="75000"/>
                </a:schemeClr>
              </a:solidFill>
            </a:endParaRPr>
          </a:p>
        </p:txBody>
      </p:sp>
      <p:sp>
        <p:nvSpPr>
          <p:cNvPr id="6" name="TextBox 5">
            <a:extLst>
              <a:ext uri="{FF2B5EF4-FFF2-40B4-BE49-F238E27FC236}">
                <a16:creationId xmlns:a16="http://schemas.microsoft.com/office/drawing/2014/main" id="{FDF057B9-B502-28BB-2BEF-2FEC19183D9C}"/>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endParaRPr lang="el-GR" sz="2600" b="0" dirty="0">
              <a:solidFill>
                <a:schemeClr val="accent1">
                  <a:lumMod val="75000"/>
                </a:schemeClr>
              </a:solidFill>
            </a:endParaRPr>
          </a:p>
          <a:p>
            <a:pPr marL="714375" lvl="0" indent="-714375" algn="just">
              <a:lnSpc>
                <a:spcPct val="150000"/>
              </a:lnSpc>
              <a:tabLst>
                <a:tab pos="714375" algn="l"/>
              </a:tabLst>
            </a:pPr>
            <a:endParaRPr lang="el-GR" sz="2600" b="0" dirty="0">
              <a:solidFill>
                <a:schemeClr val="accent1">
                  <a:lumMod val="75000"/>
                </a:schemeClr>
              </a:solidFill>
            </a:endParaRPr>
          </a:p>
        </p:txBody>
      </p:sp>
      <p:sp>
        <p:nvSpPr>
          <p:cNvPr id="8" name="TextBox 7">
            <a:extLst>
              <a:ext uri="{FF2B5EF4-FFF2-40B4-BE49-F238E27FC236}">
                <a16:creationId xmlns:a16="http://schemas.microsoft.com/office/drawing/2014/main" id="{22C10520-C970-8399-C626-DB37DEEBA4EC}"/>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endParaRPr lang="el-GR" sz="2600" b="0" dirty="0">
              <a:solidFill>
                <a:schemeClr val="accent1">
                  <a:lumMod val="75000"/>
                </a:schemeClr>
              </a:solidFill>
            </a:endParaRPr>
          </a:p>
          <a:p>
            <a:pPr marL="714375" lvl="0" indent="-714375" algn="l">
              <a:lnSpc>
                <a:spcPct val="150000"/>
              </a:lnSpc>
              <a:tabLst>
                <a:tab pos="714375" algn="l"/>
              </a:tabLst>
            </a:pPr>
            <a:endParaRPr lang="el-GR" sz="2600" b="0" dirty="0">
              <a:solidFill>
                <a:schemeClr val="accent1">
                  <a:lumMod val="75000"/>
                </a:schemeClr>
              </a:solidFill>
            </a:endParaRPr>
          </a:p>
        </p:txBody>
      </p:sp>
      <p:pic>
        <p:nvPicPr>
          <p:cNvPr id="3" name="Εικόνα 2">
            <a:extLst>
              <a:ext uri="{FF2B5EF4-FFF2-40B4-BE49-F238E27FC236}">
                <a16:creationId xmlns:a16="http://schemas.microsoft.com/office/drawing/2014/main" id="{DBFBF79D-9066-BE3A-7DB2-E137804B3B7C}"/>
              </a:ext>
            </a:extLst>
          </p:cNvPr>
          <p:cNvPicPr>
            <a:picLocks noChangeAspect="1"/>
          </p:cNvPicPr>
          <p:nvPr/>
        </p:nvPicPr>
        <p:blipFill>
          <a:blip r:embed="rId2"/>
          <a:stretch>
            <a:fillRect/>
          </a:stretch>
        </p:blipFill>
        <p:spPr>
          <a:xfrm>
            <a:off x="756298" y="689751"/>
            <a:ext cx="10679404" cy="6006323"/>
          </a:xfrm>
          <a:prstGeom prst="rect">
            <a:avLst/>
          </a:prstGeom>
        </p:spPr>
      </p:pic>
    </p:spTree>
    <p:extLst>
      <p:ext uri="{BB962C8B-B14F-4D97-AF65-F5344CB8AC3E}">
        <p14:creationId xmlns:p14="http://schemas.microsoft.com/office/powerpoint/2010/main" val="4282247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par>
                                <p:cTn id="8" presetID="5" presetClass="entr" presetSubtype="10" fill="hold" grpId="0" nodeType="withEffect" nodePh="1">
                                  <p:stCondLst>
                                    <p:cond delay="0"/>
                                  </p:stCondLst>
                                  <p:endCondLst>
                                    <p:cond evt="begin" delay="0">
                                      <p:tn val="8"/>
                                    </p:cond>
                                  </p:endCondLst>
                                  <p:childTnLst>
                                    <p:set>
                                      <p:cBhvr>
                                        <p:cTn id="9" dur="1" fill="hold">
                                          <p:stCondLst>
                                            <p:cond delay="0"/>
                                          </p:stCondLst>
                                        </p:cTn>
                                        <p:tgtEl>
                                          <p:spTgt spid="8"/>
                                        </p:tgtEl>
                                        <p:attrNameLst>
                                          <p:attrName>style.visibility</p:attrName>
                                        </p:attrNameLst>
                                      </p:cBhvr>
                                      <p:to>
                                        <p:strVal val="visible"/>
                                      </p:to>
                                    </p:set>
                                    <p:animEffect transition="in" filter="checkerboard(across)">
                                      <p:cBhvr>
                                        <p:cTn id="10" dur="500"/>
                                        <p:tgtEl>
                                          <p:spTgt spid="8"/>
                                        </p:tgtEl>
                                      </p:cBhvr>
                                    </p:animEffect>
                                  </p:childTnLst>
                                </p:cTn>
                              </p:par>
                              <p:par>
                                <p:cTn id="11" presetID="5" presetClass="entr" presetSubtype="10" fill="hold" nodeType="with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checkerboard(across)">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7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latin typeface="Calibri" panose="020F0502020204030204" pitchFamily="34" charset="0"/>
              </a:rPr>
              <a:t>Εξωστρέφεια – Αξιοποίηση Πρωτοβουλιών</a:t>
            </a: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tabLst>
                <a:tab pos="714375" algn="l"/>
              </a:tabLst>
            </a:pPr>
            <a:endParaRPr lang="el-GR" sz="2600" dirty="0">
              <a:highlight>
                <a:srgbClr val="FFFF00"/>
              </a:highlight>
            </a:endParaRPr>
          </a:p>
          <a:p>
            <a:pPr algn="just">
              <a:lnSpc>
                <a:spcPct val="150000"/>
              </a:lnSpc>
              <a:tabLst>
                <a:tab pos="714375" algn="l"/>
              </a:tabLst>
            </a:pPr>
            <a:endParaRPr lang="el-GR" sz="2600" b="0" dirty="0">
              <a:solidFill>
                <a:schemeClr val="accent1">
                  <a:lumMod val="75000"/>
                </a:schemeClr>
              </a:solidFill>
            </a:endParaRPr>
          </a:p>
        </p:txBody>
      </p:sp>
      <p:sp>
        <p:nvSpPr>
          <p:cNvPr id="6" name="TextBox 5">
            <a:extLst>
              <a:ext uri="{FF2B5EF4-FFF2-40B4-BE49-F238E27FC236}">
                <a16:creationId xmlns:a16="http://schemas.microsoft.com/office/drawing/2014/main" id="{FDF057B9-B502-28BB-2BEF-2FEC19183D9C}"/>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endParaRPr lang="el-GR" sz="2600" b="0" dirty="0">
              <a:solidFill>
                <a:schemeClr val="accent1">
                  <a:lumMod val="75000"/>
                </a:schemeClr>
              </a:solidFill>
            </a:endParaRPr>
          </a:p>
          <a:p>
            <a:pPr marL="714375" lvl="0" indent="-714375" algn="just">
              <a:lnSpc>
                <a:spcPct val="150000"/>
              </a:lnSpc>
              <a:tabLst>
                <a:tab pos="714375" algn="l"/>
              </a:tabLst>
            </a:pPr>
            <a:endParaRPr lang="el-GR" sz="2600" b="0" dirty="0">
              <a:solidFill>
                <a:schemeClr val="accent1">
                  <a:lumMod val="75000"/>
                </a:schemeClr>
              </a:solidFill>
            </a:endParaRPr>
          </a:p>
        </p:txBody>
      </p:sp>
      <p:sp>
        <p:nvSpPr>
          <p:cNvPr id="8" name="TextBox 7">
            <a:extLst>
              <a:ext uri="{FF2B5EF4-FFF2-40B4-BE49-F238E27FC236}">
                <a16:creationId xmlns:a16="http://schemas.microsoft.com/office/drawing/2014/main" id="{22C10520-C970-8399-C626-DB37DEEBA4EC}"/>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endParaRPr lang="el-GR" sz="2600" b="0" dirty="0">
              <a:solidFill>
                <a:schemeClr val="accent1">
                  <a:lumMod val="75000"/>
                </a:schemeClr>
              </a:solidFill>
            </a:endParaRPr>
          </a:p>
          <a:p>
            <a:pPr marL="714375" lvl="0" indent="-714375" algn="l">
              <a:lnSpc>
                <a:spcPct val="150000"/>
              </a:lnSpc>
              <a:tabLst>
                <a:tab pos="714375" algn="l"/>
              </a:tabLst>
            </a:pPr>
            <a:endParaRPr lang="el-GR" sz="2600" b="0" dirty="0">
              <a:solidFill>
                <a:schemeClr val="accent1">
                  <a:lumMod val="75000"/>
                </a:schemeClr>
              </a:solidFill>
            </a:endParaRPr>
          </a:p>
        </p:txBody>
      </p:sp>
      <p:pic>
        <p:nvPicPr>
          <p:cNvPr id="4" name="Εικόνα 3">
            <a:extLst>
              <a:ext uri="{FF2B5EF4-FFF2-40B4-BE49-F238E27FC236}">
                <a16:creationId xmlns:a16="http://schemas.microsoft.com/office/drawing/2014/main" id="{25C957A4-A5F5-34B2-CAB1-DD3CD1486122}"/>
              </a:ext>
            </a:extLst>
          </p:cNvPr>
          <p:cNvPicPr>
            <a:picLocks noChangeAspect="1"/>
          </p:cNvPicPr>
          <p:nvPr/>
        </p:nvPicPr>
        <p:blipFill>
          <a:blip r:embed="rId2"/>
          <a:stretch>
            <a:fillRect/>
          </a:stretch>
        </p:blipFill>
        <p:spPr>
          <a:xfrm>
            <a:off x="690323" y="731332"/>
            <a:ext cx="10811354" cy="5942845"/>
          </a:xfrm>
          <a:prstGeom prst="rect">
            <a:avLst/>
          </a:prstGeom>
        </p:spPr>
      </p:pic>
    </p:spTree>
    <p:extLst>
      <p:ext uri="{BB962C8B-B14F-4D97-AF65-F5344CB8AC3E}">
        <p14:creationId xmlns:p14="http://schemas.microsoft.com/office/powerpoint/2010/main" val="3898851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par>
                                <p:cTn id="8" presetID="5" presetClass="entr" presetSubtype="10" fill="hold" grpId="0" nodeType="withEffect" nodePh="1">
                                  <p:stCondLst>
                                    <p:cond delay="0"/>
                                  </p:stCondLst>
                                  <p:endCondLst>
                                    <p:cond evt="begin" delay="0">
                                      <p:tn val="8"/>
                                    </p:cond>
                                  </p:endCondLst>
                                  <p:childTnLst>
                                    <p:set>
                                      <p:cBhvr>
                                        <p:cTn id="9" dur="1" fill="hold">
                                          <p:stCondLst>
                                            <p:cond delay="0"/>
                                          </p:stCondLst>
                                        </p:cTn>
                                        <p:tgtEl>
                                          <p:spTgt spid="8"/>
                                        </p:tgtEl>
                                        <p:attrNameLst>
                                          <p:attrName>style.visibility</p:attrName>
                                        </p:attrNameLst>
                                      </p:cBhvr>
                                      <p:to>
                                        <p:strVal val="visible"/>
                                      </p:to>
                                    </p:set>
                                    <p:animEffect transition="in" filter="checkerboard(across)">
                                      <p:cBhvr>
                                        <p:cTn id="10" dur="500"/>
                                        <p:tgtEl>
                                          <p:spTgt spid="8"/>
                                        </p:tgtEl>
                                      </p:cBhvr>
                                    </p:animEffect>
                                  </p:childTnLst>
                                </p:cTn>
                              </p:par>
                              <p:par>
                                <p:cTn id="11" presetID="5" presetClass="entr" presetSubtype="1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checkerboard(across)">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7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latin typeface="Calibri" panose="020F0502020204030204" pitchFamily="34" charset="0"/>
              </a:rPr>
              <a:t>Εξωστρέφεια – Αξιοποίηση Πρωτοβουλιών</a:t>
            </a: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tabLst>
                <a:tab pos="714375" algn="l"/>
              </a:tabLst>
            </a:pPr>
            <a:endParaRPr lang="el-GR" sz="2600" dirty="0">
              <a:highlight>
                <a:srgbClr val="FFFF00"/>
              </a:highlight>
            </a:endParaRPr>
          </a:p>
          <a:p>
            <a:pPr algn="just">
              <a:lnSpc>
                <a:spcPct val="150000"/>
              </a:lnSpc>
              <a:tabLst>
                <a:tab pos="714375" algn="l"/>
              </a:tabLst>
            </a:pPr>
            <a:endParaRPr lang="el-GR" sz="2600" b="0" dirty="0">
              <a:solidFill>
                <a:schemeClr val="accent1">
                  <a:lumMod val="75000"/>
                </a:schemeClr>
              </a:solidFill>
            </a:endParaRPr>
          </a:p>
        </p:txBody>
      </p:sp>
      <p:sp>
        <p:nvSpPr>
          <p:cNvPr id="6" name="TextBox 5">
            <a:extLst>
              <a:ext uri="{FF2B5EF4-FFF2-40B4-BE49-F238E27FC236}">
                <a16:creationId xmlns:a16="http://schemas.microsoft.com/office/drawing/2014/main" id="{FDF057B9-B502-28BB-2BEF-2FEC19183D9C}"/>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endParaRPr lang="el-GR" sz="2600" b="0" dirty="0">
              <a:solidFill>
                <a:schemeClr val="accent1">
                  <a:lumMod val="75000"/>
                </a:schemeClr>
              </a:solidFill>
            </a:endParaRPr>
          </a:p>
          <a:p>
            <a:pPr marL="714375" lvl="0" indent="-714375" algn="just">
              <a:lnSpc>
                <a:spcPct val="150000"/>
              </a:lnSpc>
              <a:tabLst>
                <a:tab pos="714375" algn="l"/>
              </a:tabLst>
            </a:pPr>
            <a:endParaRPr lang="el-GR" sz="2600" b="0" dirty="0">
              <a:solidFill>
                <a:schemeClr val="accent1">
                  <a:lumMod val="75000"/>
                </a:schemeClr>
              </a:solidFill>
            </a:endParaRPr>
          </a:p>
        </p:txBody>
      </p:sp>
      <p:sp>
        <p:nvSpPr>
          <p:cNvPr id="8" name="TextBox 7">
            <a:extLst>
              <a:ext uri="{FF2B5EF4-FFF2-40B4-BE49-F238E27FC236}">
                <a16:creationId xmlns:a16="http://schemas.microsoft.com/office/drawing/2014/main" id="{22C10520-C970-8399-C626-DB37DEEBA4EC}"/>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endParaRPr lang="el-GR" sz="2600" b="0" dirty="0">
              <a:solidFill>
                <a:schemeClr val="accent1">
                  <a:lumMod val="75000"/>
                </a:schemeClr>
              </a:solidFill>
            </a:endParaRPr>
          </a:p>
          <a:p>
            <a:pPr marL="714375" lvl="0" indent="-714375" algn="l">
              <a:lnSpc>
                <a:spcPct val="150000"/>
              </a:lnSpc>
              <a:tabLst>
                <a:tab pos="714375" algn="l"/>
              </a:tabLst>
            </a:pPr>
            <a:endParaRPr lang="el-GR" sz="2600" b="0" dirty="0">
              <a:solidFill>
                <a:schemeClr val="accent1">
                  <a:lumMod val="75000"/>
                </a:schemeClr>
              </a:solidFill>
            </a:endParaRPr>
          </a:p>
        </p:txBody>
      </p:sp>
      <p:pic>
        <p:nvPicPr>
          <p:cNvPr id="5" name="Εικόνα 4">
            <a:extLst>
              <a:ext uri="{FF2B5EF4-FFF2-40B4-BE49-F238E27FC236}">
                <a16:creationId xmlns:a16="http://schemas.microsoft.com/office/drawing/2014/main" id="{8ED450A3-AD24-EC49-EB22-A31375AEAE43}"/>
              </a:ext>
            </a:extLst>
          </p:cNvPr>
          <p:cNvPicPr>
            <a:picLocks noChangeAspect="1"/>
          </p:cNvPicPr>
          <p:nvPr/>
        </p:nvPicPr>
        <p:blipFill rotWithShape="1">
          <a:blip r:embed="rId2"/>
          <a:srcRect l="23409" t="15219" r="19924" b="8418"/>
          <a:stretch/>
        </p:blipFill>
        <p:spPr>
          <a:xfrm>
            <a:off x="2449852" y="812728"/>
            <a:ext cx="7691675" cy="5830455"/>
          </a:xfrm>
          <a:prstGeom prst="rect">
            <a:avLst/>
          </a:prstGeom>
        </p:spPr>
      </p:pic>
    </p:spTree>
    <p:extLst>
      <p:ext uri="{BB962C8B-B14F-4D97-AF65-F5344CB8AC3E}">
        <p14:creationId xmlns:p14="http://schemas.microsoft.com/office/powerpoint/2010/main" val="4130565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par>
                                <p:cTn id="8" presetID="5" presetClass="entr" presetSubtype="10" fill="hold" grpId="0" nodeType="withEffect" nodePh="1">
                                  <p:stCondLst>
                                    <p:cond delay="0"/>
                                  </p:stCondLst>
                                  <p:endCondLst>
                                    <p:cond evt="begin" delay="0">
                                      <p:tn val="8"/>
                                    </p:cond>
                                  </p:endCondLst>
                                  <p:childTnLst>
                                    <p:set>
                                      <p:cBhvr>
                                        <p:cTn id="9" dur="1" fill="hold">
                                          <p:stCondLst>
                                            <p:cond delay="0"/>
                                          </p:stCondLst>
                                        </p:cTn>
                                        <p:tgtEl>
                                          <p:spTgt spid="8"/>
                                        </p:tgtEl>
                                        <p:attrNameLst>
                                          <p:attrName>style.visibility</p:attrName>
                                        </p:attrNameLst>
                                      </p:cBhvr>
                                      <p:to>
                                        <p:strVal val="visible"/>
                                      </p:to>
                                    </p:set>
                                    <p:animEffect transition="in" filter="checkerboard(across)">
                                      <p:cBhvr>
                                        <p:cTn id="10" dur="500"/>
                                        <p:tgtEl>
                                          <p:spTgt spid="8"/>
                                        </p:tgtEl>
                                      </p:cBhvr>
                                    </p:animEffect>
                                  </p:childTnLst>
                                </p:cTn>
                              </p:par>
                              <p:par>
                                <p:cTn id="11" presetID="5" presetClass="entr" presetSubtype="1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checkerboard(across)">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7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latin typeface="Calibri" panose="020F0502020204030204" pitchFamily="34" charset="0"/>
              </a:rPr>
              <a:t>Εξωστρέφεια – Αξιοποίηση Πρωτοβουλιών</a:t>
            </a: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tabLst>
                <a:tab pos="714375" algn="l"/>
              </a:tabLst>
            </a:pPr>
            <a:endParaRPr lang="el-GR" sz="2600" dirty="0">
              <a:highlight>
                <a:srgbClr val="FFFF00"/>
              </a:highlight>
            </a:endParaRPr>
          </a:p>
          <a:p>
            <a:pPr algn="just">
              <a:lnSpc>
                <a:spcPct val="150000"/>
              </a:lnSpc>
              <a:tabLst>
                <a:tab pos="714375" algn="l"/>
              </a:tabLst>
            </a:pPr>
            <a:endParaRPr lang="el-GR" sz="2600" b="0" dirty="0">
              <a:solidFill>
                <a:schemeClr val="accent1">
                  <a:lumMod val="75000"/>
                </a:schemeClr>
              </a:solidFill>
            </a:endParaRPr>
          </a:p>
        </p:txBody>
      </p:sp>
      <p:sp>
        <p:nvSpPr>
          <p:cNvPr id="6" name="TextBox 5">
            <a:extLst>
              <a:ext uri="{FF2B5EF4-FFF2-40B4-BE49-F238E27FC236}">
                <a16:creationId xmlns:a16="http://schemas.microsoft.com/office/drawing/2014/main" id="{FDF057B9-B502-28BB-2BEF-2FEC19183D9C}"/>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endParaRPr lang="el-GR" sz="2600" b="0" dirty="0">
              <a:solidFill>
                <a:schemeClr val="accent1">
                  <a:lumMod val="75000"/>
                </a:schemeClr>
              </a:solidFill>
            </a:endParaRPr>
          </a:p>
          <a:p>
            <a:pPr marL="714375" lvl="0" indent="-714375" algn="just">
              <a:lnSpc>
                <a:spcPct val="150000"/>
              </a:lnSpc>
              <a:tabLst>
                <a:tab pos="714375" algn="l"/>
              </a:tabLst>
            </a:pPr>
            <a:endParaRPr lang="el-GR" sz="2600" b="0" dirty="0">
              <a:solidFill>
                <a:schemeClr val="accent1">
                  <a:lumMod val="75000"/>
                </a:schemeClr>
              </a:solidFill>
            </a:endParaRPr>
          </a:p>
        </p:txBody>
      </p:sp>
      <p:sp>
        <p:nvSpPr>
          <p:cNvPr id="8" name="TextBox 7">
            <a:extLst>
              <a:ext uri="{FF2B5EF4-FFF2-40B4-BE49-F238E27FC236}">
                <a16:creationId xmlns:a16="http://schemas.microsoft.com/office/drawing/2014/main" id="{22C10520-C970-8399-C626-DB37DEEBA4EC}"/>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endParaRPr lang="el-GR" sz="2600" b="0" dirty="0">
              <a:solidFill>
                <a:schemeClr val="accent1">
                  <a:lumMod val="75000"/>
                </a:schemeClr>
              </a:solidFill>
            </a:endParaRPr>
          </a:p>
          <a:p>
            <a:pPr marL="714375" lvl="0" indent="-714375" algn="l">
              <a:lnSpc>
                <a:spcPct val="150000"/>
              </a:lnSpc>
              <a:tabLst>
                <a:tab pos="714375" algn="l"/>
              </a:tabLst>
            </a:pPr>
            <a:endParaRPr lang="el-GR" sz="2600" b="0" dirty="0">
              <a:solidFill>
                <a:schemeClr val="accent1">
                  <a:lumMod val="75000"/>
                </a:schemeClr>
              </a:solidFill>
            </a:endParaRPr>
          </a:p>
        </p:txBody>
      </p:sp>
      <p:pic>
        <p:nvPicPr>
          <p:cNvPr id="9" name="Εικόνα 8">
            <a:extLst>
              <a:ext uri="{FF2B5EF4-FFF2-40B4-BE49-F238E27FC236}">
                <a16:creationId xmlns:a16="http://schemas.microsoft.com/office/drawing/2014/main" id="{D399B934-7BB7-A856-B57F-A14A498B0FDB}"/>
              </a:ext>
            </a:extLst>
          </p:cNvPr>
          <p:cNvPicPr>
            <a:picLocks noChangeAspect="1"/>
          </p:cNvPicPr>
          <p:nvPr/>
        </p:nvPicPr>
        <p:blipFill rotWithShape="1">
          <a:blip r:embed="rId2"/>
          <a:srcRect l="35076" t="13333" r="30454" b="13535"/>
          <a:stretch/>
        </p:blipFill>
        <p:spPr>
          <a:xfrm>
            <a:off x="3473218" y="597912"/>
            <a:ext cx="5245563" cy="6260088"/>
          </a:xfrm>
          <a:prstGeom prst="rect">
            <a:avLst/>
          </a:prstGeom>
        </p:spPr>
      </p:pic>
    </p:spTree>
    <p:extLst>
      <p:ext uri="{BB962C8B-B14F-4D97-AF65-F5344CB8AC3E}">
        <p14:creationId xmlns:p14="http://schemas.microsoft.com/office/powerpoint/2010/main" val="1838882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par>
                                <p:cTn id="8" presetID="5" presetClass="entr" presetSubtype="10" fill="hold" grpId="0" nodeType="withEffect" nodePh="1">
                                  <p:stCondLst>
                                    <p:cond delay="0"/>
                                  </p:stCondLst>
                                  <p:endCondLst>
                                    <p:cond evt="begin" delay="0">
                                      <p:tn val="8"/>
                                    </p:cond>
                                  </p:endCondLst>
                                  <p:childTnLst>
                                    <p:set>
                                      <p:cBhvr>
                                        <p:cTn id="9" dur="1" fill="hold">
                                          <p:stCondLst>
                                            <p:cond delay="0"/>
                                          </p:stCondLst>
                                        </p:cTn>
                                        <p:tgtEl>
                                          <p:spTgt spid="8"/>
                                        </p:tgtEl>
                                        <p:attrNameLst>
                                          <p:attrName>style.visibility</p:attrName>
                                        </p:attrNameLst>
                                      </p:cBhvr>
                                      <p:to>
                                        <p:strVal val="visible"/>
                                      </p:to>
                                    </p:set>
                                    <p:animEffect transition="in" filter="checkerboard(across)">
                                      <p:cBhvr>
                                        <p:cTn id="10" dur="500"/>
                                        <p:tgtEl>
                                          <p:spTgt spid="8"/>
                                        </p:tgtEl>
                                      </p:cBhvr>
                                    </p:animEffect>
                                  </p:childTnLst>
                                </p:cTn>
                              </p:par>
                              <p:par>
                                <p:cTn id="11" presetID="5" presetClass="entr" presetSubtype="1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checkerboard(across)">
                                      <p:cBhvr>
                                        <p:cTn id="1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7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CDDBA53-E743-5392-EB65-42686A2CEA80}"/>
              </a:ext>
            </a:extLst>
          </p:cNvPr>
          <p:cNvSpPr>
            <a:spLocks noGrp="1"/>
          </p:cNvSpPr>
          <p:nvPr>
            <p:ph type="title"/>
          </p:nvPr>
        </p:nvSpPr>
        <p:spPr>
          <a:xfrm>
            <a:off x="0" y="0"/>
            <a:ext cx="12192000" cy="597912"/>
          </a:xfrm>
        </p:spPr>
        <p:txBody>
          <a:bodyPr>
            <a:normAutofit/>
          </a:bodyPr>
          <a:lstStyle/>
          <a:p>
            <a:pPr algn="ctr"/>
            <a:r>
              <a:rPr lang="el-GR" sz="3400" b="1" dirty="0">
                <a:solidFill>
                  <a:srgbClr val="144E8C"/>
                </a:solidFill>
                <a:latin typeface="Calibri" panose="020F0502020204030204" pitchFamily="34" charset="0"/>
              </a:rPr>
              <a:t>Εξωστρέφεια – Αξιοποίηση Πρωτοβουλιών</a:t>
            </a:r>
          </a:p>
        </p:txBody>
      </p:sp>
      <p:sp>
        <p:nvSpPr>
          <p:cNvPr id="21" name="TextBox 20">
            <a:extLst>
              <a:ext uri="{FF2B5EF4-FFF2-40B4-BE49-F238E27FC236}">
                <a16:creationId xmlns:a16="http://schemas.microsoft.com/office/drawing/2014/main" id="{F054A39B-1CC7-3392-EBD8-474CC6740BA8}"/>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lnSpc>
                <a:spcPct val="150000"/>
              </a:lnSpc>
              <a:tabLst>
                <a:tab pos="714375" algn="l"/>
              </a:tabLst>
            </a:pPr>
            <a:endParaRPr lang="el-GR" sz="2600" dirty="0">
              <a:highlight>
                <a:srgbClr val="FFFF00"/>
              </a:highlight>
            </a:endParaRPr>
          </a:p>
          <a:p>
            <a:pPr algn="just">
              <a:lnSpc>
                <a:spcPct val="150000"/>
              </a:lnSpc>
              <a:tabLst>
                <a:tab pos="714375" algn="l"/>
              </a:tabLst>
            </a:pPr>
            <a:endParaRPr lang="el-GR" sz="2600" b="0" dirty="0">
              <a:solidFill>
                <a:schemeClr val="accent1">
                  <a:lumMod val="75000"/>
                </a:schemeClr>
              </a:solidFill>
            </a:endParaRPr>
          </a:p>
        </p:txBody>
      </p:sp>
      <p:sp>
        <p:nvSpPr>
          <p:cNvPr id="6" name="TextBox 5">
            <a:extLst>
              <a:ext uri="{FF2B5EF4-FFF2-40B4-BE49-F238E27FC236}">
                <a16:creationId xmlns:a16="http://schemas.microsoft.com/office/drawing/2014/main" id="{FDF057B9-B502-28BB-2BEF-2FEC19183D9C}"/>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endParaRPr lang="el-GR" sz="2600" b="0" dirty="0">
              <a:solidFill>
                <a:schemeClr val="accent1">
                  <a:lumMod val="75000"/>
                </a:schemeClr>
              </a:solidFill>
            </a:endParaRPr>
          </a:p>
          <a:p>
            <a:pPr marL="714375" lvl="0" indent="-714375" algn="just">
              <a:lnSpc>
                <a:spcPct val="150000"/>
              </a:lnSpc>
              <a:tabLst>
                <a:tab pos="714375" algn="l"/>
              </a:tabLst>
            </a:pPr>
            <a:endParaRPr lang="el-GR" sz="2600" b="0" dirty="0">
              <a:solidFill>
                <a:schemeClr val="accent1">
                  <a:lumMod val="75000"/>
                </a:schemeClr>
              </a:solidFill>
            </a:endParaRPr>
          </a:p>
        </p:txBody>
      </p:sp>
      <p:sp>
        <p:nvSpPr>
          <p:cNvPr id="8" name="TextBox 7">
            <a:extLst>
              <a:ext uri="{FF2B5EF4-FFF2-40B4-BE49-F238E27FC236}">
                <a16:creationId xmlns:a16="http://schemas.microsoft.com/office/drawing/2014/main" id="{22C10520-C970-8399-C626-DB37DEEBA4EC}"/>
              </a:ext>
            </a:extLst>
          </p:cNvPr>
          <p:cNvSpPr txBox="1"/>
          <p:nvPr/>
        </p:nvSpPr>
        <p:spPr>
          <a:xfrm>
            <a:off x="0" y="0"/>
            <a:ext cx="12192000" cy="6858000"/>
          </a:xfrm>
          <a:prstGeom prst="rect">
            <a:avLst/>
          </a:prstGeom>
        </p:spPr>
        <p:txBody>
          <a:bodyPr vert="horz" lIns="91440" tIns="720000" rIns="91440" bIns="36000" rtlCol="0" anchor="t" anchorCtr="0">
            <a:noAutofit/>
          </a:bodyPr>
          <a:lstStyle>
            <a:lvl1pPr algn="ctr">
              <a:lnSpc>
                <a:spcPct val="90000"/>
              </a:lnSpc>
              <a:spcBef>
                <a:spcPct val="0"/>
              </a:spcBef>
              <a:buNone/>
              <a:defRPr sz="2800" b="1">
                <a:solidFill>
                  <a:srgbClr val="19BEDE"/>
                </a:solidFill>
                <a:effectLst/>
                <a:latin typeface="Calibri" panose="020F0502020204030204" pitchFamily="34" charset="0"/>
                <a:ea typeface="Times New Roman" panose="02020603050405020304" pitchFamily="18" charset="0"/>
                <a:cs typeface="+mj-cs"/>
              </a:defRPr>
            </a:lvl1pPr>
          </a:lstStyle>
          <a:p>
            <a:pPr algn="just"/>
            <a:endParaRPr lang="el-GR" sz="2600" b="0" dirty="0">
              <a:solidFill>
                <a:schemeClr val="accent1">
                  <a:lumMod val="75000"/>
                </a:schemeClr>
              </a:solidFill>
            </a:endParaRPr>
          </a:p>
          <a:p>
            <a:pPr marL="714375" lvl="0" indent="-714375" algn="l">
              <a:lnSpc>
                <a:spcPct val="150000"/>
              </a:lnSpc>
              <a:tabLst>
                <a:tab pos="714375" algn="l"/>
              </a:tabLst>
            </a:pPr>
            <a:endParaRPr lang="el-GR" sz="2600" b="0" dirty="0">
              <a:solidFill>
                <a:schemeClr val="accent1">
                  <a:lumMod val="75000"/>
                </a:schemeClr>
              </a:solidFill>
            </a:endParaRPr>
          </a:p>
        </p:txBody>
      </p:sp>
      <p:pic>
        <p:nvPicPr>
          <p:cNvPr id="11" name="Εικόνα 10">
            <a:extLst>
              <a:ext uri="{FF2B5EF4-FFF2-40B4-BE49-F238E27FC236}">
                <a16:creationId xmlns:a16="http://schemas.microsoft.com/office/drawing/2014/main" id="{8ED56ED1-071C-48E4-ED5C-A018860F084F}"/>
              </a:ext>
            </a:extLst>
          </p:cNvPr>
          <p:cNvPicPr>
            <a:picLocks noChangeAspect="1"/>
          </p:cNvPicPr>
          <p:nvPr/>
        </p:nvPicPr>
        <p:blipFill rotWithShape="1">
          <a:blip r:embed="rId2"/>
          <a:srcRect l="14469" t="11582" r="15682" b="16364"/>
          <a:stretch/>
        </p:blipFill>
        <p:spPr>
          <a:xfrm>
            <a:off x="0" y="816263"/>
            <a:ext cx="6733290" cy="3906982"/>
          </a:xfrm>
          <a:prstGeom prst="rect">
            <a:avLst/>
          </a:prstGeom>
        </p:spPr>
      </p:pic>
      <p:pic>
        <p:nvPicPr>
          <p:cNvPr id="12" name="Εικόνα 11">
            <a:extLst>
              <a:ext uri="{FF2B5EF4-FFF2-40B4-BE49-F238E27FC236}">
                <a16:creationId xmlns:a16="http://schemas.microsoft.com/office/drawing/2014/main" id="{2E4CA7E4-F653-3163-62FD-3997854BF1D6}"/>
              </a:ext>
            </a:extLst>
          </p:cNvPr>
          <p:cNvPicPr>
            <a:picLocks noChangeAspect="1"/>
          </p:cNvPicPr>
          <p:nvPr/>
        </p:nvPicPr>
        <p:blipFill>
          <a:blip r:embed="rId3"/>
          <a:stretch>
            <a:fillRect/>
          </a:stretch>
        </p:blipFill>
        <p:spPr>
          <a:xfrm>
            <a:off x="6240706" y="4110181"/>
            <a:ext cx="5895878" cy="2653145"/>
          </a:xfrm>
          <a:prstGeom prst="rect">
            <a:avLst/>
          </a:prstGeom>
        </p:spPr>
      </p:pic>
    </p:spTree>
    <p:extLst>
      <p:ext uri="{BB962C8B-B14F-4D97-AF65-F5344CB8AC3E}">
        <p14:creationId xmlns:p14="http://schemas.microsoft.com/office/powerpoint/2010/main" val="4006085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par>
                                <p:cTn id="8" presetID="5" presetClass="entr" presetSubtype="10" fill="hold" grpId="0" nodeType="withEffect" nodePh="1">
                                  <p:stCondLst>
                                    <p:cond delay="0"/>
                                  </p:stCondLst>
                                  <p:endCondLst>
                                    <p:cond evt="begin" delay="0">
                                      <p:tn val="8"/>
                                    </p:cond>
                                  </p:endCondLst>
                                  <p:childTnLst>
                                    <p:set>
                                      <p:cBhvr>
                                        <p:cTn id="9" dur="1" fill="hold">
                                          <p:stCondLst>
                                            <p:cond delay="0"/>
                                          </p:stCondLst>
                                        </p:cTn>
                                        <p:tgtEl>
                                          <p:spTgt spid="8"/>
                                        </p:tgtEl>
                                        <p:attrNameLst>
                                          <p:attrName>style.visibility</p:attrName>
                                        </p:attrNameLst>
                                      </p:cBhvr>
                                      <p:to>
                                        <p:strVal val="visible"/>
                                      </p:to>
                                    </p:set>
                                    <p:animEffect transition="in" filter="checkerboard(across)">
                                      <p:cBhvr>
                                        <p:cTn id="10" dur="500"/>
                                        <p:tgtEl>
                                          <p:spTgt spid="8"/>
                                        </p:tgtEl>
                                      </p:cBhvr>
                                    </p:animEffect>
                                  </p:childTnLst>
                                </p:cTn>
                              </p:par>
                              <p:par>
                                <p:cTn id="11" presetID="5" presetClass="entr" presetSubtype="10" fill="hold"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checkerboard(across)">
                                      <p:cBhvr>
                                        <p:cTn id="13" dur="500"/>
                                        <p:tgtEl>
                                          <p:spTgt spid="12"/>
                                        </p:tgtEl>
                                      </p:cBhvr>
                                    </p:animEffect>
                                  </p:childTnLst>
                                </p:cTn>
                              </p:par>
                              <p:par>
                                <p:cTn id="14" presetID="5" presetClass="entr" presetSubtype="10" fill="hold" nodeType="with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checkerboard(across)">
                                      <p:cBhvr>
                                        <p:cTn id="16"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8408" y="319177"/>
            <a:ext cx="2820837" cy="1414732"/>
          </a:xfrm>
          <a:prstGeom prst="rect">
            <a:avLst/>
          </a:prstGeom>
          <a:solidFill>
            <a:srgbClr val="0D4F8C"/>
          </a:solidFill>
        </p:spPr>
        <p:txBody>
          <a:bodyPr wrap="square" rtlCol="0">
            <a:spAutoFit/>
          </a:bodyPr>
          <a:lstStyle/>
          <a:p>
            <a:endParaRPr lang="el-GR" dirty="0"/>
          </a:p>
        </p:txBody>
      </p:sp>
      <p:sp>
        <p:nvSpPr>
          <p:cNvPr id="3" name="Υπότιτλος 2">
            <a:extLst>
              <a:ext uri="{FF2B5EF4-FFF2-40B4-BE49-F238E27FC236}">
                <a16:creationId xmlns:a16="http://schemas.microsoft.com/office/drawing/2014/main" id="{AF4C35F4-0304-55DE-B493-0D5FA8737181}"/>
              </a:ext>
            </a:extLst>
          </p:cNvPr>
          <p:cNvSpPr>
            <a:spLocks noGrp="1"/>
          </p:cNvSpPr>
          <p:nvPr>
            <p:ph type="subTitle" idx="1"/>
          </p:nvPr>
        </p:nvSpPr>
        <p:spPr>
          <a:xfrm>
            <a:off x="1500122" y="2774599"/>
            <a:ext cx="4412998" cy="803707"/>
          </a:xfrm>
        </p:spPr>
        <p:txBody>
          <a:bodyPr>
            <a:normAutofit fontScale="92500"/>
          </a:bodyPr>
          <a:lstStyle/>
          <a:p>
            <a:r>
              <a:rPr lang="el-GR" sz="1700" b="1" dirty="0">
                <a:solidFill>
                  <a:srgbClr val="00BFE0"/>
                </a:solidFill>
              </a:rPr>
              <a:t>3η Συνεδρίαση Επιτροπής Παρακολούθησης</a:t>
            </a:r>
          </a:p>
          <a:p>
            <a:r>
              <a:rPr lang="el-GR" b="1" dirty="0">
                <a:solidFill>
                  <a:srgbClr val="00BFE0"/>
                </a:solidFill>
              </a:rPr>
              <a:t>Καβάλα, 30/0</a:t>
            </a:r>
            <a:r>
              <a:rPr lang="en-US" b="1" dirty="0">
                <a:solidFill>
                  <a:srgbClr val="00BFE0"/>
                </a:solidFill>
              </a:rPr>
              <a:t>5</a:t>
            </a:r>
            <a:r>
              <a:rPr lang="el-GR" b="1" dirty="0">
                <a:solidFill>
                  <a:srgbClr val="00BFE0"/>
                </a:solidFill>
              </a:rPr>
              <a:t>/2024</a:t>
            </a:r>
          </a:p>
        </p:txBody>
      </p:sp>
      <p:sp>
        <p:nvSpPr>
          <p:cNvPr id="8" name="7 - TextBox">
            <a:extLst>
              <a:ext uri="{FF2B5EF4-FFF2-40B4-BE49-F238E27FC236}">
                <a16:creationId xmlns:a16="http://schemas.microsoft.com/office/drawing/2014/main" id="{36796C4E-3A2D-4EC5-CE99-A5D7E00A7E3B}"/>
              </a:ext>
            </a:extLst>
          </p:cNvPr>
          <p:cNvSpPr txBox="1">
            <a:spLocks noChangeArrowheads="1"/>
          </p:cNvSpPr>
          <p:nvPr/>
        </p:nvSpPr>
        <p:spPr bwMode="auto">
          <a:xfrm>
            <a:off x="8100205" y="5637866"/>
            <a:ext cx="4091795"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80000"/>
              <a:buFont typeface="Wingdings" panose="05000000000000000000" pitchFamily="2" charset="2"/>
              <a:buChar char="Ø"/>
              <a:defRPr sz="3200">
                <a:solidFill>
                  <a:schemeClr val="tx1"/>
                </a:solidFill>
                <a:latin typeface="Arial" panose="020B0604020202020204" pitchFamily="34" charset="0"/>
              </a:defRPr>
            </a:lvl1pPr>
            <a:lvl2pPr marL="742950" indent="-285750">
              <a:spcBef>
                <a:spcPct val="20000"/>
              </a:spcBef>
              <a:buClr>
                <a:schemeClr val="tx2"/>
              </a:buClr>
              <a:buSzPct val="50000"/>
              <a:buFont typeface="Wingdings" panose="05000000000000000000" pitchFamily="2" charset="2"/>
              <a:buChar char="l"/>
              <a:defRPr sz="2800">
                <a:solidFill>
                  <a:schemeClr val="tx1"/>
                </a:solidFill>
                <a:latin typeface="Arial" panose="020B0604020202020204" pitchFamily="34" charset="0"/>
              </a:defRPr>
            </a:lvl2pPr>
            <a:lvl3pPr marL="1143000" indent="-228600">
              <a:spcBef>
                <a:spcPct val="20000"/>
              </a:spcBef>
              <a:buClr>
                <a:schemeClr val="accent2"/>
              </a:buClr>
              <a:buChar char="•"/>
              <a:defRPr sz="2400">
                <a:solidFill>
                  <a:schemeClr val="tx1"/>
                </a:solidFill>
                <a:latin typeface="Arial" panose="020B0604020202020204" pitchFamily="34" charset="0"/>
              </a:defRPr>
            </a:lvl3pPr>
            <a:lvl4pPr marL="1600200" indent="-228600">
              <a:spcBef>
                <a:spcPct val="20000"/>
              </a:spcBef>
              <a:buClr>
                <a:schemeClr val="folHlink"/>
              </a:buClr>
              <a:buSzPct val="50000"/>
              <a:buFont typeface="Wingdings" panose="05000000000000000000" pitchFamily="2" charset="2"/>
              <a:buChar char="l"/>
              <a:defRPr sz="2000">
                <a:solidFill>
                  <a:schemeClr val="tx1"/>
                </a:solidFill>
                <a:latin typeface="Arial" panose="020B0604020202020204" pitchFamily="34" charset="0"/>
              </a:defRPr>
            </a:lvl4pPr>
            <a:lvl5pPr marL="2057400" indent="-228600">
              <a:spcBef>
                <a:spcPct val="20000"/>
              </a:spcBef>
              <a:buClr>
                <a:schemeClr val="hlink"/>
              </a:buClr>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Char char="•"/>
              <a:defRPr sz="2000">
                <a:solidFill>
                  <a:schemeClr val="tx1"/>
                </a:solidFill>
                <a:latin typeface="Arial" panose="020B0604020202020204" pitchFamily="34" charset="0"/>
              </a:defRPr>
            </a:lvl9pPr>
          </a:lstStyle>
          <a:p>
            <a:pPr eaLnBrk="1" hangingPunct="1">
              <a:spcBef>
                <a:spcPct val="0"/>
              </a:spcBef>
              <a:buClrTx/>
              <a:buSzTx/>
              <a:buFontTx/>
              <a:buNone/>
            </a:pPr>
            <a:r>
              <a:rPr lang="el-GR" altLang="el-GR" sz="1800" b="1" dirty="0">
                <a:solidFill>
                  <a:srgbClr val="144E8C"/>
                </a:solidFill>
                <a:latin typeface="Calibri" panose="020F0502020204030204" pitchFamily="34" charset="0"/>
                <a:cs typeface="Arial" panose="020B0604020202020204" pitchFamily="34" charset="0"/>
              </a:rPr>
              <a:t>Παναγιώτης </a:t>
            </a:r>
            <a:r>
              <a:rPr lang="el-GR" altLang="el-GR" sz="1800" b="1" dirty="0" err="1">
                <a:solidFill>
                  <a:srgbClr val="144E8C"/>
                </a:solidFill>
                <a:latin typeface="Calibri" panose="020F0502020204030204" pitchFamily="34" charset="0"/>
                <a:cs typeface="Arial" panose="020B0604020202020204" pitchFamily="34" charset="0"/>
              </a:rPr>
              <a:t>Κουδουμάκης</a:t>
            </a:r>
            <a:endParaRPr lang="en-US" altLang="el-GR" sz="1800" b="1" dirty="0">
              <a:solidFill>
                <a:srgbClr val="144E8C"/>
              </a:solidFill>
              <a:latin typeface="Calibri" panose="020F0502020204030204" pitchFamily="34" charset="0"/>
              <a:cs typeface="Arial" panose="020B0604020202020204" pitchFamily="34" charset="0"/>
            </a:endParaRPr>
          </a:p>
          <a:p>
            <a:pPr eaLnBrk="1" hangingPunct="1">
              <a:spcBef>
                <a:spcPct val="0"/>
              </a:spcBef>
              <a:buClrTx/>
              <a:buSzTx/>
              <a:buFontTx/>
              <a:buNone/>
            </a:pPr>
            <a:r>
              <a:rPr lang="el-GR" altLang="el-GR" sz="1600" dirty="0">
                <a:solidFill>
                  <a:srgbClr val="144E8C"/>
                </a:solidFill>
                <a:latin typeface="Calibri" panose="020F0502020204030204" pitchFamily="34" charset="0"/>
                <a:cs typeface="Arial" panose="020B0604020202020204" pitchFamily="34" charset="0"/>
              </a:rPr>
              <a:t>Προϊστάμενος</a:t>
            </a:r>
            <a:endParaRPr lang="en-US" altLang="el-GR" sz="1600" dirty="0">
              <a:solidFill>
                <a:srgbClr val="144E8C"/>
              </a:solidFill>
              <a:latin typeface="Calibri" panose="020F0502020204030204" pitchFamily="34" charset="0"/>
              <a:cs typeface="Arial" panose="020B0604020202020204" pitchFamily="34" charset="0"/>
            </a:endParaRPr>
          </a:p>
          <a:p>
            <a:pPr eaLnBrk="1" hangingPunct="1">
              <a:spcBef>
                <a:spcPct val="0"/>
              </a:spcBef>
              <a:buClrTx/>
              <a:buSzTx/>
              <a:buFontTx/>
              <a:buNone/>
            </a:pPr>
            <a:r>
              <a:rPr lang="el-GR" altLang="el-GR" sz="1600" dirty="0">
                <a:solidFill>
                  <a:srgbClr val="144E8C"/>
                </a:solidFill>
                <a:latin typeface="Calibri" panose="020F0502020204030204" pitchFamily="34" charset="0"/>
                <a:cs typeface="Arial" panose="020B0604020202020204" pitchFamily="34" charset="0"/>
              </a:rPr>
              <a:t>Ειδικής Υπηρεσίας Διαχείρισης</a:t>
            </a:r>
            <a:r>
              <a:rPr lang="en-US" altLang="el-GR" sz="1600" dirty="0">
                <a:solidFill>
                  <a:srgbClr val="144E8C"/>
                </a:solidFill>
                <a:latin typeface="Calibri" panose="020F0502020204030204" pitchFamily="34" charset="0"/>
                <a:cs typeface="Arial" panose="020B0604020202020204" pitchFamily="34" charset="0"/>
              </a:rPr>
              <a:t> </a:t>
            </a:r>
            <a:r>
              <a:rPr lang="el-GR" altLang="el-GR" sz="1600" dirty="0">
                <a:solidFill>
                  <a:srgbClr val="144E8C"/>
                </a:solidFill>
                <a:latin typeface="Calibri" panose="020F0502020204030204" pitchFamily="34" charset="0"/>
                <a:cs typeface="Arial" panose="020B0604020202020204" pitchFamily="34" charset="0"/>
              </a:rPr>
              <a:t>Προγράμματος «Ανατολική Μακεδονία, Θράκη»</a:t>
            </a:r>
          </a:p>
        </p:txBody>
      </p:sp>
      <p:sp>
        <p:nvSpPr>
          <p:cNvPr id="10" name="TextBox 9">
            <a:extLst>
              <a:ext uri="{FF2B5EF4-FFF2-40B4-BE49-F238E27FC236}">
                <a16:creationId xmlns:a16="http://schemas.microsoft.com/office/drawing/2014/main" id="{EDC072C9-D1CE-539B-724C-A06F2A157F76}"/>
              </a:ext>
            </a:extLst>
          </p:cNvPr>
          <p:cNvSpPr txBox="1"/>
          <p:nvPr/>
        </p:nvSpPr>
        <p:spPr>
          <a:xfrm>
            <a:off x="0" y="1733909"/>
            <a:ext cx="12191999" cy="523220"/>
          </a:xfrm>
          <a:prstGeom prst="rect">
            <a:avLst/>
          </a:prstGeom>
          <a:noFill/>
        </p:spPr>
        <p:txBody>
          <a:bodyPr wrap="square">
            <a:spAutoFit/>
          </a:bodyPr>
          <a:lstStyle/>
          <a:p>
            <a:pPr algn="ctr"/>
            <a:r>
              <a:rPr kumimoji="0" lang="el-GR" sz="2800" b="1" i="1" u="none" strike="noStrike" kern="1200" cap="none" spc="0" normalizeH="0" baseline="0" noProof="0" dirty="0">
                <a:ln>
                  <a:noFill/>
                </a:ln>
                <a:solidFill>
                  <a:prstClr val="white"/>
                </a:solidFill>
                <a:effectLst/>
                <a:uLnTx/>
                <a:uFillTx/>
                <a:latin typeface="Trebuchet MS" panose="020B0603020202020204" pitchFamily="34" charset="0"/>
                <a:ea typeface="+mj-ea"/>
                <a:cs typeface="+mj-cs"/>
              </a:rPr>
              <a:t>… ευχαριστούμε για την προσοχή σας</a:t>
            </a:r>
            <a:endParaRPr lang="el-GR" dirty="0"/>
          </a:p>
        </p:txBody>
      </p:sp>
      <p:pic>
        <p:nvPicPr>
          <p:cNvPr id="2" name="Εικόνα 1" descr="Εικόνα που περιέχει κείμενο, γραμματοσειρά, στιγμιότυπο οθόνης&#10;&#10;Περιγραφή που δημιουργήθηκε αυτόματα">
            <a:extLst>
              <a:ext uri="{FF2B5EF4-FFF2-40B4-BE49-F238E27FC236}">
                <a16:creationId xmlns:a16="http://schemas.microsoft.com/office/drawing/2014/main" id="{4F5917B0-6AC7-D2EC-6756-A8783F180A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408" y="5857489"/>
            <a:ext cx="3794271" cy="668749"/>
          </a:xfrm>
          <a:prstGeom prst="rect">
            <a:avLst/>
          </a:prstGeom>
        </p:spPr>
      </p:pic>
    </p:spTree>
    <p:extLst>
      <p:ext uri="{BB962C8B-B14F-4D97-AF65-F5344CB8AC3E}">
        <p14:creationId xmlns:p14="http://schemas.microsoft.com/office/powerpoint/2010/main" val="3108451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heckerboard(across)">
                                      <p:cBhvr>
                                        <p:cTn id="7" dur="500"/>
                                        <p:tgtEl>
                                          <p:spTgt spid="3">
                                            <p:txEl>
                                              <p:pRg st="0" end="0"/>
                                            </p:txEl>
                                          </p:spTgt>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checkerboard(across)">
                                      <p:cBhvr>
                                        <p:cTn id="10" dur="500"/>
                                        <p:tgtEl>
                                          <p:spTgt spid="3">
                                            <p:txEl>
                                              <p:pRg st="1" end="1"/>
                                            </p:txEl>
                                          </p:spTgt>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checkerboard(across)">
                                      <p:cBhvr>
                                        <p:cTn id="13" dur="500"/>
                                        <p:tgtEl>
                                          <p:spTgt spid="8"/>
                                        </p:tgtEl>
                                      </p:cBhvr>
                                    </p:animEffect>
                                  </p:childTnLst>
                                </p:cTn>
                              </p:par>
                              <p:par>
                                <p:cTn id="14" presetID="5" presetClass="entr" presetSubtype="10" fill="hold" grpId="0" nodeType="with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checkerboard(across)">
                                      <p:cBhvr>
                                        <p:cTn id="16"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p:bldP spid="10" grpId="0"/>
    </p:bldLst>
  </p:timing>
</p:sld>
</file>

<file path=ppt/slides/slide8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6" name="Τίτλος 1">
            <a:extLst>
              <a:ext uri="{FF2B5EF4-FFF2-40B4-BE49-F238E27FC236}">
                <a16:creationId xmlns:a16="http://schemas.microsoft.com/office/drawing/2014/main" id="{9B629A48-E156-05CC-505D-1F71A07552EC}"/>
              </a:ext>
            </a:extLst>
          </p:cNvPr>
          <p:cNvSpPr txBox="1">
            <a:spLocks/>
          </p:cNvSpPr>
          <p:nvPr/>
        </p:nvSpPr>
        <p:spPr>
          <a:xfrm>
            <a:off x="0" y="0"/>
            <a:ext cx="12192000" cy="5979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19BEDE"/>
                </a:solidFill>
                <a:latin typeface="Trebuchet MS" panose="020B0603020202020204" pitchFamily="34" charset="0"/>
                <a:ea typeface="+mj-ea"/>
                <a:cs typeface="+mj-cs"/>
              </a:defRPr>
            </a:lvl1pPr>
          </a:lstStyle>
          <a:p>
            <a:pPr algn="ctr"/>
            <a:r>
              <a:rPr lang="el-GR" sz="3400" b="1" dirty="0">
                <a:solidFill>
                  <a:srgbClr val="144E8C"/>
                </a:solidFill>
                <a:latin typeface="Calibri" panose="020F0502020204030204" pitchFamily="34" charset="0"/>
                <a:ea typeface="Times New Roman" panose="02020603050405020304" pitchFamily="18" charset="0"/>
              </a:rPr>
              <a:t>Πρόοδος Υλοποίησης ΠεΠ ΑΜΘ – </a:t>
            </a:r>
            <a:r>
              <a:rPr lang="el-GR" sz="3400" b="1" dirty="0" err="1">
                <a:solidFill>
                  <a:srgbClr val="144E8C"/>
                </a:solidFill>
                <a:latin typeface="Calibri" panose="020F0502020204030204" pitchFamily="34" charset="0"/>
                <a:ea typeface="Times New Roman" panose="02020603050405020304" pitchFamily="18" charset="0"/>
              </a:rPr>
              <a:t>ΕΤΠΑ</a:t>
            </a:r>
            <a:endParaRPr lang="el-GR" sz="3400" dirty="0">
              <a:solidFill>
                <a:srgbClr val="144E8C"/>
              </a:solidFill>
            </a:endParaRPr>
          </a:p>
        </p:txBody>
      </p:sp>
      <p:pic>
        <p:nvPicPr>
          <p:cNvPr id="3" name="Εικόνα 2">
            <a:extLst>
              <a:ext uri="{FF2B5EF4-FFF2-40B4-BE49-F238E27FC236}">
                <a16:creationId xmlns:a16="http://schemas.microsoft.com/office/drawing/2014/main" id="{3B5050E8-886C-0F3F-3CB0-60A84BBAD3DA}"/>
              </a:ext>
            </a:extLst>
          </p:cNvPr>
          <p:cNvPicPr>
            <a:picLocks noChangeAspect="1"/>
          </p:cNvPicPr>
          <p:nvPr/>
        </p:nvPicPr>
        <p:blipFill>
          <a:blip r:embed="rId2"/>
          <a:stretch>
            <a:fillRect/>
          </a:stretch>
        </p:blipFill>
        <p:spPr>
          <a:xfrm>
            <a:off x="1056000" y="830831"/>
            <a:ext cx="10080000" cy="5888624"/>
          </a:xfrm>
          <a:prstGeom prst="rect">
            <a:avLst/>
          </a:prstGeom>
        </p:spPr>
      </p:pic>
      <p:sp>
        <p:nvSpPr>
          <p:cNvPr id="2" name="Rectangle 2">
            <a:extLst>
              <a:ext uri="{FF2B5EF4-FFF2-40B4-BE49-F238E27FC236}">
                <a16:creationId xmlns:a16="http://schemas.microsoft.com/office/drawing/2014/main" id="{332C8138-1002-9F16-EC85-2B0E5C99AA10}"/>
              </a:ext>
            </a:extLst>
          </p:cNvPr>
          <p:cNvSpPr>
            <a:spLocks noChangeArrowheads="1"/>
          </p:cNvSpPr>
          <p:nvPr/>
        </p:nvSpPr>
        <p:spPr bwMode="auto">
          <a:xfrm>
            <a:off x="5637937" y="1621514"/>
            <a:ext cx="916126" cy="458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itchFamily="34" charset="0"/>
              </a:defRPr>
            </a:lvl1pPr>
            <a:lvl2pPr marL="742950" indent="-285750">
              <a:spcBef>
                <a:spcPct val="20000"/>
              </a:spcBef>
              <a:buChar char="–"/>
              <a:defRPr sz="2800">
                <a:solidFill>
                  <a:schemeClr val="tx1"/>
                </a:solidFill>
                <a:latin typeface="Arial" pitchFamily="34" charset="0"/>
              </a:defRPr>
            </a:lvl2pPr>
            <a:lvl3pPr marL="1143000" indent="-228600">
              <a:spcBef>
                <a:spcPct val="20000"/>
              </a:spcBef>
              <a:buChar char="•"/>
              <a:defRPr sz="2400">
                <a:solidFill>
                  <a:schemeClr val="tx1"/>
                </a:solidFill>
                <a:latin typeface="Arial" pitchFamily="34" charset="0"/>
              </a:defRPr>
            </a:lvl3pPr>
            <a:lvl4pPr marL="1600200" indent="-228600">
              <a:spcBef>
                <a:spcPct val="20000"/>
              </a:spcBef>
              <a:buChar char="–"/>
              <a:defRPr sz="2000">
                <a:solidFill>
                  <a:schemeClr val="tx1"/>
                </a:solidFill>
                <a:latin typeface="Arial" pitchFamily="34" charset="0"/>
              </a:defRPr>
            </a:lvl4pPr>
            <a:lvl5pPr marL="2057400" indent="-22860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ts val="0"/>
              </a:spcBef>
              <a:buNone/>
            </a:pPr>
            <a:r>
              <a:rPr lang="en-US" sz="2400" b="1" dirty="0">
                <a:solidFill>
                  <a:srgbClr val="FF0000"/>
                </a:solidFill>
                <a:latin typeface="Calibri" panose="020F0502020204030204" pitchFamily="34" charset="0"/>
                <a:cs typeface="Calibri" panose="020F0502020204030204" pitchFamily="34" charset="0"/>
              </a:rPr>
              <a:t>80</a:t>
            </a:r>
            <a:r>
              <a:rPr lang="el-GR" sz="2400" b="1" dirty="0">
                <a:solidFill>
                  <a:srgbClr val="FF0000"/>
                </a:solidFill>
                <a:latin typeface="Calibri" panose="020F0502020204030204" pitchFamily="34" charset="0"/>
                <a:cs typeface="Calibri" panose="020F0502020204030204" pitchFamily="34" charset="0"/>
              </a:rPr>
              <a:t>%</a:t>
            </a:r>
          </a:p>
        </p:txBody>
      </p:sp>
      <p:sp>
        <p:nvSpPr>
          <p:cNvPr id="4" name="Rectangle 2">
            <a:extLst>
              <a:ext uri="{FF2B5EF4-FFF2-40B4-BE49-F238E27FC236}">
                <a16:creationId xmlns:a16="http://schemas.microsoft.com/office/drawing/2014/main" id="{6402260F-0278-5488-18E8-377BA000B603}"/>
              </a:ext>
            </a:extLst>
          </p:cNvPr>
          <p:cNvSpPr>
            <a:spLocks noChangeArrowheads="1"/>
          </p:cNvSpPr>
          <p:nvPr/>
        </p:nvSpPr>
        <p:spPr bwMode="auto">
          <a:xfrm>
            <a:off x="6926409" y="3429000"/>
            <a:ext cx="916126" cy="458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itchFamily="34" charset="0"/>
              </a:defRPr>
            </a:lvl1pPr>
            <a:lvl2pPr marL="742950" indent="-285750">
              <a:spcBef>
                <a:spcPct val="20000"/>
              </a:spcBef>
              <a:buChar char="–"/>
              <a:defRPr sz="2800">
                <a:solidFill>
                  <a:schemeClr val="tx1"/>
                </a:solidFill>
                <a:latin typeface="Arial" pitchFamily="34" charset="0"/>
              </a:defRPr>
            </a:lvl2pPr>
            <a:lvl3pPr marL="1143000" indent="-228600">
              <a:spcBef>
                <a:spcPct val="20000"/>
              </a:spcBef>
              <a:buChar char="•"/>
              <a:defRPr sz="2400">
                <a:solidFill>
                  <a:schemeClr val="tx1"/>
                </a:solidFill>
                <a:latin typeface="Arial" pitchFamily="34" charset="0"/>
              </a:defRPr>
            </a:lvl3pPr>
            <a:lvl4pPr marL="1600200" indent="-228600">
              <a:spcBef>
                <a:spcPct val="20000"/>
              </a:spcBef>
              <a:buChar char="–"/>
              <a:defRPr sz="2000">
                <a:solidFill>
                  <a:schemeClr val="tx1"/>
                </a:solidFill>
                <a:latin typeface="Arial" pitchFamily="34" charset="0"/>
              </a:defRPr>
            </a:lvl4pPr>
            <a:lvl5pPr marL="2057400" indent="-22860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ts val="0"/>
              </a:spcBef>
              <a:buNone/>
            </a:pPr>
            <a:r>
              <a:rPr lang="en-US" sz="2400" b="1" dirty="0">
                <a:solidFill>
                  <a:srgbClr val="FF0000"/>
                </a:solidFill>
                <a:latin typeface="Calibri" panose="020F0502020204030204" pitchFamily="34" charset="0"/>
                <a:cs typeface="Calibri" panose="020F0502020204030204" pitchFamily="34" charset="0"/>
              </a:rPr>
              <a:t>40</a:t>
            </a:r>
            <a:r>
              <a:rPr lang="el-GR" sz="2400" b="1" dirty="0">
                <a:solidFill>
                  <a:srgbClr val="FF0000"/>
                </a:solidFill>
                <a:latin typeface="Calibri" panose="020F0502020204030204" pitchFamily="34" charset="0"/>
                <a:cs typeface="Calibri" panose="020F0502020204030204" pitchFamily="34" charset="0"/>
              </a:rPr>
              <a:t>%</a:t>
            </a:r>
          </a:p>
        </p:txBody>
      </p:sp>
      <p:sp>
        <p:nvSpPr>
          <p:cNvPr id="5" name="Rectangle 2">
            <a:extLst>
              <a:ext uri="{FF2B5EF4-FFF2-40B4-BE49-F238E27FC236}">
                <a16:creationId xmlns:a16="http://schemas.microsoft.com/office/drawing/2014/main" id="{296DF7AF-7D67-7BEF-7224-1D819DD98C6A}"/>
              </a:ext>
            </a:extLst>
          </p:cNvPr>
          <p:cNvSpPr>
            <a:spLocks noChangeArrowheads="1"/>
          </p:cNvSpPr>
          <p:nvPr/>
        </p:nvSpPr>
        <p:spPr bwMode="auto">
          <a:xfrm>
            <a:off x="8214882" y="4404950"/>
            <a:ext cx="916126" cy="458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itchFamily="34" charset="0"/>
              </a:defRPr>
            </a:lvl1pPr>
            <a:lvl2pPr marL="742950" indent="-285750">
              <a:spcBef>
                <a:spcPct val="20000"/>
              </a:spcBef>
              <a:buChar char="–"/>
              <a:defRPr sz="2800">
                <a:solidFill>
                  <a:schemeClr val="tx1"/>
                </a:solidFill>
                <a:latin typeface="Arial" pitchFamily="34" charset="0"/>
              </a:defRPr>
            </a:lvl2pPr>
            <a:lvl3pPr marL="1143000" indent="-228600">
              <a:spcBef>
                <a:spcPct val="20000"/>
              </a:spcBef>
              <a:buChar char="•"/>
              <a:defRPr sz="2400">
                <a:solidFill>
                  <a:schemeClr val="tx1"/>
                </a:solidFill>
                <a:latin typeface="Arial" pitchFamily="34" charset="0"/>
              </a:defRPr>
            </a:lvl3pPr>
            <a:lvl4pPr marL="1600200" indent="-228600">
              <a:spcBef>
                <a:spcPct val="20000"/>
              </a:spcBef>
              <a:buChar char="–"/>
              <a:defRPr sz="2000">
                <a:solidFill>
                  <a:schemeClr val="tx1"/>
                </a:solidFill>
                <a:latin typeface="Arial" pitchFamily="34" charset="0"/>
              </a:defRPr>
            </a:lvl4pPr>
            <a:lvl5pPr marL="2057400" indent="-22860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ts val="0"/>
              </a:spcBef>
              <a:buNone/>
            </a:pPr>
            <a:r>
              <a:rPr lang="en-US" sz="2400" b="1" dirty="0">
                <a:solidFill>
                  <a:srgbClr val="FF0000"/>
                </a:solidFill>
                <a:latin typeface="Calibri" panose="020F0502020204030204" pitchFamily="34" charset="0"/>
                <a:cs typeface="Calibri" panose="020F0502020204030204" pitchFamily="34" charset="0"/>
              </a:rPr>
              <a:t>20</a:t>
            </a:r>
            <a:r>
              <a:rPr lang="el-GR" sz="2400" b="1" dirty="0">
                <a:solidFill>
                  <a:srgbClr val="FF0000"/>
                </a:solidFill>
                <a:latin typeface="Calibri" panose="020F0502020204030204" pitchFamily="34" charset="0"/>
                <a:cs typeface="Calibri" panose="020F0502020204030204" pitchFamily="34" charset="0"/>
              </a:rPr>
              <a:t>%</a:t>
            </a:r>
          </a:p>
        </p:txBody>
      </p:sp>
      <p:cxnSp>
        <p:nvCxnSpPr>
          <p:cNvPr id="7" name="Ευθύγραμμο βέλος σύνδεσης 6">
            <a:extLst>
              <a:ext uri="{FF2B5EF4-FFF2-40B4-BE49-F238E27FC236}">
                <a16:creationId xmlns:a16="http://schemas.microsoft.com/office/drawing/2014/main" id="{79D1C3F8-966C-74F9-C066-DFA5F94C118E}"/>
              </a:ext>
            </a:extLst>
          </p:cNvPr>
          <p:cNvCxnSpPr>
            <a:cxnSpLocks/>
          </p:cNvCxnSpPr>
          <p:nvPr/>
        </p:nvCxnSpPr>
        <p:spPr bwMode="auto">
          <a:xfrm>
            <a:off x="6336145" y="2079862"/>
            <a:ext cx="2253673" cy="2325088"/>
          </a:xfrm>
          <a:prstGeom prst="straightConnector1">
            <a:avLst/>
          </a:prstGeom>
          <a:solidFill>
            <a:schemeClr val="accent1"/>
          </a:solidFill>
          <a:ln w="28575" cap="flat" cmpd="sng" algn="ctr">
            <a:solidFill>
              <a:srgbClr val="FF0000"/>
            </a:solidFill>
            <a:prstDash val="solid"/>
            <a:round/>
            <a:headEnd type="none" w="med" len="med"/>
            <a:tailEnd type="triangle"/>
          </a:ln>
          <a:effectLst/>
        </p:spPr>
      </p:cxnSp>
    </p:spTree>
    <p:extLst>
      <p:ext uri="{BB962C8B-B14F-4D97-AF65-F5344CB8AC3E}">
        <p14:creationId xmlns:p14="http://schemas.microsoft.com/office/powerpoint/2010/main" val="3201705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par>
                                <p:cTn id="8" presetID="5" presetClass="entr" presetSubtype="1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checkerboard(across)">
                                      <p:cBhvr>
                                        <p:cTn id="10" dur="5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5" presetClass="entr" presetSubtype="1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checkerboard(across)">
                                      <p:cBhvr>
                                        <p:cTn id="15" dur="500"/>
                                        <p:tgtEl>
                                          <p:spTgt spid="2"/>
                                        </p:tgtEl>
                                      </p:cBhvr>
                                    </p:animEffect>
                                  </p:childTnLst>
                                </p:cTn>
                              </p:par>
                              <p:par>
                                <p:cTn id="16" presetID="5" presetClass="entr" presetSubtype="10" fill="hold" grpId="0" nodeType="with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checkerboard(across)">
                                      <p:cBhvr>
                                        <p:cTn id="18" dur="500"/>
                                        <p:tgtEl>
                                          <p:spTgt spid="4"/>
                                        </p:tgtEl>
                                      </p:cBhvr>
                                    </p:animEffect>
                                  </p:childTnLst>
                                </p:cTn>
                              </p:par>
                              <p:par>
                                <p:cTn id="19" presetID="5" presetClass="entr" presetSubtype="10" fill="hold" grpId="0" nodeType="with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checkerboard(across)">
                                      <p:cBhvr>
                                        <p:cTn id="21" dur="500"/>
                                        <p:tgtEl>
                                          <p:spTgt spid="5"/>
                                        </p:tgtEl>
                                      </p:cBhvr>
                                    </p:animEffect>
                                  </p:childTnLst>
                                </p:cTn>
                              </p:par>
                              <p:par>
                                <p:cTn id="22" presetID="5" presetClass="entr" presetSubtype="10" fill="hold" nodeType="with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checkerboard(across)">
                                      <p:cBhvr>
                                        <p:cTn id="2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4" grpId="0"/>
      <p:bldP spid="5" grpId="0"/>
    </p:bldLst>
  </p:timing>
</p:sld>
</file>

<file path=ppt/theme/theme1.xml><?xml version="1.0" encoding="utf-8"?>
<a:theme xmlns:a="http://schemas.openxmlformats.org/drawingml/2006/main" name="Θέμα του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Προσαρμοσμένη σχεδίαση">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Προσαρμοσμένη σχεδίαση">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Θέμα του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66958</TotalTime>
  <Words>2238</Words>
  <Application>Microsoft Office PowerPoint</Application>
  <PresentationFormat>Ευρεία οθόνη</PresentationFormat>
  <Paragraphs>232</Paragraphs>
  <Slides>80</Slides>
  <Notes>11</Notes>
  <HiddenSlides>0</HiddenSlides>
  <MMClips>0</MMClips>
  <ScaleCrop>false</ScaleCrop>
  <HeadingPairs>
    <vt:vector size="6" baseType="variant">
      <vt:variant>
        <vt:lpstr>Γραμματοσειρές που χρησιμοποιούνται</vt:lpstr>
      </vt:variant>
      <vt:variant>
        <vt:i4>4</vt:i4>
      </vt:variant>
      <vt:variant>
        <vt:lpstr>Θέμα</vt:lpstr>
      </vt:variant>
      <vt:variant>
        <vt:i4>3</vt:i4>
      </vt:variant>
      <vt:variant>
        <vt:lpstr>Τίτλοι διαφανειών</vt:lpstr>
      </vt:variant>
      <vt:variant>
        <vt:i4>80</vt:i4>
      </vt:variant>
    </vt:vector>
  </HeadingPairs>
  <TitlesOfParts>
    <vt:vector size="87" baseType="lpstr">
      <vt:lpstr>Arial</vt:lpstr>
      <vt:lpstr>Calibri</vt:lpstr>
      <vt:lpstr>Trebuchet MS</vt:lpstr>
      <vt:lpstr>Wingdings</vt:lpstr>
      <vt:lpstr>Θέμα του Office</vt:lpstr>
      <vt:lpstr>Προσαρμοσμένη σχεδίαση</vt:lpstr>
      <vt:lpstr>1_Προσαρμοσμένη σχεδίαση</vt:lpstr>
      <vt:lpstr>Ενημέρωση για την πρόοδο - ολοκλήρωση του  Επιχειρησιακού Προγράμματος  «Ανατολική Μακεδονία και Θράκη» 2014-2020</vt:lpstr>
      <vt:lpstr>Παρουσίαση του PowerPoint</vt:lpstr>
      <vt:lpstr>Πρόοδος Υλοποίησης (στοιχεία προηγούμενης συνεδρίασης 30 Ιουνίου 2023 στην Δράμα)</vt:lpstr>
      <vt:lpstr>Πρόοδος Υλοποίησης Πρόβλεψη ολοκλήρωσης ΕΠ ΑΜΘ 2014-2020</vt:lpstr>
      <vt:lpstr>Ολοκλήρωση Έργων</vt:lpstr>
      <vt:lpstr>Ολοκλήρωση Έργων</vt:lpstr>
      <vt:lpstr>Ολοκλήρωση Έργων</vt:lpstr>
      <vt:lpstr>Ολοκλήρωση Έργων</vt:lpstr>
      <vt:lpstr>Ολοκλήρωση Έργων</vt:lpstr>
      <vt:lpstr>Ολοκλήρωση Έργων</vt:lpstr>
      <vt:lpstr>Τμηματοποίηση Έργων</vt:lpstr>
      <vt:lpstr>Επανέναρξη Έργων</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Υποβολή Εγγράφων Ολοκλήρωσης</vt:lpstr>
      <vt:lpstr>Πορεία Υλοποίησης Προγράμματος  «Ανατολική Μακεδονία, Θράκη» 2021-2027 και Ενημέρωση για τις αναγκαίες τροποποίησες</vt:lpstr>
      <vt:lpstr>Πρόγραμμα ΑΜΘ 2021-2027</vt:lpstr>
      <vt:lpstr>Κατανομή πόρων ΠεΠ ΑΜΘ 2021-2027 ανά Προτεραιότητα</vt:lpstr>
      <vt:lpstr>Πρόοδος Υλοποίησης</vt:lpstr>
      <vt:lpstr>Πρόοδος Υλοποίησης</vt:lpstr>
      <vt:lpstr>Παρουσίαση του PowerPoint</vt:lpstr>
      <vt:lpstr>Παρουσίαση του PowerPoint</vt:lpstr>
      <vt:lpstr>Παρουσίαση του PowerPoint</vt:lpstr>
      <vt:lpstr>Παρουσίαση του PowerPoint</vt:lpstr>
      <vt:lpstr>Νέες Προσκλήσεις</vt:lpstr>
      <vt:lpstr>Εκπαίδευση - Χαρτογράφηση</vt:lpstr>
      <vt:lpstr>Νέες Προσκλήσεις</vt:lpstr>
      <vt:lpstr>Νέες Προσκλήσεις</vt:lpstr>
      <vt:lpstr>Παρουσίαση του PowerPoint</vt:lpstr>
      <vt:lpstr>Παρουσίαση του PowerPoint</vt:lpstr>
      <vt:lpstr>Παρουσίαση του PowerPoint</vt:lpstr>
      <vt:lpstr>Παρουσίαση του PowerPoint</vt:lpstr>
      <vt:lpstr>Νέες Προσκλήσεις</vt:lpstr>
      <vt:lpstr>Νέες Προσκλήσεις</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ΑΜΘ41 – Ενίσχυση υφιστάμενων μεταποιητικών επιχειρήσεων                     για τη βελτίωση της ενεργειακής τους απόδοσης </vt:lpstr>
      <vt:lpstr>Πρόοδος Υλοποίησης – Νέες Προσκλήσεις</vt:lpstr>
      <vt:lpstr>ΑΜΘ41 – Ενίσχυση υφιστάμενων μεταποιητικών επιχειρήσεων                     για τη βελτίωση της ενεργειακής τους απόδοσης </vt:lpstr>
      <vt:lpstr>Παρουσίαση του PowerPoint</vt:lpstr>
      <vt:lpstr>Ενημερωτικές Εκδηλώσεις Προώθησης νέων προσκλήσεων</vt:lpstr>
      <vt:lpstr>Ενημερωτικές Εκδηλώσεις Προώθησης νέων προσκλήσεων</vt:lpstr>
      <vt:lpstr>Ενημερωτικές Εκδηλώσεις Προώθησης νέων προσκλήσεων</vt:lpstr>
      <vt:lpstr>Ενέργειες Προώθησης νέων προσκλήσεων</vt:lpstr>
      <vt:lpstr>Προτάσεις σε επεξεργασία στις νέες προσκλήσεις</vt:lpstr>
      <vt:lpstr>Νέα εξειδίκευση – ΕΤΠΑ</vt:lpstr>
      <vt:lpstr>Νέα εξειδίκευση – ΕΤΠΑ</vt:lpstr>
      <vt:lpstr>Παρουσίαση του PowerPoint</vt:lpstr>
      <vt:lpstr>Στρατηγικές Βιώσιμης Αστικής Ανάπτυξης (ΣΒΑΑ)</vt:lpstr>
      <vt:lpstr>Στρατηγικές Βιώσιμης Αστικής Ανάπτυξης (ΣΒΑΑ)</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https://evrosmeta.gr/#pMvDIiHeMRPU </vt:lpstr>
      <vt:lpstr>Πρόταση Αναθεώρησης του Προγράμματος</vt:lpstr>
      <vt:lpstr>Πρόταση Αναθεώρησης του Προγράμματος</vt:lpstr>
      <vt:lpstr>Πρόταση Αναθεώρησης του Προγράμματος</vt:lpstr>
      <vt:lpstr>Πρόταση Αναθεώρησης του Προγράμματος</vt:lpstr>
      <vt:lpstr>Επιτόπιες Επαληθεύσεις</vt:lpstr>
      <vt:lpstr>Επιτόπιες Επαληθεύσεις</vt:lpstr>
      <vt:lpstr>Εξωστρέφεια – Αξιοποίηση Πρωτοβουλιών</vt:lpstr>
      <vt:lpstr>Εξωστρέφεια – Αξιοποίηση Πρωτοβουλιών</vt:lpstr>
      <vt:lpstr>Εξωστρέφεια – Αξιοποίηση Πρωτοβουλιών</vt:lpstr>
      <vt:lpstr>Εξωστρέφεια – Αξιοποίηση Πρωτοβουλιών</vt:lpstr>
      <vt:lpstr>Εξωστρέφεια – Αξιοποίηση Πρωτοβουλιών</vt:lpstr>
      <vt:lpstr>Εξωστρέφεια – Αξιοποίηση Πρωτοβουλιών</vt:lpstr>
      <vt:lpstr>Παρουσίαση του PowerPoint</vt:lpstr>
      <vt:lpstr>Παρουσίαση του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Παρουσίαση του PowerPoint</dc:title>
  <dc:creator>Vasilis Vasilopoulos</dc:creator>
  <cp:lastModifiedBy>User</cp:lastModifiedBy>
  <cp:revision>271</cp:revision>
  <cp:lastPrinted>2022-11-24T12:35:02Z</cp:lastPrinted>
  <dcterms:created xsi:type="dcterms:W3CDTF">2022-06-03T15:25:51Z</dcterms:created>
  <dcterms:modified xsi:type="dcterms:W3CDTF">2024-05-28T13:21:15Z</dcterms:modified>
</cp:coreProperties>
</file>