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  <p:sldMasterId id="2147483675" r:id="rId3"/>
  </p:sldMasterIdLst>
  <p:notesMasterIdLst>
    <p:notesMasterId r:id="rId25"/>
  </p:notesMasterIdLst>
  <p:sldIdLst>
    <p:sldId id="256" r:id="rId4"/>
    <p:sldId id="911" r:id="rId5"/>
    <p:sldId id="1132" r:id="rId6"/>
    <p:sldId id="1163" r:id="rId7"/>
    <p:sldId id="1133" r:id="rId8"/>
    <p:sldId id="1137" r:id="rId9"/>
    <p:sldId id="1138" r:id="rId10"/>
    <p:sldId id="1134" r:id="rId11"/>
    <p:sldId id="1140" r:id="rId12"/>
    <p:sldId id="1151" r:id="rId13"/>
    <p:sldId id="1164" r:id="rId14"/>
    <p:sldId id="1153" r:id="rId15"/>
    <p:sldId id="1152" r:id="rId16"/>
    <p:sldId id="1165" r:id="rId17"/>
    <p:sldId id="1154" r:id="rId18"/>
    <p:sldId id="1162" r:id="rId19"/>
    <p:sldId id="1155" r:id="rId20"/>
    <p:sldId id="1159" r:id="rId21"/>
    <p:sldId id="1160" r:id="rId22"/>
    <p:sldId id="1161" r:id="rId23"/>
    <p:sldId id="929" r:id="rId24"/>
  </p:sldIdLst>
  <p:sldSz cx="12192000" cy="6858000"/>
  <p:notesSz cx="9929813" cy="679926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D4F8C"/>
    <a:srgbClr val="144E8C"/>
    <a:srgbClr val="19BEDE"/>
    <a:srgbClr val="00BFE9"/>
    <a:srgbClr val="7EC352"/>
    <a:srgbClr val="97CA3F"/>
    <a:srgbClr val="00CC99"/>
    <a:srgbClr val="F1A0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3501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5624724" y="0"/>
            <a:ext cx="4303501" cy="341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BF1B95-7F8A-47CA-A6BF-7AA203EB746F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81463" cy="2295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992506" y="3272146"/>
            <a:ext cx="7944802" cy="267720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1" y="6457727"/>
            <a:ext cx="4303501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5624724" y="6457727"/>
            <a:ext cx="4303501" cy="341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EFF1BE-7326-46B5-89E4-3087D26465E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0301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D0C6C0E5-DD5B-BA78-40FF-F7582005C7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" y="0"/>
            <a:ext cx="12189461" cy="6858000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EF3DD6A-C41C-BF98-3C60-D704770421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320" y="1395008"/>
            <a:ext cx="9357360" cy="1463675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Trebuchet MS" panose="020B0603020202020204" pitchFamily="34" charset="0"/>
              </a:defRPr>
            </a:lvl1pPr>
          </a:lstStyle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E1F1562-A7AD-1FD8-C13E-7FFFD730A6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7320" y="3036773"/>
            <a:ext cx="6928658" cy="803707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rgbClr val="19BEDE"/>
                </a:solidFill>
                <a:latin typeface="Trebuchet MS" panose="020B0603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dirty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AEF9C73-72CF-FBDA-2FD3-B2372849E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887C82-0744-840D-E8FC-98DB4A29E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BAB3BAB-2282-65B1-B77C-BBF5A897F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1024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DDC8F0F-BA7E-7CB9-3A54-6BEA47971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0B75243-BBCD-43CE-822F-C6F69835285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BB4CB97-2DE6-EC80-87E7-BD3E198C2D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733E93E-16E7-C099-DED5-97837B9E7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F45B22E-AFD4-EB40-0F5A-7DDF75411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B6FC40F-9A36-69D8-5960-73B06ADC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3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F55BD0E-ACB0-F32F-2E40-61B53F91E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59647C48-58F9-1D41-3599-64F8768D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EB6C4A-BE76-9C2C-CF1D-3B2134806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02D70D-9B4B-0C37-CBA9-2DE87802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202EDDF-5764-A8EC-CADA-CCA704B90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6522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77DC1C3-C346-6B0A-080D-73E65C565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1DBF89DD-2E67-7AAC-5247-4A9E9D00A5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2C0E958-0C65-C4CA-3376-45E2827509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64282EE-F41D-7F6B-2076-C658F59BDB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64A46E9-1CC2-A7D2-B18C-69D2B3FB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9199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752D1B5-BA53-6481-474E-2EE7A6D1F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18AEA9-71C6-468C-BEB2-7FB1CAECB70F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B707AFC-FF13-3D18-A576-6BFF1AD4D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BA11A37-CB44-6D2D-E490-97C6255F4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  <p:sp>
        <p:nvSpPr>
          <p:cNvPr id="7" name="Θέση τίτλου 1">
            <a:extLst>
              <a:ext uri="{FF2B5EF4-FFF2-40B4-BE49-F238E27FC236}">
                <a16:creationId xmlns:a16="http://schemas.microsoft.com/office/drawing/2014/main" id="{7E16175E-F3D0-4B46-2EE5-9C896A109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</p:spTree>
    <p:extLst>
      <p:ext uri="{BB962C8B-B14F-4D97-AF65-F5344CB8AC3E}">
        <p14:creationId xmlns:p14="http://schemas.microsoft.com/office/powerpoint/2010/main" val="3135145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374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5C51F3F-A005-3BA9-10E2-3A482100A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DB6E654C-8964-0AF7-34FF-BD50C2CF2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DA513F4-377C-8213-406E-E05FDA99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66D9FAF-D353-4D75-6242-880A95ACE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  <p:sp>
        <p:nvSpPr>
          <p:cNvPr id="6" name="Θέση περιεχομένου 2">
            <a:extLst>
              <a:ext uri="{FF2B5EF4-FFF2-40B4-BE49-F238E27FC236}">
                <a16:creationId xmlns:a16="http://schemas.microsoft.com/office/drawing/2014/main" id="{38F1B451-D1F7-FA4D-007E-083E8C9EDC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</p:spTree>
    <p:extLst>
      <p:ext uri="{BB962C8B-B14F-4D97-AF65-F5344CB8AC3E}">
        <p14:creationId xmlns:p14="http://schemas.microsoft.com/office/powerpoint/2010/main" val="1493840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E5B180-03A5-54B2-FF10-D88D62CB1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8BD2AB-2786-DEEA-66E7-D27B1A80A3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F7A3B8E-6754-BC80-511E-63AA56052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D22244D-72CD-2979-F484-801486450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7DE94E2-BE2B-0F7F-9628-25ECE7C8D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18186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BC31601-5B7E-E389-2AE1-ABDA92D4B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86131FF-6BD8-B2C6-28DD-930B5881A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726B1E2-C7FB-27B2-717D-5D4208E3B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663768-C5D9-E0C5-8700-0D441B623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157E914-FAC1-1C33-3BE9-CA363AF22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0832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8ED5962-0662-A4B9-DA37-982F3BC19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2EBBE3A-CF74-1428-8034-9927074D22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6B8698B-2578-4AE5-A22A-F33DC80AAE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C2523CD-C411-DF42-96BE-5013E8427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F00A34AE-467F-C56F-F5D0-88345088A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902BEBD-379D-CE1B-D170-5AB319AD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4960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D81447-91D5-E3FA-4665-322C6E377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7BB54E7-9723-FC84-5E40-FD9C5B5EA2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FC01F0D-5FB6-E559-65AD-E935293C16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7A9E3192-004C-C164-D50A-320CAC785B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B456367-AB5B-6B8B-AE42-39EAD7C3D1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50E4C15F-4F64-8D60-AEC3-0EE18BA8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BDE0303-FC11-56B8-3B92-8680921BF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33985EC7-CF44-F42B-603E-2ED0A4696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93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12C978-79DA-B2DF-BA1E-F79B7076B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FC4F3B5-BCDD-E310-F14E-9B644255D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B0D03EE5-8F19-1B71-D626-2B7DE5A4C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3E86306C-C37E-5F48-0ECB-7BD8E9D2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2026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7323DC95-1F9B-1304-D7CB-2DFB698132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FEEAAAA-C5B4-8079-5026-3F96E46F0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438664D-825B-70E2-B424-B0E483348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1542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2D9265-3AED-E571-B24E-474E4433C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26D340B-9A85-D1A4-B2A3-B979FECF7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6F1AF9A-BCBF-4FEE-E23D-9E8716917A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AE209292-DA13-E712-0F08-993783B9C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BCA5D16D-8992-6C3A-7D88-AB6205BCA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CFBF6E2-149E-8E53-CE23-E07A765AF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D6E9A-F6BC-4101-9D32-73E53CB7934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8600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2396CA78-E66D-AA14-B2F5-C8BA18BBFBF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9" y="0"/>
            <a:ext cx="12189461" cy="6858000"/>
          </a:xfrm>
          <a:prstGeom prst="rect">
            <a:avLst/>
          </a:prstGeom>
        </p:spPr>
      </p:pic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51C3A3A-2600-909B-C7FA-BAFEDE7B2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1C4AA6C-A549-9668-BC95-EFB991848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dirty="0"/>
              <a:t>Στυλ κειμένου υποδείγματος</a:t>
            </a:r>
          </a:p>
          <a:p>
            <a:pPr lvl="1"/>
            <a:r>
              <a:rPr lang="el-GR" dirty="0"/>
              <a:t>Δεύτερο επίπεδο</a:t>
            </a:r>
          </a:p>
          <a:p>
            <a:pPr lvl="2"/>
            <a:r>
              <a:rPr lang="el-GR" dirty="0"/>
              <a:t>Τρίτο επίπεδο</a:t>
            </a:r>
          </a:p>
          <a:p>
            <a:pPr lvl="3"/>
            <a:r>
              <a:rPr lang="el-GR" dirty="0"/>
              <a:t>Τέταρτο επίπεδο</a:t>
            </a:r>
          </a:p>
          <a:p>
            <a:pPr lvl="4"/>
            <a:r>
              <a:rPr lang="el-GR" dirty="0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052320E-A551-2E40-8D7A-9CCB3B42C8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12B16-8557-4743-8EE6-3DDFEC79069C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5BD96A-21E8-290D-D80B-E4C72C952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A3E2E86-9DD1-AA85-BEF6-A05BBC05D6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0D4F8C"/>
                </a:solidFill>
              </a:defRPr>
            </a:lvl1pPr>
          </a:lstStyle>
          <a:p>
            <a:fld id="{C6DD6E9A-F6BC-4101-9D32-73E53CB7934B}" type="slidenum">
              <a:rPr lang="el-GR" smtClean="0"/>
              <a:pPr/>
              <a:t>‹#›</a:t>
            </a:fld>
            <a:endParaRPr lang="el-GR" dirty="0"/>
          </a:p>
        </p:txBody>
      </p:sp>
      <p:pic>
        <p:nvPicPr>
          <p:cNvPr id="9" name="Εικόνα 8">
            <a:extLst>
              <a:ext uri="{FF2B5EF4-FFF2-40B4-BE49-F238E27FC236}">
                <a16:creationId xmlns:a16="http://schemas.microsoft.com/office/drawing/2014/main" id="{3D71919C-7B8B-91A4-B0A8-D0AF9F0448D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764771" y="6198569"/>
            <a:ext cx="3208713" cy="631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09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D4F8C"/>
          </a:solidFill>
          <a:latin typeface="Trebuchet MS" panose="020B0603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72EFEEE7-16A3-129E-A980-495951F3E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571" y="88763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/>
              <a:t>Κάντε κλικ για να επεξεργαστείτε τον τίτλο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DB554EC-C5F1-0DD1-BF83-B5ECC01592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18AEA9-71C6-468C-BEB2-7FB1CAECB70F}" type="datetimeFigureOut">
              <a:rPr lang="el-GR" smtClean="0"/>
              <a:t>28/6/2023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0269398-EA6B-43F4-1772-65E972F5A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DBA4EF-1999-F613-70F6-2AD4EF7FF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1DC26-6129-45E6-B3DE-8F39747A7F7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799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19BEDE"/>
          </a:solidFill>
          <a:latin typeface="Trebuchet MS" panose="020B0603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571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Κριτήρια Επιλογής Πράξεων</a:t>
            </a:r>
            <a:r>
              <a:rPr lang="el-GR" alt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el-GR" altLang="el-GR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sz="2800" b="1" dirty="0"/>
              <a:t> Π.Π. «Ανατολική Μακεδονία, Θράκη» 2021-2027</a:t>
            </a:r>
            <a:endParaRPr lang="el-GR" sz="24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3727485" cy="803707"/>
          </a:xfrm>
        </p:spPr>
        <p:txBody>
          <a:bodyPr>
            <a:normAutofit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2η Επιτροπή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Δράμα, 30/06/2023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637866"/>
            <a:ext cx="4091795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6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Ελένη Κουφού</a:t>
            </a:r>
            <a:endParaRPr lang="en-US" altLang="el-GR" sz="16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Στέλεχος Μονάδας προγραμματισμού και Αξιολόγησης</a:t>
            </a:r>
            <a:endParaRPr lang="en-US" altLang="el-GR" sz="12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3454006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sz="2000" b="1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2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Τήρηση θεσμικού πλαισίου και ενσωμάτωση οριζόντιων πολιτικών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Τήρηση θεσμικού πλαισίου ως προς τις δημόσιες συμβάσεις τεχνικών έργων, μελετών, προμηθειών και υπηρεσιών.</a:t>
            </a:r>
            <a:endParaRPr lang="el-GR" sz="2000" b="1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Τήρηση θεσμικού πλαισίου πλην δημοσίων συμβάσεων, λαμβάνοντας υπόψη τον Χάρτη Θεμελιωδών Δικαιωμάτων της Ευρωπαϊκής Ένωσης. (αξιοπρέπεια, ελευθερία, ισότητα, αλληλεγγύη, ιθαγένεια, δικαιοσύνη)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Συμβατότητα της πράξης με τους κανόνες του ανταγωνισμού και των κρατικών ενισχύσεων.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Με ποιο τρόπο η προτεινόμενη πράξη σέβεται την αρχή της Αειφόρου Ανάπτυξης και ειδικότερα σε σχέση με τους όρους, περιορισμούς και κατευθύνσεις της εγκεκριμένης ΣΜΠΕ.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Ενίσχυση της κλιματικής ανθεκτικότητας. (εφαρμόζεται σε έργα υποδομής)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2063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2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Τήρηση θεσμικού πλαισίου και ενσωμάτωση οριζόντιων πολιτικών </a:t>
            </a:r>
            <a:r>
              <a:rPr lang="el-GR" sz="1050" b="1" i="1" dirty="0"/>
              <a:t>(συνέχεια)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6.    Προάσπιση και προαγωγή της ισότητας μεταξύ ανδρών και γυναικών.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7.    Αποτροπή κάθε διάκρισης λόγω φύλου, φυλετικής ή </a:t>
            </a:r>
            <a:r>
              <a:rPr lang="el-GR" sz="2000" dirty="0" err="1"/>
              <a:t>εθνοτικής</a:t>
            </a:r>
            <a:r>
              <a:rPr lang="el-GR" sz="2000" dirty="0"/>
              <a:t> καταγωγής,  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       θρησκείας ή πεποιθήσεων, αναπηρίας, ηλικίας ή γενετήσιου προσανατολισμού.</a:t>
            </a:r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8.   Εξασφάλιση της προσβασιμότητας των ατόμων με αναπηρία.</a:t>
            </a:r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r>
              <a:rPr lang="el-GR" sz="2000" dirty="0"/>
              <a:t>Η πρόταση αξιολογείται θετικά όταν πληροί τα κριτήρια με τις επιμέρους προϋποθέσεις ή αιτιολογημένα δεν εφαρμόζεται ή/και δεν απαιτείται.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59002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3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Σκοπιμότητα υλοποίησης 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Αναγκαιότητα υλοποίησης της πράξης (κατά πόσο και με τι τρόπο συμβάλλει στην αντιμετώπιση του προβλήματος).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 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Αποτελεσματικότητα (βαθμός συμβολής στην επίτευξη των στόχων σε επίπεδο δεικτών).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</a:t>
            </a: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Αποδοτικότητα πράξης (βέλτιστη σχέση μεταξύ του ποσού στήριξης και της επίτευξης των στόχων/εκροών).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</a:t>
            </a: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Βιωσιμότητα, λειτουργικότητα, αξιοποίηση παραδοτέων. </a:t>
            </a:r>
            <a:r>
              <a:rPr lang="el-GR" sz="2000" i="1" dirty="0">
                <a:solidFill>
                  <a:schemeClr val="accent2">
                    <a:lumMod val="75000"/>
                  </a:schemeClr>
                </a:solidFill>
              </a:rPr>
              <a:t>Τιμή ΝΑΙ/ΟΧΙ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Καινοτομία.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Βαθμολογούμενο χωρίς ελάχιστο βαθμό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endParaRPr lang="el-GR" sz="2000" dirty="0"/>
          </a:p>
          <a:p>
            <a:pPr algn="ctr">
              <a:spcBef>
                <a:spcPct val="0"/>
              </a:spcBef>
            </a:pPr>
            <a:r>
              <a:rPr lang="el-GR" sz="2000" dirty="0"/>
              <a:t>Θετική αξιολόγηση βαθμολογούμενων κριτήριων με ελάχιστο βαθμό  και τιμή ΝΑΙ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5388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sz="2000" b="1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4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Ωριμότητα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Στάδιο εξέλιξης των απαιτούμενων ενεργειών ωρίμασης της πράξης (ανά </a:t>
            </a:r>
            <a:r>
              <a:rPr lang="el-GR" sz="2000" dirty="0" err="1"/>
              <a:t>υποέργο</a:t>
            </a:r>
            <a:r>
              <a:rPr lang="el-GR" sz="2000" dirty="0"/>
              <a:t>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Βαθμός Προόδου διοικητικών ή άλλων ενεργειών, απαραίτητων για την υλοποίηση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marL="457200" indent="-457200" algn="just" eaLnBrk="1" hangingPunct="1">
              <a:spcBef>
                <a:spcPct val="0"/>
              </a:spcBef>
              <a:buAutoNum type="arabicPeriod" startAt="6"/>
            </a:pPr>
            <a:endParaRPr lang="el-GR" sz="2000" dirty="0"/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Βαθμολογούμενα κριτήρια. Ελάχιστος βαθμός «5»</a:t>
            </a:r>
          </a:p>
          <a:p>
            <a:pPr algn="ctr" eaLnBrk="1" hangingPunct="1">
              <a:spcBef>
                <a:spcPct val="0"/>
              </a:spcBef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46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Πίνακας 4">
            <a:extLst>
              <a:ext uri="{FF2B5EF4-FFF2-40B4-BE49-F238E27FC236}">
                <a16:creationId xmlns:a16="http://schemas.microsoft.com/office/drawing/2014/main" id="{87D5A3BF-DA10-5666-55D4-A1DEE1C842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1218463"/>
              </p:ext>
            </p:extLst>
          </p:nvPr>
        </p:nvGraphicFramePr>
        <p:xfrm>
          <a:off x="1454150" y="2640171"/>
          <a:ext cx="9283700" cy="2722245"/>
        </p:xfrm>
        <a:graphic>
          <a:graphicData uri="http://schemas.openxmlformats.org/drawingml/2006/table">
            <a:tbl>
              <a:tblPr/>
              <a:tblGrid>
                <a:gridCol w="333033">
                  <a:extLst>
                    <a:ext uri="{9D8B030D-6E8A-4147-A177-3AD203B41FA5}">
                      <a16:colId xmlns:a16="http://schemas.microsoft.com/office/drawing/2014/main" val="458491524"/>
                    </a:ext>
                  </a:extLst>
                </a:gridCol>
                <a:gridCol w="2388325">
                  <a:extLst>
                    <a:ext uri="{9D8B030D-6E8A-4147-A177-3AD203B41FA5}">
                      <a16:colId xmlns:a16="http://schemas.microsoft.com/office/drawing/2014/main" val="720200029"/>
                    </a:ext>
                  </a:extLst>
                </a:gridCol>
                <a:gridCol w="1649308">
                  <a:extLst>
                    <a:ext uri="{9D8B030D-6E8A-4147-A177-3AD203B41FA5}">
                      <a16:colId xmlns:a16="http://schemas.microsoft.com/office/drawing/2014/main" val="348481653"/>
                    </a:ext>
                  </a:extLst>
                </a:gridCol>
                <a:gridCol w="1649308">
                  <a:extLst>
                    <a:ext uri="{9D8B030D-6E8A-4147-A177-3AD203B41FA5}">
                      <a16:colId xmlns:a16="http://schemas.microsoft.com/office/drawing/2014/main" val="329849747"/>
                    </a:ext>
                  </a:extLst>
                </a:gridCol>
                <a:gridCol w="3263726">
                  <a:extLst>
                    <a:ext uri="{9D8B030D-6E8A-4147-A177-3AD203B41FA5}">
                      <a16:colId xmlns:a16="http://schemas.microsoft.com/office/drawing/2014/main" val="1756766463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1" i="0" u="none" strike="noStrike">
                          <a:effectLst/>
                          <a:latin typeface="Verdana" panose="020B0604030504040204" pitchFamily="34" charset="0"/>
                        </a:rPr>
                        <a:t>Α/Α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1" i="0" u="none" strike="noStrike">
                          <a:effectLst/>
                          <a:latin typeface="Verdana" panose="020B0604030504040204" pitchFamily="34" charset="0"/>
                        </a:rPr>
                        <a:t>Ομάδα κριτηρίων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1" i="0" u="none" strike="noStrike">
                          <a:effectLst/>
                          <a:latin typeface="Verdana" panose="020B0604030504040204" pitchFamily="34" charset="0"/>
                        </a:rPr>
                        <a:t>Τιμή/Βαθμολογία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1" i="0" u="none" strike="noStrike">
                          <a:effectLst/>
                          <a:latin typeface="Verdana" panose="020B0604030504040204" pitchFamily="34" charset="0"/>
                        </a:rPr>
                        <a:t>Συντελεστής Στάθμισης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900" b="1" i="0" u="none" strike="noStrike">
                          <a:effectLst/>
                          <a:latin typeface="Verdana" panose="020B0604030504040204" pitchFamily="34" charset="0"/>
                        </a:rPr>
                        <a:t>Αποτέλεσματα αξιολόγησης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4991510"/>
                  </a:ext>
                </a:extLst>
              </a:tr>
              <a:tr h="428625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ΕΜΠΛΕΚΟΜΕΝΟΙ ΦΟΡΕΙΣ ΚΑΙ ΠΛΗΡΟΤΗΤΑ ΠΕΡΙΕΧΟΜΕΝΟΥ ΤΗΣ ΠΡΟΤΑΣΗΣ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5893833"/>
                  </a:ext>
                </a:extLst>
              </a:tr>
              <a:tr h="43815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ΤΗΡΗΣΗ ΘΕΣΜΙΚΟΥ ΠΛΑΙΣΙΟΥ ΚΑΙ ΕΝΣΩΜΑΤΩΣΗ ΟΡΙΖΟΝΤΙΩΝ ΠΟΛΙΤΙΚΩΝ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3663037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ΣΚΟΠΙΜΟΤΗΤΑ ΠΡΑΞΗΣ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ΝΑΙ/ΌΧΙ/ΒΑΘΜΟΛΟΓΙΑ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ΒΑΘΜΟΛΟΓΙΑ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8905190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9525" marR="9525" marT="9525" marB="0" anchor="ctr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ΩΡΙΜΟΤΗΤΑ ΠΡΑΞΗΣ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ΝΑΙ/ΌΧΙ/ΒΑΘΜΟΛΟΓΙΑ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50%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0" i="0" u="none" strike="noStrike">
                          <a:effectLst/>
                          <a:latin typeface="Verdana" panose="020B0604030504040204" pitchFamily="34" charset="0"/>
                        </a:rPr>
                        <a:t>ΒΑΘΜΟΛΟΓΙΑ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5877240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ΠΡΟΫΠΟΘΕΣΗ ΓΙΑ ΘΕΤΙΚΗ ΑΞΙΟΛΟΓΗΣΗ:          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ΝΑΙ/ΌΧΙ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ΣΥΝΟΛΙΚΗ ΒΑΘΜΟΛΟΓΙΑ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800" b="1" i="0" u="none" strike="noStrike">
                          <a:effectLst/>
                          <a:latin typeface="Verdana" panose="020B0604030504040204" pitchFamily="34" charset="0"/>
                        </a:rPr>
                        <a:t>ΒΑΘΜΟΛΟΓΙΑ</a:t>
                      </a:r>
                    </a:p>
                  </a:txBody>
                  <a:tcPr marL="9525" marR="9525" marT="9525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6798966"/>
                  </a:ext>
                </a:extLst>
              </a:tr>
              <a:tr h="752475">
                <a:tc gridSpan="5">
                  <a:txBody>
                    <a:bodyPr/>
                    <a:lstStyle/>
                    <a:p>
                      <a:pPr algn="l" fontAlgn="t"/>
                      <a:r>
                        <a:rPr lang="el-GR" sz="800" b="1" i="0" u="none" strike="noStrike" dirty="0">
                          <a:effectLst/>
                          <a:latin typeface="Verdana" panose="020B0604030504040204" pitchFamily="34" charset="0"/>
                        </a:rPr>
                        <a:t>ΠΡΟΫΠΟΘΕΣΗ ΘΕΤΙΚΗΣ ΑΞΙΟΛΟΓΗΣΗΣ</a:t>
                      </a:r>
                      <a:r>
                        <a:rPr lang="el-GR" sz="800" b="0" i="0" u="none" strike="noStrike" dirty="0">
                          <a:effectLst/>
                          <a:latin typeface="Verdana" panose="020B0604030504040204" pitchFamily="34" charset="0"/>
                        </a:rPr>
                        <a:t>:  Η πράξη πρέπει να έχει λάβει θετική αξιολόγηση σε όλες τις ομάδες κριτηρίων και συνολική βαθμολογία μεγαλύτερη από 7.</a:t>
                      </a:r>
                      <a:br>
                        <a:rPr lang="el-GR" sz="800" b="0" i="0" u="none" strike="noStrike" dirty="0">
                          <a:effectLst/>
                          <a:latin typeface="Verdana" panose="020B0604030504040204" pitchFamily="34" charset="0"/>
                        </a:rPr>
                      </a:br>
                      <a:endParaRPr lang="el-GR" sz="800" b="0" i="0" u="none" strike="noStrike" dirty="0"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9525" marR="9525" marT="9525" marB="0">
                    <a:lnL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997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4916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b="1" i="0" u="none" strike="noStrike" baseline="0" dirty="0">
              <a:solidFill>
                <a:srgbClr val="0033CC"/>
              </a:solidFill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Τα κριτήρια,  στη τελική τους μορφή, προέκυψαν από την  διαβούλευση με την ΠΕΑΣ, τους Δήμους και την ΠΕΔ, η οποία και γνωμοδότησε </a:t>
            </a:r>
            <a:r>
              <a:rPr lang="el-GR" sz="2000" dirty="0" err="1"/>
              <a:t>επ</a:t>
            </a:r>
            <a:r>
              <a:rPr lang="el-GR" sz="2000" dirty="0"/>
              <a:t>΄ αυτών λαμβάνοντας και την 17/2023 σχετική Απόφαση </a:t>
            </a:r>
            <a:endParaRPr lang="el-GR" sz="2000" i="0" u="none" strike="noStrike" baseline="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884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Ομάδα Α: Έλεγχος πληρότητας και </a:t>
            </a:r>
            <a:r>
              <a:rPr lang="el-GR" sz="2000" b="1" dirty="0" err="1"/>
              <a:t>επιλεξιμότητας</a:t>
            </a:r>
            <a:endParaRPr lang="el-GR" sz="2000" b="1" dirty="0"/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Διακυβέρνηση ΣΒΑΑ – Συγκρότηση Ομάδας Υποστήριξης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Εταιρικό Σχήμα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Τυπική πληρότητα υποβαλλόμενης Στρατηγικής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Επιλεξιμότητα</a:t>
            </a:r>
            <a:r>
              <a:rPr lang="el-GR" sz="2000" dirty="0"/>
              <a:t> ως προς αιτούμενο Προϋπολογισμό, ως προς την συνάφεια και συμβατότητα με τον Περιφερειακό και τοπικό σχεδιασμό, συμβολή στις δράσεις για το κλίμα, χρονοδιάγραμμα υλοποίησης. </a:t>
            </a:r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Τα κριτήρια λαμβάνουν τιμές ΝΑΙ/ΌΧΙ</a:t>
            </a:r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 η Στρατηγική ΒΑΑ πρέπει να εκπληρώνει (ΝΑΙ) όλα τα κριτήρια 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60656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Ομάδα Β: Ποιότητα της Στρατηγικής ΒΑΑ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Ποσοτική και ποιοτική τεκμηρίωση προβλημάτων αναγκών της επιλεγείσας Περιοχής Παρέμβασης.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Συνεκτικότητα και ολοκληρωμένος χαρακτήρας της ΣΒΑΑ. </a:t>
            </a:r>
            <a:r>
              <a:rPr lang="el-GR" sz="2000" i="1" dirty="0">
                <a:solidFill>
                  <a:schemeClr val="accent4">
                    <a:lumMod val="75000"/>
                  </a:schemeClr>
                </a:solidFill>
              </a:rPr>
              <a:t>Τιμές ΝΑΙ/ΟΧΙ.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Συνάφεια – Συμβατότητα – Συνέργεια ή και Συνοχή της ΣΒΑΑ με άλλες εθνικές ή/και Ευρωπαϊκές Στρατηγικές. </a:t>
            </a:r>
            <a:r>
              <a:rPr lang="el-GR" sz="2000" i="1" dirty="0">
                <a:solidFill>
                  <a:schemeClr val="accent4">
                    <a:lumMod val="75000"/>
                  </a:schemeClr>
                </a:solidFill>
              </a:rPr>
              <a:t>Τιμές ΝΑΙ/ΟΧΙ.</a:t>
            </a:r>
            <a:endParaRPr lang="el-GR" sz="2000" dirty="0">
              <a:solidFill>
                <a:schemeClr val="accent4">
                  <a:lumMod val="75000"/>
                </a:schemeClr>
              </a:solidFill>
            </a:endParaRPr>
          </a:p>
          <a:p>
            <a:pPr marL="457200" indent="-457200" algn="just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Ρεαλιστικότητα</a:t>
            </a:r>
            <a:r>
              <a:rPr lang="el-GR" sz="2000" dirty="0"/>
              <a:t> και </a:t>
            </a:r>
            <a:r>
              <a:rPr lang="el-GR" sz="2000" dirty="0" err="1"/>
              <a:t>Εφικτότητα</a:t>
            </a:r>
            <a:r>
              <a:rPr lang="el-GR" sz="2000" dirty="0"/>
              <a:t> του προτεινόμενου σχεδίου χρηματοδότησης της ΣΒΑΑ.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βαθμολογούμενο.</a:t>
            </a:r>
          </a:p>
          <a:p>
            <a:pPr marL="457200" indent="-457200" algn="just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Χρήση Δεικτών για την παρακολούθηση και αξιολόγηση της ΣΒΑΑ.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βαθμολογούμενο.</a:t>
            </a:r>
            <a:endParaRPr lang="el-GR" sz="2000" dirty="0"/>
          </a:p>
          <a:p>
            <a:pPr algn="just" eaLnBrk="1" hangingPunct="1">
              <a:spcBef>
                <a:spcPct val="0"/>
              </a:spcBef>
            </a:pPr>
            <a:endParaRPr lang="el-GR" sz="2000" dirty="0"/>
          </a:p>
          <a:p>
            <a:pPr algn="ctr" eaLnBrk="1" hangingPunct="1">
              <a:spcBef>
                <a:spcPct val="0"/>
              </a:spcBef>
            </a:pPr>
            <a:r>
              <a:rPr lang="el-GR" sz="2000" dirty="0"/>
              <a:t>Προϋπόθεση θετικής αξιολόγησης : Ελάχιστη βαθμολογία ομάδας και τιμή ΝΑΙ στο κριτήριο «2»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4498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dirty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Ομάδα Γ: Ωριμότητα της Στρατηγικής ΒΑΑ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1. Στάδιο Ωριμότητας των προτεινόμενων Πράξεων. Η αξιολόγηση της ωριμότητας διενεργείται ανά πράξη και η συνολική τιμή προκύπτει από το άθροισμα της, επί τοις % συμβολής της κάθε πράξης στον συνολικό π/υ της ΣΒΑΑ.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2. Στάδιο εξέλιξης άλλων διοικητικών ενεργειών.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sz="2000" dirty="0"/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Κριτήρια βαθμολογούμενα και  προϋπόθεση θετικής αξιολόγησης: Ελάχιστος βαθμός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7744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52150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Ομάδα Δ: </a:t>
            </a:r>
            <a:r>
              <a:rPr lang="el-GR" sz="2000" b="1" dirty="0" err="1"/>
              <a:t>Συμμετοχικότητα</a:t>
            </a:r>
            <a:r>
              <a:rPr lang="el-GR" sz="2000" b="1" dirty="0"/>
              <a:t> στην κατάρτιση της Στρατηγικής και Αντιπροσωπευτικότητα του εταιρικού Σχήματος της Στρατηγικής ΒΑΑ</a:t>
            </a:r>
          </a:p>
          <a:p>
            <a:pPr>
              <a:spcBef>
                <a:spcPct val="0"/>
              </a:spcBef>
            </a:pPr>
            <a:r>
              <a:rPr lang="el-GR" sz="2000" dirty="0"/>
              <a:t>1. Επαρκής Διαδικασία Διαβούλευσης για την κατάρτιση.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Αξιολογείται ανάλογα με τις τεχνικές και  μεθόδους που χρησιμοποιήθηκαν, όπως και τους τρόπους  δημοσιοποίησης και επικοινωνίας αυτών.</a:t>
            </a:r>
            <a:r>
              <a:rPr lang="el-GR" sz="2000" dirty="0"/>
              <a:t> 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2. Συμμετοχή στην κατάρτιση (εκτός των δημοσίων αρχών) και συμπερίληψη προτάσεων τρίτων.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3. Αντιπροσωπευτικότητα και οργανωτική δομή του εταιρικού σχήματος της Τοπικής Αρχής Στρατηγικής ΒΑΑ. </a:t>
            </a:r>
            <a:r>
              <a:rPr lang="el-GR" sz="2000" i="1" dirty="0">
                <a:solidFill>
                  <a:schemeClr val="accent6">
                    <a:lumMod val="75000"/>
                  </a:schemeClr>
                </a:solidFill>
              </a:rPr>
              <a:t>Κριτήριο βαθμολογούμενο.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l-GR" sz="2000" i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Κριτήρια βαθμολογούμενα και  προϋπόθεση θετικής αξιολόγησης: Ελάχιστη βαθμολογία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478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1660749"/>
            <a:ext cx="9311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Συνεδρίαση Επιτροπής Παρακολούθησης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2021 - 2027</a:t>
            </a:r>
            <a:endParaRPr lang="el-GR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434516" y="2969432"/>
            <a:ext cx="87413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Κριτήρια Επιλογής Πράξεων</a:t>
            </a:r>
            <a:r>
              <a:rPr lang="el-GR" alt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ct val="0"/>
              </a:spcBef>
              <a:defRPr/>
            </a:pPr>
            <a:r>
              <a:rPr lang="el-GR" alt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&amp;</a:t>
            </a:r>
          </a:p>
          <a:p>
            <a:pPr algn="ctr">
              <a:spcBef>
                <a:spcPct val="0"/>
              </a:spcBef>
              <a:defRPr/>
            </a:pPr>
            <a:r>
              <a:rPr lang="el-GR" alt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Ενημέρωση για την </a:t>
            </a: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sz="20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Εξειδίκευση 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4A07E51-EE49-DE5D-23D0-7E7AA57659B6}"/>
              </a:ext>
            </a:extLst>
          </p:cNvPr>
          <p:cNvSpPr txBox="1"/>
          <p:nvPr/>
        </p:nvSpPr>
        <p:spPr>
          <a:xfrm>
            <a:off x="2764173" y="4412338"/>
            <a:ext cx="61155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l-GR" sz="14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Δράμα,  30 Ιουνίου 2023</a:t>
            </a:r>
            <a:endParaRPr lang="el-GR" sz="140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2594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69" y="953277"/>
            <a:ext cx="101339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Αξιολόγησης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ΣΒΑΑ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RSO5.2.α-στ. Στρατηγικές Βιώσιμης Αστικής Ανάπτυξης Δήμων Π-ΑΜΘ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dirty="0"/>
              <a:t>Αποτέλεσμα Αξιολόγησης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959FB06-04FA-CE60-017A-3F51FE6963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766" y="2371321"/>
            <a:ext cx="10160508" cy="3374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8045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4CC5C05D-F72B-3C8D-9F68-730B308ADC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" r="-52"/>
          <a:stretch/>
        </p:blipFill>
        <p:spPr>
          <a:xfrm>
            <a:off x="51755" y="5385848"/>
            <a:ext cx="2889850" cy="1360014"/>
          </a:xfrm>
          <a:prstGeom prst="snip1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98408" y="319177"/>
            <a:ext cx="2820837" cy="1414732"/>
          </a:xfrm>
          <a:prstGeom prst="rect">
            <a:avLst/>
          </a:prstGeom>
          <a:solidFill>
            <a:srgbClr val="0D4F8C"/>
          </a:solidFill>
        </p:spPr>
        <p:txBody>
          <a:bodyPr wrap="square" rtlCol="0">
            <a:spAutoFit/>
          </a:bodyPr>
          <a:lstStyle/>
          <a:p>
            <a:endParaRPr lang="el-GR" dirty="0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4EA2F15A-455E-E61D-541D-C3483ADD15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1085251"/>
            <a:ext cx="12192000" cy="1463675"/>
          </a:xfrm>
        </p:spPr>
        <p:txBody>
          <a:bodyPr anchor="ctr">
            <a:noAutofit/>
          </a:bodyPr>
          <a:lstStyle/>
          <a:p>
            <a:pPr algn="ctr">
              <a:lnSpc>
                <a:spcPct val="150000"/>
              </a:lnSpc>
            </a:pPr>
            <a:br>
              <a:rPr lang="el-GR" sz="2800" b="1" dirty="0"/>
            </a:br>
            <a:r>
              <a:rPr lang="el-GR" sz="2800" b="1" i="1" dirty="0"/>
              <a:t>… ευχαριστούμε για την προσοχή σας</a:t>
            </a:r>
            <a:br>
              <a:rPr lang="el-GR" sz="2800" b="1" i="1" dirty="0"/>
            </a:br>
            <a:endParaRPr lang="el-GR" sz="1000" i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4C35F4-0304-55DE-B493-0D5FA87371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0122" y="2774599"/>
            <a:ext cx="3727485" cy="803707"/>
          </a:xfrm>
        </p:spPr>
        <p:txBody>
          <a:bodyPr>
            <a:normAutofit/>
          </a:bodyPr>
          <a:lstStyle/>
          <a:p>
            <a:r>
              <a:rPr lang="el-GR" sz="1700" b="1" dirty="0">
                <a:solidFill>
                  <a:srgbClr val="00BFE0"/>
                </a:solidFill>
              </a:rPr>
              <a:t>2η Επιτροπή Παρακολούθησης</a:t>
            </a:r>
          </a:p>
          <a:p>
            <a:r>
              <a:rPr lang="el-GR" b="1" dirty="0">
                <a:solidFill>
                  <a:srgbClr val="00BFE0"/>
                </a:solidFill>
              </a:rPr>
              <a:t>Δράμα, 30/06/2023</a:t>
            </a:r>
          </a:p>
        </p:txBody>
      </p:sp>
      <p:sp>
        <p:nvSpPr>
          <p:cNvPr id="8" name="7 - TextBox">
            <a:extLst>
              <a:ext uri="{FF2B5EF4-FFF2-40B4-BE49-F238E27FC236}">
                <a16:creationId xmlns:a16="http://schemas.microsoft.com/office/drawing/2014/main" id="{36796C4E-3A2D-4EC5-CE99-A5D7E00A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205" y="5637866"/>
            <a:ext cx="3803773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Ø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5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400" b="1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Ελένη Κουφού</a:t>
            </a:r>
            <a:endParaRPr lang="en-US" altLang="el-GR" sz="1400" b="1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Στέλεχος Μονάδας Προγραμματισμού και Αξιολόγησης</a:t>
            </a:r>
            <a:endParaRPr lang="en-US" altLang="el-GR" sz="1200" dirty="0">
              <a:solidFill>
                <a:srgbClr val="144E8C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Ειδικής Υπηρεσίας Διαχείρισης</a:t>
            </a:r>
            <a:r>
              <a:rPr lang="en-US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l-GR" altLang="el-GR" sz="1200" dirty="0">
                <a:solidFill>
                  <a:srgbClr val="144E8C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Προγράμματος «Ανατολική Μακεδονία, Θράκη»</a:t>
            </a:r>
          </a:p>
        </p:txBody>
      </p:sp>
    </p:spTree>
    <p:extLst>
      <p:ext uri="{BB962C8B-B14F-4D97-AF65-F5344CB8AC3E}">
        <p14:creationId xmlns:p14="http://schemas.microsoft.com/office/powerpoint/2010/main" val="18607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3" grpId="0" build="p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861895"/>
            <a:ext cx="10108734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ΕΞΕΙΔΙΚΕΥΣΗ ΠΡΟΓΡΑΜΜΑΤΟΣ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l-GR" altLang="el-G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εξειδίκευση 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του </a:t>
            </a:r>
            <a:r>
              <a:rPr lang="el-GR" alt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ΠεΠ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 ΑΜΘ 21-27 εγκρίθηκε με την 6577/8.11.2022 Απόφαση του Περιφερειάρχη ΑΜΘ (ενημέρωση μέσω ΔΙΑΥΛΟΥ) και παρουσιάσθηκε στην 1</a:t>
            </a:r>
            <a:r>
              <a:rPr lang="el-GR" altLang="el-G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 Συνεδρίαση της Επιτροπής Παρακολούθησης.</a:t>
            </a:r>
          </a:p>
          <a:p>
            <a:pPr algn="just" eaLnBrk="1" hangingPunct="1">
              <a:spcBef>
                <a:spcPts val="600"/>
              </a:spcBef>
              <a:buFontTx/>
              <a:buNone/>
            </a:pP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Η 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l-GR" altLang="el-GR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b="1" dirty="0">
                <a:latin typeface="Calibri" panose="020F0502020204030204" pitchFamily="34" charset="0"/>
                <a:cs typeface="Calibri" panose="020F0502020204030204" pitchFamily="34" charset="0"/>
              </a:rPr>
              <a:t> εξειδίκευση 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του </a:t>
            </a:r>
            <a:r>
              <a:rPr lang="el-GR" altLang="el-GR" dirty="0" err="1">
                <a:latin typeface="Calibri" panose="020F0502020204030204" pitchFamily="34" charset="0"/>
                <a:cs typeface="Calibri" panose="020F0502020204030204" pitchFamily="34" charset="0"/>
              </a:rPr>
              <a:t>ΠεΠ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 ΑΜΘ 21-27 εγκρίθηκε με την 1389/13.3.2023 Απόφαση του Περιφερειάρχη ΑΜΘ (ενημέρωση μέσω ΔΙΑΥΛΟΥ) και συμπεριελήφθη και στην 1</a:t>
            </a:r>
            <a:r>
              <a:rPr lang="el-GR" altLang="el-GR" baseline="30000" dirty="0"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dirty="0">
                <a:latin typeface="Calibri" panose="020F0502020204030204" pitchFamily="34" charset="0"/>
                <a:cs typeface="Calibri" panose="020F0502020204030204" pitchFamily="34" charset="0"/>
              </a:rPr>
              <a:t> Γραπτή Διαδικασία, μέσω της οποίας εγκρίθηκε το Έγγραφο Μεθοδολογίας αξιολόγησης &amp; Κριτηρίων Επιλογής Πράξεων, των Δράσεων:</a:t>
            </a:r>
            <a:endParaRPr lang="el-G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- RSO4.6.ε. Αξιοποίηση πολιτιστικών υποδομών και ανάδειξη πολιτιστικής κληρονομιάς. </a:t>
            </a:r>
          </a:p>
          <a:p>
            <a:pPr>
              <a:spcBef>
                <a:spcPts val="600"/>
              </a:spcBef>
            </a:pPr>
            <a:r>
              <a:rPr lang="el-GR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-  ESO4.6.α. Πρόγραμμα ανάπτυξης και ενδυνάμωσης διεπιστημονικών συμβουλευτικών και υποστηρικτικών δομών και μαθησιακής υποστήριξης/συνεκπαίδευσης μαθητών/τριών με αναπηρία ή/και ειδικές εκπαιδευτικές ανάγκες για την ισότιμη πρόσβαση και συμπερίληψη στην εκπαίδευση. </a:t>
            </a:r>
          </a:p>
          <a:p>
            <a:pPr>
              <a:spcBef>
                <a:spcPts val="600"/>
              </a:spcBef>
            </a:pPr>
            <a:r>
              <a:rPr lang="el-GR" altLang="el-GR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Και των Δράσεων της Τεχνικής Βοήθειας ΕΚΤ και ΕΤΠΑ. </a:t>
            </a: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el-GR" altLang="el-G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784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Εξειδίκευση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– 2027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4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Εγκρίθηκε με την 3656/13.06.2023 Απόφαση του Περιφερειάρχη ΑΜΘ</a:t>
            </a:r>
            <a:endParaRPr lang="el-GR" sz="14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258349" y="2283484"/>
            <a:ext cx="9429225" cy="3820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ΠροτεραιΟτητα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4</a:t>
            </a:r>
            <a:r>
              <a:rPr lang="en-US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Κοινωνική </a:t>
            </a: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ΕνσωμΑτωση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και αντιμετώπιση της φτώχειας (ΕΚΤ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dirty="0">
                <a:effectLst/>
                <a:ea typeface="Times New Roman" panose="02020603050405020304" pitchFamily="18" charset="0"/>
              </a:rPr>
              <a:t>Δράση </a:t>
            </a:r>
            <a:r>
              <a:rPr lang="en-US" sz="1600" b="1" dirty="0">
                <a:effectLst/>
                <a:ea typeface="Times New Roman" panose="02020603050405020304" pitchFamily="18" charset="0"/>
              </a:rPr>
              <a:t>E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SO4.11.α: </a:t>
            </a:r>
          </a:p>
          <a:p>
            <a:pPr algn="just">
              <a:lnSpc>
                <a:spcPct val="150000"/>
              </a:lnSpc>
              <a:tabLst>
                <a:tab pos="5941060" algn="r"/>
              </a:tabLst>
            </a:pPr>
            <a:r>
              <a:rPr lang="el-GR" sz="1600" u="sng" dirty="0">
                <a:effectLst/>
                <a:ea typeface="Times New Roman" panose="02020603050405020304" pitchFamily="18" charset="0"/>
              </a:rPr>
              <a:t>Προώθηση και υποστήριξη παιδιών για την ένταξή τους στην προσχολική εκπαίδευση καθώς και για τη πρόσβασή παιδιών σχολικής ηλικίας, εφήβων και ατόμων με αναπηρία, σε υπηρεσίες δημιουργικής απασχόλησης (νέα εναρμόνιση).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dirty="0">
                <a:effectLst/>
                <a:ea typeface="Times New Roman" panose="02020603050405020304" pitchFamily="18" charset="0"/>
              </a:rPr>
              <a:t>	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ΠΡΟΤΕΡΑΙΟΤΗΤΑ 5 - ΟΛΟΚΛΗΡΩΜΕΝΗ ΧΩΡΙΚΗ ΑΝΑΠΤΥΞΗ ΣΤΗΝ ΠΕΡΙΦΕΡΕΙΑ ΑΜΘ (ΕΤΠΑ)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	</a:t>
            </a:r>
            <a:endParaRPr lang="el-GR" sz="1600" dirty="0">
              <a:ea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dirty="0">
                <a:effectLst/>
                <a:ea typeface="Times New Roman" panose="02020603050405020304" pitchFamily="18" charset="0"/>
              </a:rPr>
              <a:t>               Δράση RSO5.1 : </a:t>
            </a:r>
            <a:r>
              <a:rPr lang="el-GR" sz="1600" u="sng" dirty="0">
                <a:effectLst/>
                <a:ea typeface="Times New Roman" panose="02020603050405020304" pitchFamily="18" charset="0"/>
              </a:rPr>
              <a:t>Στρατηγικές Βιώσιμης Αστικής Ανάπτυξης Δήμων Π-ΑΜΘ</a:t>
            </a:r>
            <a:r>
              <a:rPr lang="el-GR" sz="1600" dirty="0"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	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Αλεξανδρούπολης-Δράμας-Καβάλας-Κομοτηνής-Ξάνθης-</a:t>
            </a:r>
            <a:r>
              <a:rPr lang="el-GR" sz="16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Ορεστιάδας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	   </a:t>
            </a:r>
          </a:p>
          <a:p>
            <a:pPr algn="ctr">
              <a:lnSpc>
                <a:spcPct val="150000"/>
              </a:lnSpc>
            </a:pPr>
            <a:r>
              <a:rPr lang="el-GR" sz="1600" b="1" dirty="0">
                <a:ea typeface="Times New Roman" panose="02020603050405020304" pitchFamily="18" charset="0"/>
              </a:rPr>
              <a:t>             Δράση RSO5.2.γ</a:t>
            </a:r>
            <a:r>
              <a:rPr lang="el-GR" sz="1600" dirty="0">
                <a:ea typeface="Times New Roman" panose="02020603050405020304" pitchFamily="18" charset="0"/>
              </a:rPr>
              <a:t>: </a:t>
            </a:r>
            <a:r>
              <a:rPr lang="el-GR" sz="1600" u="sng" dirty="0">
                <a:ea typeface="Times New Roman" panose="02020603050405020304" pitchFamily="18" charset="0"/>
              </a:rPr>
              <a:t>Τοπικά πολεοδομικά και ειδικά χωρικά σχέδια </a:t>
            </a:r>
            <a:r>
              <a:rPr lang="el-GR" sz="20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87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Εξειδίκευση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2021 - 2027</a:t>
            </a:r>
            <a:endParaRPr lang="el-GR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451295" y="1841499"/>
            <a:ext cx="8741329" cy="410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ΠροτεραιΟτητα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4</a:t>
            </a:r>
            <a:r>
              <a:rPr lang="en-US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B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: Κοινωνική </a:t>
            </a: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ΕνσωμΑτωση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και </a:t>
            </a: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αντιμετΩπιση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της </a:t>
            </a:r>
            <a:r>
              <a:rPr lang="el-GR" sz="1600" b="1" cap="all" dirty="0" err="1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φτΩχειας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 (ΕΚΤ+)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dirty="0">
                <a:effectLst/>
                <a:ea typeface="Times New Roman" panose="02020603050405020304" pitchFamily="18" charset="0"/>
              </a:rPr>
              <a:t>Δράση </a:t>
            </a:r>
            <a:r>
              <a:rPr lang="en-US" sz="1600" b="1" dirty="0">
                <a:effectLst/>
                <a:ea typeface="Times New Roman" panose="02020603050405020304" pitchFamily="18" charset="0"/>
              </a:rPr>
              <a:t>E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SO4.11.α: </a:t>
            </a:r>
          </a:p>
          <a:p>
            <a:pPr algn="ctr">
              <a:tabLst>
                <a:tab pos="5941060" algn="r"/>
              </a:tabLst>
            </a:pPr>
            <a:r>
              <a:rPr lang="el-GR" sz="1600" u="sng" dirty="0">
                <a:effectLst/>
                <a:ea typeface="Times New Roman" panose="02020603050405020304" pitchFamily="18" charset="0"/>
              </a:rPr>
              <a:t>Προώθηση και υποστήριξη παιδιών για την ένταξή τους στην προσχολική εκπαίδευση καθώς και για τη πρόσβασή παιδιών σχολικής ηλικίας, εφήβων και ατόμων με αναπηρία, σε υπηρεσίες δημιουργικής απασχόλησης (νέα εναρμόνιση).</a:t>
            </a:r>
          </a:p>
          <a:p>
            <a:pPr algn="just">
              <a:spcBef>
                <a:spcPts val="600"/>
              </a:spcBef>
            </a:pP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δράση έχει ως στόχο την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διασφάλιση της ισότιμης και χωρίς αποκλεισμούς πρόσβαση 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των βρεφών, νηπίων και παιδιών και ιδίως όσων από αυτά βρίσκονται σε ανάγκη,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σε ποιοτικές υπηρεσίες αγωγής και εκπαίδευσης στην προσχολική και σχολική ηλικία 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καθώς και την πρόσβαση παιδιών και </a:t>
            </a:r>
            <a:r>
              <a:rPr lang="el-GR" sz="16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ΑμεΑ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σε υπηρεσίες εξωσχολικών δραστηριοτήτων απασχόλησης. </a:t>
            </a:r>
          </a:p>
          <a:p>
            <a:pPr algn="ctr">
              <a:spcBef>
                <a:spcPts val="600"/>
              </a:spcBef>
            </a:pP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εξειδίκευση της Δράσης αφορά την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προσαρμογή του Προϋπολογισμού 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ύψους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8.698.914 €</a:t>
            </a:r>
          </a:p>
          <a:p>
            <a:pPr algn="ctr">
              <a:spcBef>
                <a:spcPts val="600"/>
              </a:spcBef>
            </a:pP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για την κάλυψη των αναγκών για το σχολικό έτος </a:t>
            </a:r>
            <a:r>
              <a:rPr lang="el-GR" sz="16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2023-2024 (01.09.2023 - 31.07.2024)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>
              <a:spcBef>
                <a:spcPts val="600"/>
              </a:spcBef>
            </a:pP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Τα κριτήρια Επιλογής πράξεων της Δράσης, είχαν εγκριθεί με την Απόφαση που ελήφθη κατά την 1</a:t>
            </a:r>
            <a:r>
              <a:rPr lang="el-GR" sz="1600" baseline="30000" dirty="0">
                <a:ea typeface="Times New Roman" panose="02020603050405020304" pitchFamily="18" charset="0"/>
                <a:cs typeface="Times New Roman" panose="02020603050405020304" pitchFamily="18" charset="0"/>
              </a:rPr>
              <a:t>η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 Συνεδρίαση της Επιτροπής Παρακολούθησης </a:t>
            </a:r>
          </a:p>
          <a:p>
            <a:pPr algn="just">
              <a:spcBef>
                <a:spcPts val="600"/>
              </a:spcBef>
            </a:pPr>
            <a:endParaRPr lang="el-GR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7159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Εξειδίκευση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2021 - 2027</a:t>
            </a:r>
            <a:endParaRPr lang="el-GR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392572" y="2015417"/>
            <a:ext cx="9177556" cy="3247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2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ΠΡΟΤΕΡΑΙΟΤΗΤΑ 5 - ΟΛΟΚΛΗΡΩΜΕΝΗ ΧΩΡΙΚΗ ΑΝΑΠΤΥΞΗ ΣΤΗΝ ΠΕΡΙΦΕΡΕΙΑ ΑΜΘ (ΕΤΠΑ)</a:t>
            </a:r>
            <a:endParaRPr lang="el-GR" sz="1600" b="1" cap="al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Δράση RSO5.1 : </a:t>
            </a:r>
            <a:r>
              <a:rPr lang="el-GR" sz="1600" u="sng" dirty="0">
                <a:effectLst/>
                <a:ea typeface="Times New Roman" panose="02020603050405020304" pitchFamily="18" charset="0"/>
              </a:rPr>
              <a:t>Στρατηγικές Βιώσιμης Αστικής Ανάπτυξης Δήμων Π-ΑΜΘ</a:t>
            </a: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endParaRPr lang="el-GR" sz="1600" b="1" dirty="0">
              <a:effectLst/>
              <a:ea typeface="Times New Roman" panose="02020603050405020304" pitchFamily="18" charset="0"/>
            </a:endParaRPr>
          </a:p>
          <a:p>
            <a:pPr algn="just">
              <a:tabLst>
                <a:tab pos="5941060" algn="r"/>
              </a:tabLst>
            </a:pPr>
            <a:r>
              <a:rPr lang="el-GR" sz="1600" dirty="0">
                <a:effectLst/>
                <a:ea typeface="Times New Roman" panose="02020603050405020304" pitchFamily="18" charset="0"/>
              </a:rPr>
              <a:t>Η Δράση περιλαμβάνει την 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υλοποίηση Στρατηγικών Βιώσιμης Αστικής Ανάπτυξης 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σε έξι (6) πόλεις της Περιφέρειας Ανατολικής Μακεδονίας και Θράκης (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Αλεξανδρούπολη</a:t>
            </a:r>
            <a:r>
              <a:rPr lang="el-GR" sz="1600" b="1" dirty="0">
                <a:ea typeface="Times New Roman" panose="02020603050405020304" pitchFamily="18" charset="0"/>
              </a:rPr>
              <a:t>, Δράμα, Καβάλα, Κομοτηνή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, Ξάνθη, και Ορεστιάδα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).</a:t>
            </a:r>
          </a:p>
          <a:p>
            <a:pPr algn="just">
              <a:tabLst>
                <a:tab pos="5941060" algn="r"/>
              </a:tabLst>
            </a:pPr>
            <a:r>
              <a:rPr lang="el-GR" sz="1600" dirty="0">
                <a:effectLst/>
                <a:ea typeface="Times New Roman" panose="02020603050405020304" pitchFamily="18" charset="0"/>
              </a:rPr>
              <a:t>Οι συνολικοί πόροι του </a:t>
            </a:r>
            <a:r>
              <a:rPr lang="el-GR" sz="1600" dirty="0" err="1">
                <a:effectLst/>
                <a:ea typeface="Times New Roman" panose="02020603050405020304" pitchFamily="18" charset="0"/>
              </a:rPr>
              <a:t>ΠεΠ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 «Ανατολική Μακεδονία, Θράκη» 2021-2027, οι οποίοι διατίθενται για τη χρηματοδότηση των ΣΒΑΑ ανέρχονται σε </a:t>
            </a:r>
            <a:r>
              <a:rPr lang="el-GR" sz="1600" b="1" dirty="0">
                <a:effectLst/>
                <a:ea typeface="Times New Roman" panose="02020603050405020304" pitchFamily="18" charset="0"/>
              </a:rPr>
              <a:t>90.600.000 €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 (Δημόσια Δαπάνη), εκ των οποίων ποσό 85.200.000 συγχρηματοδοτείται από το ΕΤΠΑ και 5.400.000 € από το ΕΚΤ+.</a:t>
            </a:r>
          </a:p>
          <a:p>
            <a:pPr algn="just">
              <a:spcBef>
                <a:spcPts val="600"/>
              </a:spcBef>
            </a:pP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εξειδίκευση περιλαμβάνει τις προϋποθέσεις και απαιτήσεις </a:t>
            </a:r>
            <a:r>
              <a:rPr lang="el-GR" sz="16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του σχεδιασμού των ΣΒΑΑ</a:t>
            </a:r>
            <a:r>
              <a:rPr lang="el-GR" sz="1600" dirty="0">
                <a:ea typeface="Times New Roman" panose="02020603050405020304" pitchFamily="18" charset="0"/>
                <a:cs typeface="Times New Roman" panose="02020603050405020304" pitchFamily="18" charset="0"/>
              </a:rPr>
              <a:t>, τις ενδεικτικές κατηγορίες δράσεων και  τα ενδεικτικά πεδία παρέμβασης.</a:t>
            </a: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170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311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l-GR" altLang="el-GR" sz="2000" b="1" baseline="30000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η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Εξειδίκευση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Περιφερειακού Προγράμματος «Ανατολικής Μακεδονίας, Θράκης» 2021 - 2027</a:t>
            </a:r>
            <a:endParaRPr lang="el-GR" sz="20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F81300-6F69-2A24-6275-051CDC61CFBC}"/>
              </a:ext>
            </a:extLst>
          </p:cNvPr>
          <p:cNvSpPr txBox="1"/>
          <p:nvPr/>
        </p:nvSpPr>
        <p:spPr>
          <a:xfrm>
            <a:off x="1392572" y="1841499"/>
            <a:ext cx="974560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2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l-GR" sz="1600" b="1" cap="all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ΠΡΟΤΕΡΑΙΟΤΗΤΑ 5 - ΟΛΟΚΛΗΡΩΜΕΝΗ ΧΩΡΙΚΗ ΑΝΑΠΤΥΞΗ ΣΤΗΝ ΠΕΡΙΦΕΡΕΙΑ ΑΜΘ (ΕΤΠΑ)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	</a:t>
            </a:r>
            <a:endParaRPr lang="el-GR" sz="1600" b="1" cap="al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  <a:tabLst>
                <a:tab pos="5941060" algn="r"/>
              </a:tabLst>
            </a:pPr>
            <a:r>
              <a:rPr lang="el-GR" sz="1600" b="1" dirty="0">
                <a:effectLst/>
                <a:ea typeface="Times New Roman" panose="02020603050405020304" pitchFamily="18" charset="0"/>
              </a:rPr>
              <a:t>Δράση RSO5.2.γ</a:t>
            </a:r>
            <a:r>
              <a:rPr lang="el-GR" sz="1600" dirty="0">
                <a:effectLst/>
                <a:ea typeface="Times New Roman" panose="02020603050405020304" pitchFamily="18" charset="0"/>
              </a:rPr>
              <a:t>: </a:t>
            </a:r>
          </a:p>
          <a:p>
            <a:pPr algn="ctr">
              <a:tabLst>
                <a:tab pos="5941060" algn="r"/>
              </a:tabLst>
            </a:pPr>
            <a:r>
              <a:rPr lang="el-GR" sz="1600" u="sng" dirty="0">
                <a:effectLst/>
                <a:ea typeface="Times New Roman" panose="02020603050405020304" pitchFamily="18" charset="0"/>
              </a:rPr>
              <a:t>Τοπικά πολεοδομικά και ειδικά χωρικά σχέδια. </a:t>
            </a:r>
          </a:p>
          <a:p>
            <a:pPr algn="just">
              <a:tabLst>
                <a:tab pos="5941060" algn="r"/>
              </a:tabLst>
            </a:pP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Η Δράση περιλαμβάνει τη </a:t>
            </a:r>
            <a:r>
              <a:rPr lang="el-GR" sz="19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σύνταξη τοπικών και ειδικών πολεοδομικών σχεδίων </a:t>
            </a: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καθώς και τις απαραίτητες μελέτες για την εφαρμογή τους σύμφωνα με το ισχύον θεσμικό πλαίσιο Ν.4685/20 (ΦΕΚ 92 Α) «Εκσυγχρονισμός περιβαλλοντικής νομοθεσίας, ενσωμάτωση στην ελληνική νομοθεσία των Οδηγιών 2018/…».</a:t>
            </a:r>
          </a:p>
          <a:p>
            <a:pPr algn="just">
              <a:tabLst>
                <a:tab pos="5941060" algn="r"/>
              </a:tabLst>
            </a:pPr>
            <a:endParaRPr lang="el-GR" sz="19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</a:pP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Σημειώνεται ότι σύμφωνα με τις προβλέψεις του Σχεδίου Δράσης του ΕΠ της Περιφέρειας Ανατολικής Μακεδονίας και Θράκης 2014 – 2020, η παρούσα εξειδίκευση της Δράσης αφορά και στη χρηματοδότηση </a:t>
            </a:r>
            <a:r>
              <a:rPr lang="el-GR" sz="19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εμπροσθοβαρών</a:t>
            </a: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 έργων, δηλαδή έργων ενταγμένων  στο </a:t>
            </a:r>
            <a:r>
              <a:rPr lang="el-GR" sz="19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ΠεΠ</a:t>
            </a: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 2014-2020 ευρισκόμενα  σε διάφορα στάδια υλοποίησης και τα οποία θα μεταφερθούν στο νέο </a:t>
            </a:r>
            <a:r>
              <a:rPr lang="el-GR" sz="19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ΠεΠ</a:t>
            </a:r>
            <a:r>
              <a:rPr lang="el-GR" sz="1900" dirty="0">
                <a:ea typeface="Times New Roman" panose="02020603050405020304" pitchFamily="18" charset="0"/>
                <a:cs typeface="Times New Roman" panose="02020603050405020304" pitchFamily="18" charset="0"/>
              </a:rPr>
              <a:t> 21-27.Ο προϋπολογισμός ανέρχεται σε </a:t>
            </a:r>
            <a:r>
              <a:rPr lang="el-GR" sz="1900" b="1" dirty="0">
                <a:ea typeface="Times New Roman" panose="02020603050405020304" pitchFamily="18" charset="0"/>
                <a:cs typeface="Times New Roman" panose="02020603050405020304" pitchFamily="18" charset="0"/>
              </a:rPr>
              <a:t>12.000.000 € </a:t>
            </a:r>
          </a:p>
          <a:p>
            <a:pPr algn="just">
              <a:spcBef>
                <a:spcPts val="600"/>
              </a:spcBef>
            </a:pPr>
            <a:endParaRPr lang="el-GR" sz="12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726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7159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34398"/>
            <a:ext cx="931178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el-GR" sz="2000" b="1" dirty="0">
                <a:solidFill>
                  <a:srgbClr val="0033CC"/>
                </a:solidFill>
              </a:rPr>
              <a:t>Άμεση Αξιολόγηση</a:t>
            </a:r>
            <a:endParaRPr lang="en-US" sz="2000" b="1" dirty="0">
              <a:solidFill>
                <a:srgbClr val="0033CC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u="sng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BBA0E6-52C8-96B8-2C7E-6EC907C10425}"/>
              </a:ext>
            </a:extLst>
          </p:cNvPr>
          <p:cNvSpPr txBox="1"/>
          <p:nvPr/>
        </p:nvSpPr>
        <p:spPr>
          <a:xfrm>
            <a:off x="931177" y="1552602"/>
            <a:ext cx="10133973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8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900" b="1" dirty="0"/>
              <a:t>Στάδιο Α΄: Έλεγχος πληρότητας και </a:t>
            </a:r>
            <a:r>
              <a:rPr lang="el-GR" sz="1900" b="1" dirty="0" err="1"/>
              <a:t>επιλεξιμότητας</a:t>
            </a:r>
            <a:r>
              <a:rPr lang="el-GR" sz="1900" b="1" dirty="0"/>
              <a:t>  πρότασης </a:t>
            </a:r>
            <a:r>
              <a:rPr lang="el-GR" sz="1900" dirty="0"/>
              <a:t>με</a:t>
            </a:r>
            <a:r>
              <a:rPr lang="el-GR" sz="1900" b="1" dirty="0"/>
              <a:t> </a:t>
            </a:r>
            <a:r>
              <a:rPr lang="el-GR" sz="1900" dirty="0">
                <a:effectLst/>
                <a:ea typeface="ArialNarrow"/>
                <a:cs typeface="Times New Roman" panose="02020603050405020304" pitchFamily="18" charset="0"/>
              </a:rPr>
              <a:t>στόχο να διασφαλιστούν, οι ελάχιστες προϋποθέσεις που προβλέπονται στο κανονιστικό πλαίσιο και στην πρόσκληση.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1900" dirty="0">
                <a:cs typeface="Times New Roman" panose="02020603050405020304" pitchFamily="18" charset="0"/>
              </a:rPr>
              <a:t>εξετάζεται</a:t>
            </a:r>
            <a:endParaRPr lang="el-GR" sz="1900" dirty="0"/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 Εάν ο Δικαιούχος ή </a:t>
            </a:r>
            <a:r>
              <a:rPr lang="el-GR" sz="1900" dirty="0"/>
              <a:t>η ομάδα δικαιούχων ορίζεται στην πρόσκληση.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Τυ</a:t>
            </a:r>
            <a:r>
              <a:rPr lang="el-GR" sz="1900" dirty="0"/>
              <a:t>πική πληρότητα και υποβολή ζητούμενων συνοδευτικών εγγράφων και η ορθότητα συμπλήρωσης του ΤΔΠ.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Εάν η πράξη εμπίπτει στον στόχο πολιτικής/προτεραιότητα</a:t>
            </a:r>
            <a:r>
              <a:rPr lang="el-GR" sz="1900" dirty="0"/>
              <a:t>/ ειδικό στόχο και πεδία παρέμβασης, όπως και αν πληροί τους όρους της πρόσκλησης.</a:t>
            </a:r>
          </a:p>
          <a:p>
            <a:pPr marL="1714500" lvl="3" indent="-342900">
              <a:spcBef>
                <a:spcPct val="0"/>
              </a:spcBef>
              <a:buFont typeface="+mj-lt"/>
              <a:buAutoNum type="arabicPeriod"/>
            </a:pPr>
            <a:r>
              <a:rPr lang="el-GR" sz="1900" i="0" u="none" strike="noStrike" baseline="0" dirty="0"/>
              <a:t>Εάν υπάρχουν και έχουν υποβληθεί οι αποφ</a:t>
            </a:r>
            <a:r>
              <a:rPr lang="el-GR" sz="1900" dirty="0"/>
              <a:t>άσεις των αρμοδίων οργάνων του δικαιούχου (όπως αυτά ορίζονται από την νομοθεσία).</a:t>
            </a:r>
          </a:p>
          <a:p>
            <a:pPr lvl="3">
              <a:spcBef>
                <a:spcPct val="0"/>
              </a:spcBef>
            </a:pPr>
            <a:endParaRPr lang="el-GR" sz="1900" dirty="0"/>
          </a:p>
          <a:p>
            <a:pPr lvl="3">
              <a:spcBef>
                <a:spcPct val="0"/>
              </a:spcBef>
            </a:pPr>
            <a:r>
              <a:rPr lang="el-GR" sz="1900" dirty="0"/>
              <a:t>Όλα τα παραπάνω κριτήρια έχουν υποχρεωτική εφαρμογή και αυτό αποτελεί απαραίτητη προϋπόθεση για να συνεχιστεί η αξιολόγηση του επομένου σταδίου. </a:t>
            </a:r>
            <a:endParaRPr lang="el-GR" sz="1800" b="1" i="0" u="none" strike="noStrike" baseline="0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118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DDBA53-E743-5392-EB65-42686A2CE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4812"/>
            <a:ext cx="12192000" cy="589250"/>
          </a:xfrm>
        </p:spPr>
        <p:txBody>
          <a:bodyPr>
            <a:noAutofit/>
          </a:bodyPr>
          <a:lstStyle/>
          <a:p>
            <a:pPr algn="ctr"/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ΠΕΡΙΦΕΡΕΙΑ ΑΝΑΤΟΛΙΚΗΣ ΜΑΚΕΔΟΝΙΑΣ ΚΑΙ ΘΡΑΚΗΣ     </a:t>
            </a:r>
            <a:br>
              <a:rPr lang="en-US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l-GR" altLang="el-GR" sz="2000" b="1" dirty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Ειδική Υπηρεσία Διαχείρισης</a:t>
            </a:r>
            <a:endParaRPr lang="el-GR" sz="2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54A39B-1CC7-3392-EBD8-474CC6740BA8}"/>
              </a:ext>
            </a:extLst>
          </p:cNvPr>
          <p:cNvSpPr txBox="1"/>
          <p:nvPr/>
        </p:nvSpPr>
        <p:spPr>
          <a:xfrm>
            <a:off x="38100" y="1307531"/>
            <a:ext cx="12192000" cy="14921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rgbClr val="19BEDE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+mj-cs"/>
              </a:defRPr>
            </a:lvl1pPr>
          </a:lstStyle>
          <a:p>
            <a:pPr algn="just">
              <a:lnSpc>
                <a:spcPct val="150000"/>
              </a:lnSpc>
            </a:pPr>
            <a:endParaRPr lang="el-GR" sz="26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5" descr="perifereia_logo">
            <a:extLst>
              <a:ext uri="{FF2B5EF4-FFF2-40B4-BE49-F238E27FC236}">
                <a16:creationId xmlns:a16="http://schemas.microsoft.com/office/drawing/2014/main" id="{E0D81BBD-28B8-379E-8FAD-45F807B5B0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907" y="56979"/>
            <a:ext cx="792163" cy="71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">
            <a:extLst>
              <a:ext uri="{FF2B5EF4-FFF2-40B4-BE49-F238E27FC236}">
                <a16:creationId xmlns:a16="http://schemas.microsoft.com/office/drawing/2014/main" id="{FFE62C72-7F8E-5D29-5F66-F90294A3F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1" t="11702" r="82738" b="8299"/>
          <a:stretch>
            <a:fillRect/>
          </a:stretch>
        </p:blipFill>
        <p:spPr bwMode="auto">
          <a:xfrm>
            <a:off x="11138175" y="262077"/>
            <a:ext cx="56832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B01242-7098-5E41-6205-02BAB85202CA}"/>
              </a:ext>
            </a:extLst>
          </p:cNvPr>
          <p:cNvSpPr txBox="1"/>
          <p:nvPr/>
        </p:nvSpPr>
        <p:spPr>
          <a:xfrm>
            <a:off x="1166070" y="953277"/>
            <a:ext cx="972284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000" b="1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Κριτήρια </a:t>
            </a:r>
            <a:r>
              <a:rPr lang="el-GR" altLang="el-GR" sz="2000" b="1" u="sng" dirty="0">
                <a:solidFill>
                  <a:srgbClr val="0033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Επιλογής πράξεων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l-GR" altLang="el-GR" sz="2000" b="1" dirty="0">
              <a:solidFill>
                <a:srgbClr val="0033C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i="0" u="none" strike="noStrike" baseline="0" dirty="0">
                <a:solidFill>
                  <a:srgbClr val="0033CC"/>
                </a:solidFill>
              </a:rPr>
              <a:t>RSO5.2.γ. Τοπικά πολεοδομικά και ειδικά χωρικά σχέδια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Στάδιο Β΄: Αξιολόγηση ανά ομάδα κριτηρίων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sz="2000" b="1" dirty="0"/>
              <a:t>1</a:t>
            </a:r>
            <a:r>
              <a:rPr lang="el-GR" sz="2000" b="1" baseline="30000" dirty="0"/>
              <a:t>η</a:t>
            </a:r>
            <a:r>
              <a:rPr lang="el-GR" sz="2000" b="1" dirty="0"/>
              <a:t> ομάδα κριτηρίων: Εμπλεκόμενοι φορείς και πληρότητα περιεχομένου της πρότασης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Αρμοδιότητα δικαιούχου για την εκτέλεση της πράξης (απαιτούνται στοιχεία τεκμηρίωσης).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Αρμοδιότητα φορέα λειτουργίας και συντήρησης (απαιτούνται στοιχεία τεκμηρίωσης)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/>
              <a:t>Πληρότητα και σαφήνεια του Φυσικού Αντικειμένου της πρότασης.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Ρεαλιστικότητα</a:t>
            </a:r>
            <a:r>
              <a:rPr lang="el-GR" sz="2000" dirty="0"/>
              <a:t> του προτεινόμενου προϋπολογισμού σε σχέση με το Φυσικό Αντικείμενο (Δημόσιες Συμβάσεις για τεχνικά έργα, προμήθειες, υπηρεσίες και Υλοποίηση με Ίδια μέσα).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r>
              <a:rPr lang="el-GR" sz="2000" dirty="0" err="1"/>
              <a:t>Ρεαλιστικότητα</a:t>
            </a:r>
            <a:r>
              <a:rPr lang="el-GR" sz="2000" dirty="0"/>
              <a:t> χρονοδιαγράμματος, σε σχέση με ΦΑ, μέθοδο υλοποίησης, επίπεδο ωριμότητας, ενδεχόμενους κινδύνους/εμπλοκές </a:t>
            </a:r>
            <a:r>
              <a:rPr lang="el-GR" sz="2000" dirty="0" err="1"/>
              <a:t>κλπ</a:t>
            </a:r>
            <a:r>
              <a:rPr lang="el-GR" sz="2000" dirty="0"/>
              <a:t> που επιφέρουν χρονικές καθυστερήσεις .</a:t>
            </a:r>
          </a:p>
          <a:p>
            <a:pPr marL="457200" indent="-457200" algn="just" eaLnBrk="1" hangingPunct="1">
              <a:spcBef>
                <a:spcPct val="0"/>
              </a:spcBef>
              <a:buFont typeface="+mj-lt"/>
              <a:buAutoNum type="arabicPeriod"/>
            </a:pPr>
            <a:endParaRPr lang="el-GR" sz="2000" dirty="0"/>
          </a:p>
        </p:txBody>
      </p:sp>
      <p:pic>
        <p:nvPicPr>
          <p:cNvPr id="9" name="Εικόνα 8" descr="visual_id_ESPA">
            <a:extLst>
              <a:ext uri="{FF2B5EF4-FFF2-40B4-BE49-F238E27FC236}">
                <a16:creationId xmlns:a16="http://schemas.microsoft.com/office/drawing/2014/main" id="{4D5B10DF-ACDB-6E74-4578-88BF3EA3A27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941" t="21188" r="3028" b="18788"/>
          <a:stretch/>
        </p:blipFill>
        <p:spPr bwMode="auto">
          <a:xfrm>
            <a:off x="11065151" y="6073147"/>
            <a:ext cx="714375" cy="44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86433DC7-1022-F0C0-8F39-01D2386F3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815"/>
          <a:stretch>
            <a:fillRect/>
          </a:stretch>
        </p:blipFill>
        <p:spPr bwMode="auto">
          <a:xfrm>
            <a:off x="516781" y="6143012"/>
            <a:ext cx="506413" cy="309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40913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Προσαρμοσμένη σχεδίαση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66051</TotalTime>
  <Words>2156</Words>
  <Application>Microsoft Office PowerPoint</Application>
  <PresentationFormat>Ευρεία οθόνη</PresentationFormat>
  <Paragraphs>231</Paragraphs>
  <Slides>21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21</vt:i4>
      </vt:variant>
    </vt:vector>
  </HeadingPairs>
  <TitlesOfParts>
    <vt:vector size="28" baseType="lpstr">
      <vt:lpstr>Arial</vt:lpstr>
      <vt:lpstr>Calibri</vt:lpstr>
      <vt:lpstr>Trebuchet MS</vt:lpstr>
      <vt:lpstr>Verdana</vt:lpstr>
      <vt:lpstr>Θέμα του Office</vt:lpstr>
      <vt:lpstr>Προσαρμοσμένη σχεδίαση</vt:lpstr>
      <vt:lpstr>1_Προσαρμοσμένη σχεδίαση</vt:lpstr>
      <vt:lpstr>Κριτήρια Επιλογής Πράξεων   Π.Π. «Ανατολική Μακεδονία, Θράκη» 2021-2027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ΠΕΡΙΦΕΡΕΙΑ ΑΝΑΤΟΛΙΚΗΣ ΜΑΚΕΔΟΝΙΑΣ ΚΑΙ ΘΡΑΚΗΣ      Ειδική Υπηρεσία Διαχείρισης</vt:lpstr>
      <vt:lpstr> … ευχαριστούμε για την προσοχή σας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Vasilis Vasilopoulos</dc:creator>
  <cp:lastModifiedBy>eleni koufou</cp:lastModifiedBy>
  <cp:revision>166</cp:revision>
  <cp:lastPrinted>2023-06-27T10:13:49Z</cp:lastPrinted>
  <dcterms:created xsi:type="dcterms:W3CDTF">2022-06-03T15:25:51Z</dcterms:created>
  <dcterms:modified xsi:type="dcterms:W3CDTF">2023-06-28T04:34:47Z</dcterms:modified>
</cp:coreProperties>
</file>