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  <p:sldMasterId id="2147483678" r:id="rId4"/>
  </p:sldMasterIdLst>
  <p:notesMasterIdLst>
    <p:notesMasterId r:id="rId35"/>
  </p:notesMasterIdLst>
  <p:sldIdLst>
    <p:sldId id="256" r:id="rId5"/>
    <p:sldId id="305" r:id="rId6"/>
    <p:sldId id="911" r:id="rId7"/>
    <p:sldId id="928" r:id="rId8"/>
    <p:sldId id="927" r:id="rId9"/>
    <p:sldId id="1131" r:id="rId10"/>
    <p:sldId id="931" r:id="rId11"/>
    <p:sldId id="963" r:id="rId12"/>
    <p:sldId id="932" r:id="rId13"/>
    <p:sldId id="959" r:id="rId14"/>
    <p:sldId id="930" r:id="rId15"/>
    <p:sldId id="919" r:id="rId16"/>
    <p:sldId id="960" r:id="rId17"/>
    <p:sldId id="962" r:id="rId18"/>
    <p:sldId id="968" r:id="rId19"/>
    <p:sldId id="913" r:id="rId20"/>
    <p:sldId id="969" r:id="rId21"/>
    <p:sldId id="970" r:id="rId22"/>
    <p:sldId id="967" r:id="rId23"/>
    <p:sldId id="972" r:id="rId24"/>
    <p:sldId id="1090" r:id="rId25"/>
    <p:sldId id="1130" r:id="rId26"/>
    <p:sldId id="965" r:id="rId27"/>
    <p:sldId id="966" r:id="rId28"/>
    <p:sldId id="964" r:id="rId29"/>
    <p:sldId id="1134" r:id="rId30"/>
    <p:sldId id="1132" r:id="rId31"/>
    <p:sldId id="1135" r:id="rId32"/>
    <p:sldId id="1133" r:id="rId33"/>
    <p:sldId id="929" r:id="rId34"/>
  </p:sldIdLst>
  <p:sldSz cx="12192000" cy="6858000"/>
  <p:notesSz cx="9926638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E8C"/>
    <a:srgbClr val="19BEDE"/>
    <a:srgbClr val="00BFE9"/>
    <a:srgbClr val="7EC352"/>
    <a:srgbClr val="0D4F8C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1B95-7F8A-47CA-A6BF-7AA203EB746F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188" y="3300413"/>
            <a:ext cx="7942262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22925" y="6513513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FF1BE-7326-46B5-89E4-3087D26465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0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0AE70D-6C94-533E-255E-0E48167FDD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855DAB-8C6D-E87A-AE32-73EFC4EE6D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FEEFC0-8641-5C19-F1E2-923FA6F71F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F8E44-219C-48B0-AD31-797CF1CC80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52326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70EBD0-ACB9-111E-1745-75264173CD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C2CCA4-EF4F-2C88-134A-5D3982F774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86E2CE-7CB0-B489-346E-623F59E5E6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88BD-DB42-4189-ADE6-A268B81CB92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35853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F2E235-61CE-3426-34CE-8027FBFDA9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19F796-9ABA-EBAD-0314-3FDE8160D2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3EAB15-C45B-A701-F998-C999A58DB7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9375A-6164-4372-ACF4-76ADDE1F0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94904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A6A792-35FA-7E22-8ED6-A532FE5E58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C0EEAD-3E89-85A2-1E58-FEF7B2C1CB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B588C8-1A60-28FC-C846-2283B0BA9B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3CE4E-25DE-409E-9078-EE3B3AB0BED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24109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B54795F-D01E-B1BA-E11A-03BA0136E0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7B93962-C3BE-66CF-DE83-CF92427AAC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CA617BA-B7C4-DBA7-7147-558862DC57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CEAFB-1393-4AAE-9FCE-A5D2F823B70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38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3F951D-EEFA-AC68-8630-5305F03922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8740C3-FA1B-3046-42EE-5D8A498B5D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03D726E-8FB2-CBEA-0A64-9C023A6688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78D53-C0AE-490C-8F32-8F62D16333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212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7C82B63-A37C-D210-C8D2-A751C51D9F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1445294-8779-D7E3-E60B-950EB0F59E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7FFE59F-ADC9-C45A-68D2-5B190C691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9809D-9A09-479A-B5EF-4C9E08C143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8237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8F8008-4780-4E15-DD95-A79911EE5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84639E-6B03-6478-4B9D-B866DCBA9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EFC128-14D4-419B-CED3-43CA53B779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AF05C-4DFA-4B69-9B50-1629BBBD6A1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13805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F39D18-CA68-4D78-2FD8-A82E0B158B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72A46C-B316-742C-ED7A-2523795CB1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34DC47-E927-9B83-8902-4BC511710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401C-4B4A-47EE-8433-E807EE2F6E0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92473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96AAFA-A062-F3C8-ACD6-A79E574DCC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5E58DE-563E-3AC1-B11C-231DF795EA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01CD03-B9BE-BD3C-B169-3FC7EB274F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EC9A2-788F-42E1-8F2A-F40AB2A3673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33159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77657-BB38-A754-1544-6A8CCB4EA1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C583EC-33C2-3370-02DA-2E228D17C0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E375FF-9E36-CDBA-261F-0647C0F667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D01D6-8D75-4B81-9866-187048A48B0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6379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E23EBB3-64F4-553B-E29C-C78DB61FB3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AD4FEC-86A7-8039-9479-D72D06D41C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02DEEC-4E14-21F5-33AB-EEE86EF0B2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89AA9-6F1E-44F8-B0D0-405E31026E8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17634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3/7/2023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A0035A3-1958-BB1F-8920-C13959039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48E12FE-5B2E-49ED-2A1D-793081E45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8703AE1-833B-4815-C3D5-17D6ED941C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ffectLst/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9239FE-04C2-F74A-CC14-97E367F22F5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ffectLst/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3D18B5-A293-7DEB-D46B-BF6E356AEAA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ECD154-7550-42F1-A5EB-C9726BD97E8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3721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eydamth.gr/index.php/to-programma/proskliseis/programmatismo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l-GR" sz="2800" b="1" dirty="0"/>
              <a:t>Πορεία Υλοποίησης Ε.Π. «Ανατολική Μακεδονία, Θράκη» 2021-2027 &amp; Ενημέρωση για τον Προγραμματισμό των Προσκλήσεων</a:t>
            </a: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3727485" cy="803707"/>
          </a:xfrm>
        </p:spPr>
        <p:txBody>
          <a:bodyPr>
            <a:normAutofit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2η Επιτροπή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Δράμα, 30/06/2023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637866"/>
            <a:ext cx="409179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Παναγιώτης </a:t>
            </a:r>
            <a:r>
              <a:rPr lang="el-GR" altLang="el-GR" sz="1800" b="1" dirty="0" err="1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Κουδουμάκης</a:t>
            </a:r>
            <a:endParaRPr lang="en-US" altLang="el-GR" sz="18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Προϊστάμενος</a:t>
            </a:r>
            <a:endParaRPr lang="en-US" altLang="el-GR" sz="16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37222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r>
              <a:rPr lang="el-GR" dirty="0"/>
              <a:t>Σε φάση προετοιμασίας υποστήριξης από την Τεχνική Βοήθεια του Προγράμματος είναι η:</a:t>
            </a:r>
          </a:p>
          <a:p>
            <a:pPr marL="720000" indent="-720000">
              <a:tabLst>
                <a:tab pos="714375" algn="l"/>
              </a:tabLst>
            </a:pPr>
            <a:r>
              <a:rPr lang="el-GR" dirty="0"/>
              <a:t>1.	</a:t>
            </a:r>
            <a:r>
              <a:rPr lang="el-GR" dirty="0" err="1"/>
              <a:t>Επικαιροποίηση</a:t>
            </a:r>
            <a:r>
              <a:rPr lang="el-GR" dirty="0"/>
              <a:t> της </a:t>
            </a:r>
            <a:r>
              <a:rPr lang="el-GR" b="1" dirty="0" err="1"/>
              <a:t>ΟΧΕ</a:t>
            </a:r>
            <a:r>
              <a:rPr lang="el-GR" b="1" dirty="0"/>
              <a:t> «Πολιτισμού–Τουρισμού Εγνατίας Οδού»</a:t>
            </a:r>
          </a:p>
          <a:p>
            <a:r>
              <a:rPr lang="el-GR" dirty="0"/>
              <a:t>και η</a:t>
            </a:r>
          </a:p>
          <a:p>
            <a:pPr marL="720000" indent="-720000">
              <a:tabLst>
                <a:tab pos="714375" algn="l"/>
              </a:tabLst>
            </a:pPr>
            <a:r>
              <a:rPr lang="el-GR" dirty="0"/>
              <a:t>2.	Εκπόνηση της </a:t>
            </a:r>
            <a:r>
              <a:rPr lang="el-GR" b="1" dirty="0" err="1"/>
              <a:t>ΟΧΕ</a:t>
            </a:r>
            <a:r>
              <a:rPr lang="el-GR" b="1" dirty="0"/>
              <a:t> «Περιβάλλοντος–Τουρισμού Οροσειράς Ροδόπης και Ποταμού Νέστου»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261004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D13F351-5E3D-4F93-D7A0-22E8B4FE3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3" y="563125"/>
            <a:ext cx="886777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2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>
            <a:extLst>
              <a:ext uri="{FF2B5EF4-FFF2-40B4-BE49-F238E27FC236}">
                <a16:creationId xmlns:a16="http://schemas.microsoft.com/office/drawing/2014/main" id="{AC4E924C-C4C2-91D1-61C6-BD5DC3817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171E78-61FF-FEBD-9364-2A1A5E3E1627}"/>
              </a:ext>
            </a:extLst>
          </p:cNvPr>
          <p:cNvSpPr txBox="1"/>
          <p:nvPr/>
        </p:nvSpPr>
        <p:spPr>
          <a:xfrm>
            <a:off x="0" y="900000"/>
            <a:ext cx="12192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19BED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l-GR" dirty="0"/>
              <a:t>12.1.2023 και 8.4.2023</a:t>
            </a:r>
          </a:p>
          <a:p>
            <a:r>
              <a:rPr lang="el-GR" b="0" dirty="0"/>
              <a:t>Συναντήσεις Διαβούλευσης με το Υπουργείο Πολιτισμού στο πλαίσιο </a:t>
            </a:r>
            <a:r>
              <a:rPr lang="el-GR" b="0" dirty="0" err="1"/>
              <a:t>επικαιροποίησης</a:t>
            </a:r>
            <a:r>
              <a:rPr lang="el-GR" b="0" dirty="0"/>
              <a:t> της </a:t>
            </a:r>
            <a:r>
              <a:rPr lang="el-GR" b="0" dirty="0" err="1"/>
              <a:t>ΟΧΕ</a:t>
            </a:r>
            <a:r>
              <a:rPr lang="el-GR" b="0" dirty="0"/>
              <a:t> «Τουριστικής–Πολιτιστικής Διαδρομής Εγνατίας Οδού»</a:t>
            </a:r>
          </a:p>
        </p:txBody>
      </p:sp>
      <p:pic>
        <p:nvPicPr>
          <p:cNvPr id="13" name="Εικόνα 12" descr="Εικόνα που περιέχει κείμενο, υπολογιστής, στιγμιότυπο οθόνης, λογισμ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3098B09C-C00F-CB89-2B6C-34D960A12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39" r="23737" b="8923"/>
          <a:stretch/>
        </p:blipFill>
        <p:spPr>
          <a:xfrm>
            <a:off x="586078" y="2473572"/>
            <a:ext cx="5400000" cy="3032234"/>
          </a:xfrm>
          <a:prstGeom prst="rect">
            <a:avLst/>
          </a:prstGeom>
        </p:spPr>
      </p:pic>
      <p:pic>
        <p:nvPicPr>
          <p:cNvPr id="14" name="Εικόνα 13" descr="Εικόνα που περιέχει κείμενο, υπολογιστής, πολυμέσα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A85E53C3-F1B8-427A-E33E-C23545DB20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9" t="15747" r="27474" b="15695"/>
          <a:stretch/>
        </p:blipFill>
        <p:spPr>
          <a:xfrm>
            <a:off x="6499333" y="2470082"/>
            <a:ext cx="5400000" cy="303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5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C52F33CE-B718-42D0-E89F-64F7899D33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4" t="8147" r="16458" b="9075"/>
          <a:stretch/>
        </p:blipFill>
        <p:spPr>
          <a:xfrm>
            <a:off x="1543050" y="511175"/>
            <a:ext cx="8961172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6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DADF5D23-8777-D88E-16FA-953060812C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79" t="14693" r="18437" b="10000"/>
          <a:stretch/>
        </p:blipFill>
        <p:spPr>
          <a:xfrm>
            <a:off x="1686380" y="680061"/>
            <a:ext cx="8819240" cy="601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2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7"/>
            <a:ext cx="12192000" cy="5629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l-GR"/>
            </a:defPPr>
            <a:lvl1pPr marL="720000" indent="-720000" algn="just">
              <a:lnSpc>
                <a:spcPct val="150000"/>
              </a:lnSpc>
              <a:spcBef>
                <a:spcPct val="0"/>
              </a:spcBef>
              <a:buAutoNum type="alphaUcParenR"/>
              <a:tabLst>
                <a:tab pos="714375" algn="l"/>
              </a:tabLst>
              <a:defRPr sz="24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indent="0">
              <a:buNone/>
            </a:pPr>
            <a:r>
              <a:rPr lang="el-GR" dirty="0"/>
              <a:t>Ενέργειες Εξειδίκευσης των Στρατηγικών Βιώσιμης Αστικής Ανάπτυξης (</a:t>
            </a:r>
            <a:r>
              <a:rPr lang="el-GR" dirty="0" err="1"/>
              <a:t>ΣΒΑΑ</a:t>
            </a:r>
            <a:r>
              <a:rPr lang="el-GR" dirty="0"/>
              <a:t>)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altLang="el-GR" b="1" dirty="0"/>
              <a:t>5+1 Στρατηγικές Βιώσιμης Αστικής Ανάπτυξης - </a:t>
            </a:r>
            <a:r>
              <a:rPr lang="el-GR" altLang="el-GR" b="1" dirty="0" err="1"/>
              <a:t>ΣΒΑΑ</a:t>
            </a:r>
            <a:r>
              <a:rPr lang="el-GR" altLang="el-GR" b="1" dirty="0"/>
              <a:t> (Αλεξανδρούπολης, Κομοτηνής, Ξάνθης, Καβάλας, Δράμας + Ορεστιάδας).</a:t>
            </a:r>
            <a:endParaRPr lang="en-US" altLang="el-GR" b="1" dirty="0"/>
          </a:p>
          <a:p>
            <a:pPr marL="0" indent="0">
              <a:buNone/>
            </a:pPr>
            <a:endParaRPr lang="el-GR" altLang="el-GR" sz="1200" dirty="0"/>
          </a:p>
          <a:p>
            <a:pPr marL="0" indent="0">
              <a:buNone/>
            </a:pPr>
            <a:r>
              <a:rPr lang="el-GR" altLang="el-GR" dirty="0"/>
              <a:t>Έχουμε Σχέδια των </a:t>
            </a:r>
            <a:r>
              <a:rPr lang="el-GR" altLang="el-GR" dirty="0" err="1"/>
              <a:t>ΣΒΑΑ</a:t>
            </a:r>
            <a:r>
              <a:rPr lang="el-GR" altLang="el-GR" dirty="0"/>
              <a:t> από τους Δήμους:</a:t>
            </a:r>
          </a:p>
          <a:p>
            <a:pPr marL="342900" indent="-342900">
              <a:buFontTx/>
              <a:buChar char="-"/>
            </a:pPr>
            <a:r>
              <a:rPr lang="el-GR" altLang="el-GR" dirty="0"/>
              <a:t>Αλεξανδρούπολης</a:t>
            </a:r>
          </a:p>
          <a:p>
            <a:pPr marL="342900" indent="-342900">
              <a:buFontTx/>
              <a:buChar char="-"/>
            </a:pPr>
            <a:r>
              <a:rPr lang="el-GR" altLang="el-GR" dirty="0"/>
              <a:t>Ξάνθης</a:t>
            </a:r>
          </a:p>
          <a:p>
            <a:pPr marL="342900" indent="-342900">
              <a:buFontTx/>
              <a:buChar char="-"/>
            </a:pPr>
            <a:r>
              <a:rPr lang="el-GR" altLang="el-GR" dirty="0"/>
              <a:t>Δράμας</a:t>
            </a:r>
          </a:p>
          <a:p>
            <a:pPr marL="342900" indent="-342900">
              <a:buFontTx/>
              <a:buChar char="-"/>
            </a:pPr>
            <a:r>
              <a:rPr lang="el-GR" altLang="el-GR" dirty="0"/>
              <a:t>Ορεστιάδας</a:t>
            </a:r>
            <a:endParaRPr lang="en-US" altLang="el-GR" dirty="0"/>
          </a:p>
          <a:p>
            <a:pPr marL="342900" indent="-342900">
              <a:buFontTx/>
              <a:buChar char="-"/>
            </a:pPr>
            <a:r>
              <a:rPr lang="el-GR" altLang="el-GR" dirty="0"/>
              <a:t>Κομοτηνής</a:t>
            </a:r>
          </a:p>
          <a:p>
            <a:pPr marL="0" indent="0">
              <a:buNone/>
            </a:pPr>
            <a:r>
              <a:rPr lang="el-GR" altLang="el-GR" dirty="0"/>
              <a:t>Προγραμματίζουμε στις 5.7.2023 συνάντηση για την περαιτέρω ωρίμανσή τους.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l-GR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9B4737-D40F-C8AD-E4C9-A9CBD51B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1157"/>
            <a:ext cx="9144000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1025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C471C6-2854-FE85-01C2-9B456A0CB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1965"/>
            <a:ext cx="1219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eaLnBrk="0" fontAlgn="base" hangingPunct="0">
              <a:spcBef>
                <a:spcPts val="18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sz="2400" dirty="0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(10-02-2023) Επιστολή του Περιφερειάρχη ΑΜΘ για την Προετοιμασία των </a:t>
            </a:r>
            <a:r>
              <a:rPr lang="el-GR" altLang="el-GR" sz="2400" dirty="0" err="1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ΣΒΑΑ</a:t>
            </a:r>
            <a:r>
              <a:rPr lang="el-GR" altLang="el-GR" sz="2400" dirty="0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 με αρχικές Οδηγίες, Χρονοδιάγραμμα και Σχέδιο Εντύπου Πρότασης </a:t>
            </a:r>
            <a:r>
              <a:rPr lang="el-GR" altLang="el-GR" sz="2400" dirty="0" err="1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ΣΒΑΑ</a:t>
            </a:r>
            <a:endParaRPr lang="el-GR" altLang="el-GR" sz="2400" dirty="0">
              <a:solidFill>
                <a:srgbClr val="144E8C"/>
              </a:solidFill>
              <a:latin typeface="Calibri" panose="020F0502020204030204" pitchFamily="34" charset="0"/>
              <a:ea typeface="Times New Roman" panose="02020603050405020304" pitchFamily="18" charset="0"/>
              <a:cs typeface="+mj-cs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76EE3A0-645C-82EC-E3A3-8D30D9047F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98" t="14938" r="41414" b="11078"/>
          <a:stretch/>
        </p:blipFill>
        <p:spPr>
          <a:xfrm>
            <a:off x="2558472" y="1809961"/>
            <a:ext cx="3431273" cy="496029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4C8995D-B103-DBEF-35C9-C0DD25A5D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90" t="13503" r="40909" b="11077"/>
          <a:stretch/>
        </p:blipFill>
        <p:spPr>
          <a:xfrm>
            <a:off x="6193020" y="1809961"/>
            <a:ext cx="3505162" cy="4940162"/>
          </a:xfrm>
          <a:prstGeom prst="rect">
            <a:avLst/>
          </a:prstGeom>
        </p:spPr>
      </p:pic>
      <p:sp>
        <p:nvSpPr>
          <p:cNvPr id="9" name="Τίτλος 1">
            <a:extLst>
              <a:ext uri="{FF2B5EF4-FFF2-40B4-BE49-F238E27FC236}">
                <a16:creationId xmlns:a16="http://schemas.microsoft.com/office/drawing/2014/main" id="{DD959117-5C94-1E5C-7E08-5875AA9097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25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9B4737-D40F-C8AD-E4C9-A9CBD51B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1157"/>
            <a:ext cx="9144000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el-GR" alt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D4D30892-52A1-3F99-D9FD-A51E282FF4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28403" r="22121" b="4074"/>
          <a:stretch/>
        </p:blipFill>
        <p:spPr bwMode="auto">
          <a:xfrm>
            <a:off x="2889229" y="2350096"/>
            <a:ext cx="6965992" cy="339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8E7028-0003-424C-6282-C295D7090B85}"/>
              </a:ext>
            </a:extLst>
          </p:cNvPr>
          <p:cNvSpPr txBox="1"/>
          <p:nvPr/>
        </p:nvSpPr>
        <p:spPr>
          <a:xfrm>
            <a:off x="0" y="1080000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19BED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15.02.2023</a:t>
            </a:r>
            <a:endParaRPr lang="el-GR" dirty="0"/>
          </a:p>
          <a:p>
            <a:r>
              <a:rPr lang="el-GR" dirty="0"/>
              <a:t>Συνάντηση προετοιμασίας για τα </a:t>
            </a:r>
            <a:r>
              <a:rPr lang="el-GR" dirty="0" err="1"/>
              <a:t>ΣΒΑΑ</a:t>
            </a:r>
            <a:r>
              <a:rPr lang="el-GR" dirty="0"/>
              <a:t> 21-27</a:t>
            </a:r>
          </a:p>
        </p:txBody>
      </p:sp>
    </p:spTree>
    <p:extLst>
      <p:ext uri="{BB962C8B-B14F-4D97-AF65-F5344CB8AC3E}">
        <p14:creationId xmlns:p14="http://schemas.microsoft.com/office/powerpoint/2010/main" val="405749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9B4737-D40F-C8AD-E4C9-A9CBD51B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1157"/>
            <a:ext cx="9144000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el-GR" alt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E7028-0003-424C-6282-C295D7090B85}"/>
              </a:ext>
            </a:extLst>
          </p:cNvPr>
          <p:cNvSpPr txBox="1"/>
          <p:nvPr/>
        </p:nvSpPr>
        <p:spPr>
          <a:xfrm>
            <a:off x="0" y="1080000"/>
            <a:ext cx="12192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19BED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6.4.2023</a:t>
            </a:r>
            <a:endParaRPr lang="el-GR" dirty="0"/>
          </a:p>
          <a:p>
            <a:r>
              <a:rPr lang="el-GR" dirty="0"/>
              <a:t>Συμμετοχή σε ενημερωτική ημερίδα παρουσίασης της </a:t>
            </a:r>
            <a:r>
              <a:rPr lang="el-GR" dirty="0" err="1"/>
              <a:t>ΣΒΑΑ</a:t>
            </a:r>
            <a:r>
              <a:rPr lang="el-GR" dirty="0"/>
              <a:t> του Δήμου Δράμας – συζήτηση για τη νέα Στρατηγική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88E742E-7875-B223-FEE2-9BDAC3A4BD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10" r="5150" b="2939"/>
          <a:stretch/>
        </p:blipFill>
        <p:spPr>
          <a:xfrm>
            <a:off x="2879493" y="2477488"/>
            <a:ext cx="6433013" cy="417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4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9B4737-D40F-C8AD-E4C9-A9CBD51B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1157"/>
            <a:ext cx="9144000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el-GR" alt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E7028-0003-424C-6282-C295D7090B85}"/>
              </a:ext>
            </a:extLst>
          </p:cNvPr>
          <p:cNvSpPr txBox="1"/>
          <p:nvPr/>
        </p:nvSpPr>
        <p:spPr>
          <a:xfrm>
            <a:off x="0" y="1080000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19BED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27.04.2023</a:t>
            </a:r>
            <a:endParaRPr lang="el-GR" dirty="0"/>
          </a:p>
          <a:p>
            <a:r>
              <a:rPr lang="el-GR" dirty="0"/>
              <a:t>Τεχνική Συνάντηση με το Δήμο Ορεστιάδας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B07B7B3-D0BB-21A8-0244-8A2082A5CE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7755" r="47980" b="12335"/>
          <a:stretch/>
        </p:blipFill>
        <p:spPr>
          <a:xfrm>
            <a:off x="4066646" y="1990372"/>
            <a:ext cx="4058708" cy="38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>
            <a:normAutofit/>
          </a:bodyPr>
          <a:lstStyle/>
          <a:p>
            <a:pPr algn="ctr"/>
            <a:r>
              <a:rPr lang="el-GR" sz="3000" b="1" dirty="0">
                <a:solidFill>
                  <a:srgbClr val="144E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Κατανομή πόρων </a:t>
            </a:r>
            <a:r>
              <a:rPr lang="el-GR" sz="3000" b="1" dirty="0" err="1">
                <a:solidFill>
                  <a:srgbClr val="144E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ΠεΠ</a:t>
            </a:r>
            <a:r>
              <a:rPr lang="el-GR" sz="3000" b="1" dirty="0">
                <a:solidFill>
                  <a:srgbClr val="144E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2021-2027 ανά Προτεραιότητα</a:t>
            </a:r>
            <a:endParaRPr lang="el-GR" sz="3000" dirty="0">
              <a:solidFill>
                <a:srgbClr val="144E8C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0590C4DC-5C60-17F2-18B1-4326F0D5C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348" y="597912"/>
            <a:ext cx="10075304" cy="61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7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69B4737-D40F-C8AD-E4C9-A9CBD51B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1157"/>
            <a:ext cx="9144000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el-GR" alt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E7028-0003-424C-6282-C295D7090B85}"/>
              </a:ext>
            </a:extLst>
          </p:cNvPr>
          <p:cNvSpPr txBox="1"/>
          <p:nvPr/>
        </p:nvSpPr>
        <p:spPr>
          <a:xfrm>
            <a:off x="0" y="859522"/>
            <a:ext cx="12192000" cy="204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19BED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24.05.2023</a:t>
            </a:r>
            <a:endParaRPr lang="el-GR" dirty="0"/>
          </a:p>
          <a:p>
            <a:pPr algn="ctr">
              <a:spcAft>
                <a:spcPts val="600"/>
              </a:spcAft>
            </a:pPr>
            <a:r>
              <a:rPr lang="el-GR" sz="2200" b="0" dirty="0"/>
              <a:t>1η Συνεδρίαση της Ομάδας διακυβέρνησης των στρατηγικών </a:t>
            </a:r>
            <a:r>
              <a:rPr lang="el-GR" sz="2200" b="0" dirty="0" err="1"/>
              <a:t>ΟΧΕ</a:t>
            </a:r>
            <a:r>
              <a:rPr lang="el-GR" sz="2200" b="0" dirty="0"/>
              <a:t> και </a:t>
            </a:r>
            <a:r>
              <a:rPr lang="el-GR" sz="2200" b="0" dirty="0" err="1"/>
              <a:t>ΟΧΕ-ΣΒΑΑ</a:t>
            </a:r>
            <a:r>
              <a:rPr lang="el-GR" sz="2200" b="0" dirty="0"/>
              <a:t> σε Περιφερειακό Επίπεδο.</a:t>
            </a:r>
          </a:p>
          <a:p>
            <a:r>
              <a:rPr lang="el-GR" sz="1800" b="0" dirty="0"/>
              <a:t>Συμμετείχαν εκπρόσωποι της Περιφέρειας Α.Μ.Θ., της ΠΕΔ ΑΜΘ και της </a:t>
            </a:r>
            <a:r>
              <a:rPr lang="el-GR" sz="1800" b="0" dirty="0" err="1"/>
              <a:t>ΕΕΤΑΑ</a:t>
            </a:r>
            <a:r>
              <a:rPr lang="el-GR" sz="1800" b="0" dirty="0"/>
              <a:t>, στελέχη της Ειδικής Υπηρεσίας Συντονισμού των Περιφερειακών Προγραμμάτων (</a:t>
            </a:r>
            <a:r>
              <a:rPr lang="el-GR" sz="1800" b="0" dirty="0" err="1"/>
              <a:t>ΕΥΣΠεΠ</a:t>
            </a:r>
            <a:r>
              <a:rPr lang="el-GR" sz="1800" b="0" dirty="0"/>
              <a:t>) και της </a:t>
            </a:r>
            <a:r>
              <a:rPr lang="el-GR" sz="1800" b="0" dirty="0" err="1"/>
              <a:t>ΕΤΕπ</a:t>
            </a:r>
            <a:r>
              <a:rPr lang="el-GR" sz="1800" b="0" dirty="0"/>
              <a:t> ο οποίος ενημέρωσε για τις δυνατότητες υποστήριξης στον τομέα της Χωρικής Ανάπτυξης μέσω του προγράμματος </a:t>
            </a:r>
            <a:r>
              <a:rPr lang="el-GR" sz="1800" b="0" dirty="0" err="1"/>
              <a:t>PASSA</a:t>
            </a:r>
            <a:r>
              <a:rPr lang="el-GR" sz="1800" b="0" dirty="0"/>
              <a:t> (Project </a:t>
            </a:r>
            <a:r>
              <a:rPr lang="el-GR" sz="1800" b="0" dirty="0" err="1"/>
              <a:t>Advisory</a:t>
            </a:r>
            <a:r>
              <a:rPr lang="el-GR" sz="1800" b="0" dirty="0"/>
              <a:t> Support </a:t>
            </a:r>
            <a:r>
              <a:rPr lang="el-GR" sz="1800" b="0" dirty="0" err="1"/>
              <a:t>Service</a:t>
            </a:r>
            <a:r>
              <a:rPr lang="el-GR" sz="1800" b="0" dirty="0"/>
              <a:t> Agreement).</a:t>
            </a:r>
          </a:p>
        </p:txBody>
      </p:sp>
      <p:pic>
        <p:nvPicPr>
          <p:cNvPr id="3" name="Εικόνα 2" descr="Εικόνα που περιέχει άτομο, ρουχισμός, έπιπλα, εσωτερικός χώρος&#10;&#10;Περιγραφή που δημιουργήθηκε αυτόματα">
            <a:extLst>
              <a:ext uri="{FF2B5EF4-FFF2-40B4-BE49-F238E27FC236}">
                <a16:creationId xmlns:a16="http://schemas.microsoft.com/office/drawing/2014/main" id="{E5B37B03-D2F4-3DF7-DDEB-B24F1237E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34" y="3167846"/>
            <a:ext cx="4206932" cy="3520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39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C471C6-2854-FE85-01C2-9B456A0CB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3591"/>
            <a:ext cx="12192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 eaLnBrk="0" fontAlgn="base" hangingPunct="0">
              <a:spcBef>
                <a:spcPts val="18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(03-</a:t>
            </a:r>
            <a:r>
              <a:rPr lang="en-US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l-GR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4-202</a:t>
            </a:r>
            <a:r>
              <a:rPr lang="en-US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l-GR" altLang="el-GR" sz="22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Συγκρότηση του Θεματικού Δικτύου για την Ολοκληρωμένη Εδαφική και Βιώσιμη Ανάπτυξη στο πλαίσιο του </a:t>
            </a:r>
            <a:r>
              <a:rPr lang="el-GR" altLang="el-GR" sz="22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ΕΣΠΑ</a:t>
            </a:r>
            <a:r>
              <a:rPr lang="el-GR" altLang="el-GR" sz="22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202-2027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0FBAE020-421E-66CD-B114-3E7B5AB23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39" t="21224" r="32424" b="10718"/>
          <a:stretch/>
        </p:blipFill>
        <p:spPr>
          <a:xfrm>
            <a:off x="-1" y="1627581"/>
            <a:ext cx="5530049" cy="485159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6A63B264-8FB1-8022-0193-8E6C589AE9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10" t="28586" r="21717" b="13053"/>
          <a:stretch/>
        </p:blipFill>
        <p:spPr>
          <a:xfrm>
            <a:off x="5722873" y="3701144"/>
            <a:ext cx="6469127" cy="3156856"/>
          </a:xfrm>
          <a:prstGeom prst="rect">
            <a:avLst/>
          </a:prstGeom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B7EDA5AE-AA5D-517B-BE1D-6097B9DEFA1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500" b="1" kern="0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101741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BC6B45AA-5BC0-8B3F-6F05-1EB19927E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71242"/>
            <a:ext cx="12192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 eaLnBrk="0" fontAlgn="base" hangingPunct="0">
              <a:spcBef>
                <a:spcPts val="18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sz="2200" dirty="0">
                <a:solidFill>
                  <a:srgbClr val="144E8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(04-05-2023)</a:t>
            </a:r>
            <a:r>
              <a:rPr lang="el-GR" altLang="el-GR" sz="22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Έγκριση Εξειδίκευσης και Κριτηρίων Τεχνικής Βοήθειας με Δικαιούχους τις Αστικές Αρχές για την υποστήριξη του Σχεδιασμού, της Υλοποίησης, της Αξιολόγησης και της Επικοινωνίας / Δημοσιότητας των </a:t>
            </a:r>
            <a:r>
              <a:rPr lang="el-GR" altLang="el-GR" sz="22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endParaRPr lang="el-GR" altLang="el-GR" sz="2200" dirty="0">
              <a:solidFill>
                <a:srgbClr val="144E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041CDA-7868-C4B0-1F11-38C70D7B82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66" t="19006" r="24748" b="6768"/>
          <a:stretch/>
        </p:blipFill>
        <p:spPr>
          <a:xfrm>
            <a:off x="250703" y="1979238"/>
            <a:ext cx="5572271" cy="4778613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A8C776F3-E89B-D42C-92D3-DA231B9D08E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500" b="1" kern="0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129591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37222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r>
              <a:rPr lang="el-GR" dirty="0"/>
              <a:t>Ορίσθηκε ο ΕΦΕΠΑΕ (2343/05-05-2023, </a:t>
            </a:r>
            <a:r>
              <a:rPr lang="el-GR" dirty="0" err="1"/>
              <a:t>ΑΔΑ</a:t>
            </a:r>
            <a:r>
              <a:rPr lang="el-GR" dirty="0"/>
              <a:t>: 6ΘΚΧ7ΛΒ-ΩΝ8) ως Ενδιάμεσος Φορέας του Προγράμματος «Ανατολική Μακεδονία, Θράκη» </a:t>
            </a:r>
            <a:r>
              <a:rPr lang="el-GR"/>
              <a:t>2021-2027 με </a:t>
            </a:r>
            <a:r>
              <a:rPr lang="el-GR" dirty="0"/>
              <a:t>ανάθεση καθηκόντων της Διαχειριστικής Αρχής Περιφέρειας Ανατολικής Μακεδονίας και Θράκης για τη διαχείριση Πράξεων Κρατικών Ενισχύσεων. </a:t>
            </a:r>
            <a:endParaRPr lang="en-US" dirty="0"/>
          </a:p>
          <a:p>
            <a:r>
              <a:rPr lang="el-GR" dirty="0"/>
              <a:t>Ειδικότερα, σε 1η φάση σχεδιάζεται η ενεργοποίηση</a:t>
            </a:r>
            <a:r>
              <a:rPr lang="en-US" dirty="0"/>
              <a:t> </a:t>
            </a:r>
            <a:r>
              <a:rPr lang="el-GR" b="1" dirty="0"/>
              <a:t>4 Δράσεων</a:t>
            </a:r>
            <a:r>
              <a:rPr lang="el-GR" dirty="0"/>
              <a:t>:</a:t>
            </a: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272061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5324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720000" indent="-720000">
              <a:buAutoNum type="alphaUcParenR"/>
              <a:tabLst>
                <a:tab pos="714375" algn="l"/>
              </a:tabLst>
            </a:pPr>
            <a:r>
              <a:rPr lang="el-GR" sz="2400" dirty="0"/>
              <a:t>RSO1.1.α. Στήριξη επιχειρήσεων για την ενίσχυση των επιδόσεών τους στην </a:t>
            </a:r>
            <a:r>
              <a:rPr lang="el-GR" sz="2400" b="1" dirty="0"/>
              <a:t>έρευνα, ανάπτυξη και καινοτομία καθώς και για τη συνεργασία τους με ερευνητικούς / ακαδημαϊκούς φορείς</a:t>
            </a:r>
            <a:r>
              <a:rPr lang="en-US" sz="2400" dirty="0"/>
              <a:t>.</a:t>
            </a:r>
          </a:p>
          <a:p>
            <a:pPr marL="714375" indent="-714375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714375" algn="l"/>
              </a:tabLst>
            </a:pPr>
            <a:r>
              <a:rPr lang="el-GR" sz="2400" dirty="0">
                <a:solidFill>
                  <a:srgbClr val="144E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Β)	</a:t>
            </a:r>
            <a:r>
              <a:rPr lang="el-GR" sz="2400" dirty="0"/>
              <a:t>RSO1.3.α.1. Ενίσχυση </a:t>
            </a:r>
            <a:r>
              <a:rPr lang="el-GR" sz="2400" b="1" dirty="0"/>
              <a:t>υφιστάμενων επιχειρήσεων </a:t>
            </a:r>
            <a:r>
              <a:rPr lang="el-GR" sz="2400" dirty="0"/>
              <a:t>κατά προτεραιότητα σε τομείς της στρατηγικής RIS3</a:t>
            </a:r>
            <a:r>
              <a:rPr lang="en-US" sz="2400" dirty="0"/>
              <a:t>.</a:t>
            </a:r>
            <a:endParaRPr lang="el-GR" sz="2400" dirty="0"/>
          </a:p>
          <a:p>
            <a:pPr marL="714375" indent="-714375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714375" algn="l"/>
              </a:tabLst>
            </a:pPr>
            <a:r>
              <a:rPr lang="el-GR" sz="2400" dirty="0"/>
              <a:t>Γ)	RSO1.3.δ Ενίσχυση </a:t>
            </a:r>
            <a:r>
              <a:rPr lang="el-GR" sz="2400" b="1" dirty="0"/>
              <a:t>υφιστάμενων μεταποιητικών επιχειρήσεων της Π-ΑΜΘ για την αντιμετώπιση της ενεργειακής κρίσης</a:t>
            </a:r>
            <a:r>
              <a:rPr lang="en-US" sz="2400" dirty="0"/>
              <a:t>.</a:t>
            </a:r>
            <a:endParaRPr lang="el-GR" sz="2400" dirty="0"/>
          </a:p>
          <a:p>
            <a:pPr marL="714375" indent="-714375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tabLst>
                <a:tab pos="714375" algn="l"/>
              </a:tabLst>
            </a:pPr>
            <a:r>
              <a:rPr lang="el-GR" sz="2400" dirty="0"/>
              <a:t>Δ)	ESO4.1.α. </a:t>
            </a:r>
            <a:r>
              <a:rPr lang="el-GR" sz="2400" b="1" dirty="0"/>
              <a:t>Δημιουργία νέων θέσεων εργασίας για ανέργους σε επιχειρήσεις (</a:t>
            </a:r>
            <a:r>
              <a:rPr lang="el-GR" sz="2400" b="1" dirty="0" err="1"/>
              <a:t>ΝΘΕ</a:t>
            </a:r>
            <a:r>
              <a:rPr lang="el-GR" sz="2400" b="1" dirty="0"/>
              <a:t>)</a:t>
            </a:r>
            <a:r>
              <a:rPr lang="el-GR" sz="2400" dirty="0"/>
              <a:t> κατά προτεραιότητα σε τομείς της στρατηγικής RIS3.</a:t>
            </a:r>
          </a:p>
          <a:p>
            <a:pPr marL="720000" indent="-720000">
              <a:buAutoNum type="alphaUcParenR"/>
              <a:tabLst>
                <a:tab pos="714375" algn="l"/>
              </a:tabLst>
            </a:pPr>
            <a:endParaRPr lang="el-GR" sz="2400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220295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8"/>
            <a:ext cx="12192000" cy="3417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l-GR"/>
            </a:defPPr>
            <a:lvl1pPr marL="720000" indent="-720000" algn="just">
              <a:lnSpc>
                <a:spcPct val="150000"/>
              </a:lnSpc>
              <a:spcBef>
                <a:spcPct val="0"/>
              </a:spcBef>
              <a:buAutoNum type="alphaUcParenR"/>
              <a:tabLst>
                <a:tab pos="714375" algn="l"/>
              </a:tabLst>
              <a:defRPr sz="24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indent="0">
              <a:buNone/>
            </a:pPr>
            <a:r>
              <a:rPr lang="el-GR" dirty="0"/>
              <a:t>Συγκροτήθηκε (371280/5162/12.12.2022/ΦΕΚ1173/</a:t>
            </a:r>
            <a:r>
              <a:rPr lang="el-GR" dirty="0" err="1"/>
              <a:t>Υ.Ο.Δ.Δ</a:t>
            </a:r>
            <a:r>
              <a:rPr lang="el-GR" dirty="0"/>
              <a:t>./16.12.2022) το </a:t>
            </a:r>
            <a:r>
              <a:rPr lang="el-GR" b="1" dirty="0"/>
              <a:t>Περιφερειακό Συμβούλιο Έρευνας και Καινοτομίας</a:t>
            </a:r>
            <a:r>
              <a:rPr lang="el-GR" dirty="0"/>
              <a:t> το οποίο σε </a:t>
            </a:r>
            <a:endParaRPr lang="en-US" dirty="0"/>
          </a:p>
          <a:p>
            <a:pPr marL="0" indent="0">
              <a:buNone/>
            </a:pPr>
            <a:r>
              <a:rPr lang="el-GR" b="1" dirty="0"/>
              <a:t>3 συνεδριάσεις του (6-2-2023, 16-5-2023 και 16-06-2023) </a:t>
            </a:r>
            <a:endParaRPr lang="en-US" b="1" dirty="0"/>
          </a:p>
          <a:p>
            <a:pPr marL="0" indent="0">
              <a:buNone/>
            </a:pPr>
            <a:r>
              <a:rPr lang="el-GR" dirty="0"/>
              <a:t>έχει καθορίσει του βασικούς άξονες συνεργασίας και υποστήριξης του </a:t>
            </a:r>
            <a:r>
              <a:rPr lang="el-GR" dirty="0" err="1"/>
              <a:t>ΠεΠ</a:t>
            </a:r>
            <a:r>
              <a:rPr lang="el-GR" dirty="0"/>
              <a:t> ΑΜΘ 2021-2027 και ειδικότερα της εξειδίκευσης και εφαρμογής της Εθνικής Στρατηγικής Έξυπνης Εξειδίκευσης στην Περιφέρειας Ανατολικής Μακεδονίας και Θράκης.</a:t>
            </a: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364498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Προγραμματισμός Προσκλήσεων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8DA3E-6A87-102A-657E-2E25A1D264C9}"/>
              </a:ext>
            </a:extLst>
          </p:cNvPr>
          <p:cNvSpPr txBox="1"/>
          <p:nvPr/>
        </p:nvSpPr>
        <p:spPr>
          <a:xfrm>
            <a:off x="0" y="644294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https://www.eydamth.gr/index.php/to-programma/proskliseis/programmatismos</a:t>
            </a:r>
            <a:r>
              <a:rPr lang="el-GR" dirty="0"/>
              <a:t>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0EEB83E-BF08-DCAF-2CB7-8C074D17FC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14" t="8719" r="19786" b="6052"/>
          <a:stretch/>
        </p:blipFill>
        <p:spPr>
          <a:xfrm>
            <a:off x="2431956" y="597912"/>
            <a:ext cx="7328088" cy="575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4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DA9B36C2-D2B1-9F63-C3D5-4B254EE22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" y="597912"/>
            <a:ext cx="11768137" cy="427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BB5231A9-949A-8C22-1ADF-E85063BD6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73" y="597912"/>
            <a:ext cx="11871654" cy="596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7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1E498A1-D028-A732-6BB8-9FA81CAE5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00" y="597912"/>
            <a:ext cx="11313999" cy="619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>
            <a:normAutofit/>
          </a:bodyPr>
          <a:lstStyle/>
          <a:p>
            <a:pPr algn="ctr"/>
            <a:r>
              <a:rPr lang="el-GR" sz="3400" b="1" dirty="0">
                <a:solidFill>
                  <a:srgbClr val="144E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Πρόοδος Υλοποίησης</a:t>
            </a:r>
            <a:endParaRPr lang="el-GR" sz="3400" dirty="0">
              <a:solidFill>
                <a:srgbClr val="144E8C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597912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l-GR" sz="2600" b="0" dirty="0">
                <a:solidFill>
                  <a:schemeClr val="accent1">
                    <a:lumMod val="75000"/>
                  </a:schemeClr>
                </a:solidFill>
              </a:rPr>
              <a:t>Λαμβάνοντας υπόψη ότι το </a:t>
            </a:r>
            <a:r>
              <a:rPr lang="el-GR" sz="2600" b="0" dirty="0" err="1">
                <a:solidFill>
                  <a:schemeClr val="accent1">
                    <a:lumMod val="75000"/>
                  </a:schemeClr>
                </a:solidFill>
              </a:rPr>
              <a:t>ΠεΠ</a:t>
            </a:r>
            <a:r>
              <a:rPr lang="el-GR" sz="2600" b="0" dirty="0">
                <a:solidFill>
                  <a:schemeClr val="accent1">
                    <a:lumMod val="75000"/>
                  </a:schemeClr>
                </a:solidFill>
              </a:rPr>
              <a:t> 2021-2027 εγκρίθηκε από την Ευρωπαϊκή Επιτροπή στις </a:t>
            </a:r>
            <a:r>
              <a:rPr lang="el-GR" sz="2600" dirty="0">
                <a:solidFill>
                  <a:schemeClr val="accent1">
                    <a:lumMod val="75000"/>
                  </a:schemeClr>
                </a:solidFill>
              </a:rPr>
              <a:t>05.09.2022</a:t>
            </a:r>
            <a:r>
              <a:rPr lang="el-GR" sz="2600" b="0" dirty="0">
                <a:solidFill>
                  <a:schemeClr val="accent1">
                    <a:lumMod val="75000"/>
                  </a:schemeClr>
                </a:solidFill>
              </a:rPr>
              <a:t>, το 2023 είναι το πρώτο έτος υλοποίησής του.</a:t>
            </a:r>
          </a:p>
        </p:txBody>
      </p:sp>
    </p:spTree>
    <p:extLst>
      <p:ext uri="{BB962C8B-B14F-4D97-AF65-F5344CB8AC3E}">
        <p14:creationId xmlns:p14="http://schemas.microsoft.com/office/powerpoint/2010/main" val="19512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l-GR" sz="2800" b="1" dirty="0"/>
              <a:t>Πορεία Υλοποίησης Ε.Π. «Ανατολική Μακεδονία, Θράκη» 2021-2027</a:t>
            </a:r>
            <a:br>
              <a:rPr lang="el-GR" sz="2800" b="1" dirty="0"/>
            </a:br>
            <a:r>
              <a:rPr lang="el-GR" sz="2800" b="1" i="1" dirty="0"/>
              <a:t>… ευχαριστούμε για την προσοχή σας</a:t>
            </a:r>
            <a:endParaRPr lang="el-GR" sz="2400" i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3727485" cy="803707"/>
          </a:xfrm>
        </p:spPr>
        <p:txBody>
          <a:bodyPr>
            <a:normAutofit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2η Επιτροπή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Δράμα, 30/06/2023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637866"/>
            <a:ext cx="409179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Παναγιώτης </a:t>
            </a:r>
            <a:r>
              <a:rPr lang="el-GR" altLang="el-GR" sz="1800" b="1" dirty="0" err="1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Κουδουμάκης</a:t>
            </a:r>
            <a:endParaRPr lang="en-US" altLang="el-GR" sz="18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Προϊστάμενος</a:t>
            </a:r>
            <a:endParaRPr lang="en-US" altLang="el-GR" sz="16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18607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9B629A48-E156-05CC-505D-1F71A07552E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3400" b="1" dirty="0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Πρόοδος Υλοποίησης</a:t>
            </a:r>
            <a:endParaRPr lang="el-GR" sz="3400" dirty="0">
              <a:solidFill>
                <a:srgbClr val="144E8C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7354B3FD-FC2F-BDBF-3599-E5F6F91F00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78" t="12500" r="3828" b="10000"/>
          <a:stretch/>
        </p:blipFill>
        <p:spPr>
          <a:xfrm>
            <a:off x="1709450" y="597912"/>
            <a:ext cx="8773099" cy="626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9ABDAAD0-5DA9-03AB-5CF1-47A13930EB4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3400" b="1" dirty="0">
                <a:solidFill>
                  <a:srgbClr val="144E8C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Πρόοδος Υλοποίησης</a:t>
            </a:r>
            <a:endParaRPr lang="el-GR" sz="3400" dirty="0">
              <a:solidFill>
                <a:srgbClr val="144E8C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134AE9C8-FEEE-0E1C-1D37-CB7A29DFF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84" t="30139" r="5703" b="19027"/>
          <a:stretch/>
        </p:blipFill>
        <p:spPr>
          <a:xfrm>
            <a:off x="140812" y="597912"/>
            <a:ext cx="11910375" cy="54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3400" b="1" dirty="0">
                <a:solidFill>
                  <a:srgbClr val="144E8C"/>
                </a:solidFill>
                <a:latin typeface="Calibri" panose="020F0502020204030204" pitchFamily="34" charset="0"/>
              </a:rPr>
              <a:t>Ενέργειες εξειδίκευσης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022073-D011-52D8-A9D7-F7CE0A21A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976" y="597912"/>
            <a:ext cx="9026411" cy="619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9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5228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r>
              <a:rPr lang="el-GR" dirty="0"/>
              <a:t>Σε σχέση με την προηγούμενη, 1η Συνεδρίαση της Επιτροπής Παρακολούθησης του </a:t>
            </a:r>
            <a:r>
              <a:rPr lang="el-GR" dirty="0" err="1"/>
              <a:t>ΠεΠ</a:t>
            </a:r>
            <a:r>
              <a:rPr lang="el-GR" dirty="0"/>
              <a:t> ΑΜΘ 2021-2027 που έλαβε χώρα στις 25-11-2022 στην Αλεξανδρούπολη </a:t>
            </a:r>
            <a:r>
              <a:rPr lang="el-GR" b="1" dirty="0"/>
              <a:t>(1ο Έγγραφο Εξειδίκευσης)</a:t>
            </a:r>
            <a:r>
              <a:rPr lang="el-GR" dirty="0"/>
              <a:t>: </a:t>
            </a:r>
          </a:p>
          <a:p>
            <a:r>
              <a:rPr lang="el-GR" b="1" dirty="0"/>
              <a:t>2ο Έγγραφο Εξειδίκευσης (1389/13-03-2023)</a:t>
            </a:r>
          </a:p>
          <a:p>
            <a:r>
              <a:rPr lang="el-GR" b="1" dirty="0"/>
              <a:t>3ο Έγγραφο Εξειδίκευσης (3656/13-06-2023)</a:t>
            </a: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l-GR" sz="3400" b="1" dirty="0">
                <a:solidFill>
                  <a:srgbClr val="144E8C"/>
                </a:solidFill>
                <a:latin typeface="Calibri" panose="020F0502020204030204" pitchFamily="34" charset="0"/>
              </a:rPr>
              <a:t>Ενέργειες εξειδίκευσης</a:t>
            </a:r>
          </a:p>
        </p:txBody>
      </p:sp>
    </p:spTree>
    <p:extLst>
      <p:ext uri="{BB962C8B-B14F-4D97-AF65-F5344CB8AC3E}">
        <p14:creationId xmlns:p14="http://schemas.microsoft.com/office/powerpoint/2010/main" val="313484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28513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r>
              <a:rPr lang="el-GR" dirty="0"/>
              <a:t>Για την καλύτερη προετοιμασία του </a:t>
            </a:r>
            <a:r>
              <a:rPr lang="el-GR" dirty="0" err="1"/>
              <a:t>ΠεΠ</a:t>
            </a:r>
            <a:r>
              <a:rPr lang="el-GR" dirty="0"/>
              <a:t> ΑΜΘ 21-27 εκπονούνται οι κάτωθι μελέτες:</a:t>
            </a:r>
          </a:p>
          <a:p>
            <a:pPr marL="720000" indent="-720000">
              <a:tabLst>
                <a:tab pos="714375" algn="l"/>
              </a:tabLst>
            </a:pPr>
            <a:r>
              <a:rPr lang="el-GR" dirty="0"/>
              <a:t>1.	Μελέτη </a:t>
            </a:r>
            <a:r>
              <a:rPr lang="el-GR" b="1" dirty="0"/>
              <a:t>«Εξειδίκευσης Δράσης Ενίσχυσης Βιομηχανιών της Περιφέρειας ΑΜΘ»</a:t>
            </a:r>
            <a:r>
              <a:rPr lang="el-GR" dirty="0"/>
              <a:t> για τη βελτίωση της Ενεργειακής τους απόδοσης από το Κέντρο Ανανεώσιμων Πηγών Ενέργειας (</a:t>
            </a:r>
            <a:r>
              <a:rPr lang="el-GR" dirty="0" err="1"/>
              <a:t>ΚΑΠΕ</a:t>
            </a:r>
            <a:r>
              <a:rPr lang="el-GR" dirty="0"/>
              <a:t>).</a:t>
            </a: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E92999-8834-8F96-4D33-FD34D1944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09" t="25695" r="37735" b="24167"/>
          <a:stretch/>
        </p:blipFill>
        <p:spPr>
          <a:xfrm>
            <a:off x="4181475" y="3321194"/>
            <a:ext cx="4029075" cy="347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2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814939"/>
            <a:ext cx="12192000" cy="20901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l-GR"/>
            </a:defPPr>
            <a:lvl1pPr algn="just">
              <a:lnSpc>
                <a:spcPct val="150000"/>
              </a:lnSpc>
              <a:spcBef>
                <a:spcPct val="0"/>
              </a:spcBef>
              <a:buNone/>
              <a:defRPr sz="2600" b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r>
              <a:rPr lang="el-GR" dirty="0"/>
              <a:t>Για την καλύτερη προετοιμασία του </a:t>
            </a:r>
            <a:r>
              <a:rPr lang="el-GR" dirty="0" err="1"/>
              <a:t>ΠεΠ</a:t>
            </a:r>
            <a:r>
              <a:rPr lang="el-GR" dirty="0"/>
              <a:t> ΑΜΘ 21-27 εκπονούνται οι κάτωθι μελέτες:</a:t>
            </a:r>
          </a:p>
          <a:p>
            <a:pPr marL="720000" indent="-720000">
              <a:tabLst>
                <a:tab pos="714375" algn="l"/>
              </a:tabLst>
            </a:pPr>
            <a:r>
              <a:rPr lang="el-GR" dirty="0"/>
              <a:t>1.	Εκπόνηση «</a:t>
            </a:r>
            <a:r>
              <a:rPr lang="el-GR" b="1" dirty="0"/>
              <a:t>Σχεδίου Οδικής Ασφάλειας Περιφέρειας Ανατολικής Μακεδονίας και Θράκης»</a:t>
            </a:r>
            <a:r>
              <a:rPr lang="el-GR" dirty="0"/>
              <a:t> στο Πλαίσιο της Προγραμματικής Περιόδου 2021-2027.</a:t>
            </a:r>
          </a:p>
          <a:p>
            <a:endParaRPr lang="el-GR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2A3BF6F0-6999-146F-5BA5-1C3B863E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Calibri" panose="020F0502020204030204" pitchFamily="34" charset="0"/>
              </a:rPr>
              <a:t>Μελέτες Εμπειρογνωμοσύνες Εξειδίκευσης–Ενέργειες επιτάχυνσης της υλοποίησης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4945EF75-1713-35BE-DD2B-574155B0D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72" t="16554" r="39899" b="4972"/>
          <a:stretch/>
        </p:blipFill>
        <p:spPr>
          <a:xfrm>
            <a:off x="1689463" y="3294873"/>
            <a:ext cx="2597579" cy="349274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28306EE-7BF3-CCC7-B57E-F70264A52B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88" t="13671" r="39715" b="8538"/>
          <a:stretch/>
        </p:blipFill>
        <p:spPr>
          <a:xfrm>
            <a:off x="4553742" y="3380051"/>
            <a:ext cx="2452832" cy="3407567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5AC5C02D-C01D-ED02-B04A-D4EF8B096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361" y="2905125"/>
            <a:ext cx="15055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Μάιος, 2017</a:t>
            </a:r>
            <a:endParaRPr lang="el-GR" sz="1200" b="0" i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42852F-9A32-83A7-8AA5-7EAB2704B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3657" y="2905125"/>
            <a:ext cx="15055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Ιούλιος, 2021</a:t>
            </a:r>
            <a:endParaRPr lang="el-GR" sz="1200" b="0" i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A69FBE6-9CD0-09A5-8611-E42926717E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74" y="3380051"/>
            <a:ext cx="3418372" cy="24879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0DC1AD0-44F5-EF01-9882-9D60C17A5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96" y="2905125"/>
            <a:ext cx="15055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8.6.2023</a:t>
            </a:r>
            <a:endParaRPr lang="el-GR" sz="1200" b="0" i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2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65284</TotalTime>
  <Words>916</Words>
  <Application>Microsoft Office PowerPoint</Application>
  <PresentationFormat>Ευρεία οθόνη</PresentationFormat>
  <Paragraphs>89</Paragraphs>
  <Slides>30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30</vt:i4>
      </vt:variant>
    </vt:vector>
  </HeadingPairs>
  <TitlesOfParts>
    <vt:vector size="38" baseType="lpstr">
      <vt:lpstr>Arial</vt:lpstr>
      <vt:lpstr>Calibri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Προεπιλεγμένη σχεδίαση</vt:lpstr>
      <vt:lpstr>Πορεία Υλοποίησης Ε.Π. «Ανατολική Μακεδονία, Θράκη» 2021-2027 &amp; Ενημέρωση για τον Προγραμματισμό των Προσκλήσεων</vt:lpstr>
      <vt:lpstr>Κατανομή πόρων ΠεΠ 2021-2027 ανά Προτεραιότητα</vt:lpstr>
      <vt:lpstr>Πρόοδος Υλοποίησης</vt:lpstr>
      <vt:lpstr>Παρουσίαση του PowerPoint</vt:lpstr>
      <vt:lpstr>Παρουσίαση του PowerPoint</vt:lpstr>
      <vt:lpstr>Ενέργειες εξειδίκευσης</vt:lpstr>
      <vt:lpstr>Ενέργειες εξειδίκευσης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Παρουσίαση του PowerPoint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Παρουσίαση του PowerPoint</vt:lpstr>
      <vt:lpstr>Παρουσίαση του PowerPoint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Μελέτες Εμπειρογνωμοσύνες Εξειδίκευσης–Ενέργειες επιτάχυνσης της υλοποίησης</vt:lpstr>
      <vt:lpstr>Προγραμματισμός Προσκλήσεων</vt:lpstr>
      <vt:lpstr>Προγραμματισμός Προσκλήσεων</vt:lpstr>
      <vt:lpstr>Προγραμματισμός Προσκλήσεων</vt:lpstr>
      <vt:lpstr>Προγραμματισμός Προσκλήσεων</vt:lpstr>
      <vt:lpstr>Πορεία Υλοποίησης Ε.Π. «Ανατολική Μακεδονία, Θράκη» 2021-2027 … ευχαριστούμε για την προσοχή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User</cp:lastModifiedBy>
  <cp:revision>109</cp:revision>
  <cp:lastPrinted>2022-11-24T12:35:02Z</cp:lastPrinted>
  <dcterms:created xsi:type="dcterms:W3CDTF">2022-06-03T15:25:51Z</dcterms:created>
  <dcterms:modified xsi:type="dcterms:W3CDTF">2023-07-03T05:16:14Z</dcterms:modified>
</cp:coreProperties>
</file>